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9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8" r:id="rId43"/>
    <p:sldId id="296" r:id="rId44"/>
    <p:sldId id="299" r:id="rId45"/>
    <p:sldId id="300" r:id="rId46"/>
    <p:sldId id="308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20" r:id="rId64"/>
    <p:sldId id="321" r:id="rId65"/>
    <p:sldId id="318" r:id="rId66"/>
    <p:sldId id="319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41" r:id="rId77"/>
    <p:sldId id="334" r:id="rId78"/>
    <p:sldId id="335" r:id="rId79"/>
    <p:sldId id="336" r:id="rId80"/>
    <p:sldId id="348" r:id="rId81"/>
    <p:sldId id="337" r:id="rId82"/>
    <p:sldId id="338" r:id="rId83"/>
    <p:sldId id="339" r:id="rId84"/>
    <p:sldId id="349" r:id="rId85"/>
    <p:sldId id="340" r:id="rId86"/>
    <p:sldId id="331" r:id="rId87"/>
    <p:sldId id="332" r:id="rId88"/>
    <p:sldId id="333" r:id="rId89"/>
    <p:sldId id="342" r:id="rId90"/>
    <p:sldId id="343" r:id="rId91"/>
    <p:sldId id="344" r:id="rId92"/>
    <p:sldId id="345" r:id="rId93"/>
    <p:sldId id="350" r:id="rId94"/>
    <p:sldId id="346" r:id="rId95"/>
    <p:sldId id="347" r:id="rId9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79" d="100"/>
          <a:sy n="79" d="100"/>
        </p:scale>
        <p:origin x="-1546" y="-1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9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1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84.emf"/><Relationship Id="rId2" Type="http://schemas.openxmlformats.org/officeDocument/2006/relationships/image" Target="../media/image83.emf"/><Relationship Id="rId1" Type="http://schemas.openxmlformats.org/officeDocument/2006/relationships/image" Target="../media/image82.emf"/><Relationship Id="rId6" Type="http://schemas.openxmlformats.org/officeDocument/2006/relationships/image" Target="../media/image87.emf"/><Relationship Id="rId5" Type="http://schemas.openxmlformats.org/officeDocument/2006/relationships/image" Target="../media/image86.emf"/><Relationship Id="rId4" Type="http://schemas.openxmlformats.org/officeDocument/2006/relationships/image" Target="../media/image8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8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91.emf"/><Relationship Id="rId1" Type="http://schemas.openxmlformats.org/officeDocument/2006/relationships/image" Target="../media/image90.e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image" Target="../media/image93.emf"/><Relationship Id="rId1" Type="http://schemas.openxmlformats.org/officeDocument/2006/relationships/image" Target="../media/image92.e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8.emf"/><Relationship Id="rId2" Type="http://schemas.openxmlformats.org/officeDocument/2006/relationships/image" Target="../media/image97.emf"/><Relationship Id="rId1" Type="http://schemas.openxmlformats.org/officeDocument/2006/relationships/image" Target="../media/image96.e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Relationship Id="rId5" Type="http://schemas.openxmlformats.org/officeDocument/2006/relationships/image" Target="../media/image104.emf"/><Relationship Id="rId4" Type="http://schemas.openxmlformats.org/officeDocument/2006/relationships/image" Target="../media/image103.emf"/></Relationships>
</file>

<file path=ppt/drawings/_rels/vmlDrawing1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emf"/><Relationship Id="rId2" Type="http://schemas.openxmlformats.org/officeDocument/2006/relationships/image" Target="../media/image106.emf"/><Relationship Id="rId1" Type="http://schemas.openxmlformats.org/officeDocument/2006/relationships/image" Target="../media/image105.emf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image" Target="../media/image64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emf"/><Relationship Id="rId1" Type="http://schemas.openxmlformats.org/officeDocument/2006/relationships/image" Target="../media/image110.e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emf"/><Relationship Id="rId2" Type="http://schemas.openxmlformats.org/officeDocument/2006/relationships/image" Target="../media/image113.emf"/><Relationship Id="rId1" Type="http://schemas.openxmlformats.org/officeDocument/2006/relationships/image" Target="../media/image112.emf"/><Relationship Id="rId6" Type="http://schemas.openxmlformats.org/officeDocument/2006/relationships/image" Target="../media/image117.emf"/><Relationship Id="rId5" Type="http://schemas.openxmlformats.org/officeDocument/2006/relationships/image" Target="../media/image116.emf"/><Relationship Id="rId4" Type="http://schemas.openxmlformats.org/officeDocument/2006/relationships/image" Target="../media/image115.e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emf"/><Relationship Id="rId2" Type="http://schemas.openxmlformats.org/officeDocument/2006/relationships/image" Target="../media/image119.emf"/><Relationship Id="rId1" Type="http://schemas.openxmlformats.org/officeDocument/2006/relationships/image" Target="../media/image118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2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emf"/><Relationship Id="rId2" Type="http://schemas.openxmlformats.org/officeDocument/2006/relationships/image" Target="../media/image124.emf"/><Relationship Id="rId1" Type="http://schemas.openxmlformats.org/officeDocument/2006/relationships/image" Target="../media/image123.e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emf"/><Relationship Id="rId2" Type="http://schemas.openxmlformats.org/officeDocument/2006/relationships/image" Target="../media/image127.emf"/><Relationship Id="rId1" Type="http://schemas.openxmlformats.org/officeDocument/2006/relationships/image" Target="../media/image126.emf"/><Relationship Id="rId4" Type="http://schemas.openxmlformats.org/officeDocument/2006/relationships/image" Target="../media/image129.e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emf"/><Relationship Id="rId2" Type="http://schemas.openxmlformats.org/officeDocument/2006/relationships/image" Target="../media/image131.emf"/><Relationship Id="rId1" Type="http://schemas.openxmlformats.org/officeDocument/2006/relationships/image" Target="../media/image130.e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emf"/><Relationship Id="rId2" Type="http://schemas.openxmlformats.org/officeDocument/2006/relationships/image" Target="../media/image134.emf"/><Relationship Id="rId1" Type="http://schemas.openxmlformats.org/officeDocument/2006/relationships/image" Target="../media/image133.e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emf"/><Relationship Id="rId2" Type="http://schemas.openxmlformats.org/officeDocument/2006/relationships/image" Target="../media/image137.emf"/><Relationship Id="rId1" Type="http://schemas.openxmlformats.org/officeDocument/2006/relationships/image" Target="../media/image13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emf"/><Relationship Id="rId2" Type="http://schemas.openxmlformats.org/officeDocument/2006/relationships/image" Target="../media/image141.emf"/><Relationship Id="rId1" Type="http://schemas.openxmlformats.org/officeDocument/2006/relationships/image" Target="../media/image140.emf"/><Relationship Id="rId5" Type="http://schemas.openxmlformats.org/officeDocument/2006/relationships/image" Target="../media/image144.emf"/><Relationship Id="rId4" Type="http://schemas.openxmlformats.org/officeDocument/2006/relationships/image" Target="../media/image143.emf"/></Relationships>
</file>

<file path=ppt/drawings/_rels/vmlDrawing3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emf"/><Relationship Id="rId3" Type="http://schemas.openxmlformats.org/officeDocument/2006/relationships/image" Target="../media/image147.emf"/><Relationship Id="rId7" Type="http://schemas.openxmlformats.org/officeDocument/2006/relationships/image" Target="../media/image151.emf"/><Relationship Id="rId2" Type="http://schemas.openxmlformats.org/officeDocument/2006/relationships/image" Target="../media/image146.emf"/><Relationship Id="rId1" Type="http://schemas.openxmlformats.org/officeDocument/2006/relationships/image" Target="../media/image145.emf"/><Relationship Id="rId6" Type="http://schemas.openxmlformats.org/officeDocument/2006/relationships/image" Target="../media/image150.emf"/><Relationship Id="rId5" Type="http://schemas.openxmlformats.org/officeDocument/2006/relationships/image" Target="../media/image149.emf"/><Relationship Id="rId4" Type="http://schemas.openxmlformats.org/officeDocument/2006/relationships/image" Target="../media/image148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emf"/><Relationship Id="rId1" Type="http://schemas.openxmlformats.org/officeDocument/2006/relationships/image" Target="../media/image153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2.wmf"/></Relationships>
</file>

<file path=ppt/drawings/_rels/vmlDrawing3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emf"/><Relationship Id="rId1" Type="http://schemas.openxmlformats.org/officeDocument/2006/relationships/image" Target="../media/image155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7.emf"/></Relationships>
</file>

<file path=ppt/drawings/_rels/vmlDrawing3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wmf"/><Relationship Id="rId1" Type="http://schemas.openxmlformats.org/officeDocument/2006/relationships/image" Target="../media/image158.wmf"/></Relationships>
</file>

<file path=ppt/drawings/_rels/vmlDrawing3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emf"/><Relationship Id="rId1" Type="http://schemas.openxmlformats.org/officeDocument/2006/relationships/image" Target="../media/image160.emf"/></Relationships>
</file>

<file path=ppt/drawings/_rels/vmlDrawing3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emf"/><Relationship Id="rId1" Type="http://schemas.openxmlformats.org/officeDocument/2006/relationships/image" Target="../media/image162.emf"/></Relationships>
</file>

<file path=ppt/drawings/_rels/vmlDrawing3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emf"/><Relationship Id="rId2" Type="http://schemas.openxmlformats.org/officeDocument/2006/relationships/image" Target="../media/image165.emf"/><Relationship Id="rId1" Type="http://schemas.openxmlformats.org/officeDocument/2006/relationships/image" Target="../media/image16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w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7.emf"/></Relationships>
</file>

<file path=ppt/drawings/_rels/vmlDrawing4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image" Target="../media/image169.emf"/><Relationship Id="rId1" Type="http://schemas.openxmlformats.org/officeDocument/2006/relationships/image" Target="../media/image168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1.w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2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emf"/><Relationship Id="rId2" Type="http://schemas.openxmlformats.org/officeDocument/2006/relationships/image" Target="../media/image174.emf"/><Relationship Id="rId1" Type="http://schemas.openxmlformats.org/officeDocument/2006/relationships/image" Target="../media/image173.emf"/></Relationships>
</file>

<file path=ppt/drawings/_rels/vmlDrawing4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6.emf"/></Relationships>
</file>

<file path=ppt/drawings/_rels/vmlDrawing4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wmf"/><Relationship Id="rId1" Type="http://schemas.openxmlformats.org/officeDocument/2006/relationships/image" Target="../media/image178.wmf"/></Relationships>
</file>

<file path=ppt/drawings/_rels/vmlDrawing4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wmf"/><Relationship Id="rId1" Type="http://schemas.openxmlformats.org/officeDocument/2006/relationships/image" Target="../media/image180.wmf"/></Relationships>
</file>

<file path=ppt/drawings/_rels/vmlDrawing4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wmf"/><Relationship Id="rId1" Type="http://schemas.openxmlformats.org/officeDocument/2006/relationships/image" Target="../media/image18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3.wmf"/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emf"/><Relationship Id="rId1" Type="http://schemas.openxmlformats.org/officeDocument/2006/relationships/image" Target="../media/image77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196B0D-4B62-416B-9974-99EA1479BA7E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ACC5CA-00B8-4D32-AD36-03CD334B4C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224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ACC5CA-00B8-4D32-AD36-03CD334B4C33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13367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777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178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53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63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5826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3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680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89423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601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7619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8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2863CD-F674-43ED-BCF7-00E9138DE6F7}" type="datetimeFigureOut">
              <a:rPr lang="zh-CN" altLang="en-US" smtClean="0"/>
              <a:t>2021/9/21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B15A59-959E-4BF2-B785-56981957AC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11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8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7.png"/><Relationship Id="rId5" Type="http://schemas.openxmlformats.org/officeDocument/2006/relationships/image" Target="../media/image41.png"/><Relationship Id="rId10" Type="http://schemas.openxmlformats.org/officeDocument/2006/relationships/image" Target="../media/image46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63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5.e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64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67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69.png"/><Relationship Id="rId4" Type="http://schemas.openxmlformats.org/officeDocument/2006/relationships/image" Target="../media/image68.w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70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2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1.wmf"/><Relationship Id="rId9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75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7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78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79.w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80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8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emf"/><Relationship Id="rId13" Type="http://schemas.openxmlformats.org/officeDocument/2006/relationships/oleObject" Target="../embeddings/oleObject21.bin"/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18.bin"/><Relationship Id="rId12" Type="http://schemas.openxmlformats.org/officeDocument/2006/relationships/image" Target="../media/image8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3.emf"/><Relationship Id="rId11" Type="http://schemas.openxmlformats.org/officeDocument/2006/relationships/oleObject" Target="../embeddings/oleObject20.bin"/><Relationship Id="rId5" Type="http://schemas.openxmlformats.org/officeDocument/2006/relationships/oleObject" Target="../embeddings/oleObject17.bin"/><Relationship Id="rId10" Type="http://schemas.openxmlformats.org/officeDocument/2006/relationships/image" Target="../media/image85.emf"/><Relationship Id="rId4" Type="http://schemas.openxmlformats.org/officeDocument/2006/relationships/image" Target="../media/image82.emf"/><Relationship Id="rId9" Type="http://schemas.openxmlformats.org/officeDocument/2006/relationships/oleObject" Target="../embeddings/oleObject19.bin"/><Relationship Id="rId14" Type="http://schemas.openxmlformats.org/officeDocument/2006/relationships/image" Target="../media/image87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89.png"/><Relationship Id="rId4" Type="http://schemas.openxmlformats.org/officeDocument/2006/relationships/image" Target="../media/image88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91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90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emf"/><Relationship Id="rId3" Type="http://schemas.openxmlformats.org/officeDocument/2006/relationships/oleObject" Target="../embeddings/oleObject25.bin"/><Relationship Id="rId7" Type="http://schemas.openxmlformats.org/officeDocument/2006/relationships/oleObject" Target="../embeddings/oleObject2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93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92.emf"/><Relationship Id="rId9" Type="http://schemas.openxmlformats.org/officeDocument/2006/relationships/image" Target="../media/image95.jpe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97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96.emf"/><Relationship Id="rId9" Type="http://schemas.openxmlformats.org/officeDocument/2006/relationships/image" Target="../media/image99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emf"/><Relationship Id="rId3" Type="http://schemas.openxmlformats.org/officeDocument/2006/relationships/oleObject" Target="../embeddings/oleObject31.bin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10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101.e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103.emf"/><Relationship Id="rId4" Type="http://schemas.openxmlformats.org/officeDocument/2006/relationships/image" Target="../media/image100.emf"/><Relationship Id="rId9" Type="http://schemas.openxmlformats.org/officeDocument/2006/relationships/oleObject" Target="../embeddings/oleObject34.bin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emf"/><Relationship Id="rId3" Type="http://schemas.openxmlformats.org/officeDocument/2006/relationships/oleObject" Target="../embeddings/oleObject36.bin"/><Relationship Id="rId7" Type="http://schemas.openxmlformats.org/officeDocument/2006/relationships/oleObject" Target="../embeddings/oleObject38.bin"/><Relationship Id="rId12" Type="http://schemas.openxmlformats.org/officeDocument/2006/relationships/image" Target="../media/image10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06.emf"/><Relationship Id="rId11" Type="http://schemas.openxmlformats.org/officeDocument/2006/relationships/oleObject" Target="../embeddings/oleObject40.bin"/><Relationship Id="rId5" Type="http://schemas.openxmlformats.org/officeDocument/2006/relationships/oleObject" Target="../embeddings/oleObject37.bin"/><Relationship Id="rId10" Type="http://schemas.openxmlformats.org/officeDocument/2006/relationships/image" Target="../media/image108.emf"/><Relationship Id="rId4" Type="http://schemas.openxmlformats.org/officeDocument/2006/relationships/image" Target="../media/image105.emf"/><Relationship Id="rId9" Type="http://schemas.openxmlformats.org/officeDocument/2006/relationships/oleObject" Target="../embeddings/oleObject39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11.emf"/><Relationship Id="rId5" Type="http://schemas.openxmlformats.org/officeDocument/2006/relationships/oleObject" Target="../embeddings/oleObject42.bin"/><Relationship Id="rId4" Type="http://schemas.openxmlformats.org/officeDocument/2006/relationships/image" Target="../media/image11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5.bin"/><Relationship Id="rId13" Type="http://schemas.openxmlformats.org/officeDocument/2006/relationships/image" Target="../media/image116.emf"/><Relationship Id="rId3" Type="http://schemas.openxmlformats.org/officeDocument/2006/relationships/image" Target="../media/image95.jpeg"/><Relationship Id="rId7" Type="http://schemas.openxmlformats.org/officeDocument/2006/relationships/image" Target="../media/image113.emf"/><Relationship Id="rId12" Type="http://schemas.openxmlformats.org/officeDocument/2006/relationships/oleObject" Target="../embeddings/oleObject4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4.bin"/><Relationship Id="rId11" Type="http://schemas.openxmlformats.org/officeDocument/2006/relationships/image" Target="../media/image115.emf"/><Relationship Id="rId5" Type="http://schemas.openxmlformats.org/officeDocument/2006/relationships/image" Target="../media/image112.emf"/><Relationship Id="rId15" Type="http://schemas.openxmlformats.org/officeDocument/2006/relationships/image" Target="../media/image117.emf"/><Relationship Id="rId10" Type="http://schemas.openxmlformats.org/officeDocument/2006/relationships/oleObject" Target="../embeddings/oleObject46.bin"/><Relationship Id="rId4" Type="http://schemas.openxmlformats.org/officeDocument/2006/relationships/oleObject" Target="../embeddings/oleObject43.bin"/><Relationship Id="rId9" Type="http://schemas.openxmlformats.org/officeDocument/2006/relationships/image" Target="../media/image114.emf"/><Relationship Id="rId14" Type="http://schemas.openxmlformats.org/officeDocument/2006/relationships/oleObject" Target="../embeddings/oleObject48.bin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emf"/><Relationship Id="rId3" Type="http://schemas.openxmlformats.org/officeDocument/2006/relationships/oleObject" Target="../embeddings/oleObject49.bin"/><Relationship Id="rId7" Type="http://schemas.openxmlformats.org/officeDocument/2006/relationships/oleObject" Target="../embeddings/oleObject5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9.e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118.emf"/><Relationship Id="rId9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122.w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122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emf"/><Relationship Id="rId3" Type="http://schemas.openxmlformats.org/officeDocument/2006/relationships/oleObject" Target="../embeddings/oleObject54.bin"/><Relationship Id="rId7" Type="http://schemas.openxmlformats.org/officeDocument/2006/relationships/oleObject" Target="../embeddings/oleObject5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124.e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123.e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emf"/><Relationship Id="rId3" Type="http://schemas.openxmlformats.org/officeDocument/2006/relationships/oleObject" Target="../embeddings/oleObject57.bin"/><Relationship Id="rId7" Type="http://schemas.openxmlformats.org/officeDocument/2006/relationships/oleObject" Target="../embeddings/oleObject5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6.vml"/><Relationship Id="rId6" Type="http://schemas.openxmlformats.org/officeDocument/2006/relationships/image" Target="../media/image127.emf"/><Relationship Id="rId5" Type="http://schemas.openxmlformats.org/officeDocument/2006/relationships/oleObject" Target="../embeddings/oleObject58.bin"/><Relationship Id="rId10" Type="http://schemas.openxmlformats.org/officeDocument/2006/relationships/image" Target="../media/image129.emf"/><Relationship Id="rId4" Type="http://schemas.openxmlformats.org/officeDocument/2006/relationships/image" Target="../media/image126.emf"/><Relationship Id="rId9" Type="http://schemas.openxmlformats.org/officeDocument/2006/relationships/oleObject" Target="../embeddings/oleObject60.bin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2.emf"/><Relationship Id="rId3" Type="http://schemas.openxmlformats.org/officeDocument/2006/relationships/oleObject" Target="../embeddings/oleObject61.bin"/><Relationship Id="rId7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31.emf"/><Relationship Id="rId5" Type="http://schemas.openxmlformats.org/officeDocument/2006/relationships/oleObject" Target="../embeddings/oleObject62.bin"/><Relationship Id="rId4" Type="http://schemas.openxmlformats.org/officeDocument/2006/relationships/image" Target="../media/image130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emf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134.emf"/><Relationship Id="rId5" Type="http://schemas.openxmlformats.org/officeDocument/2006/relationships/oleObject" Target="../embeddings/oleObject65.bin"/><Relationship Id="rId4" Type="http://schemas.openxmlformats.org/officeDocument/2006/relationships/image" Target="../media/image133.e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emf"/><Relationship Id="rId3" Type="http://schemas.openxmlformats.org/officeDocument/2006/relationships/oleObject" Target="../embeddings/oleObject67.bin"/><Relationship Id="rId7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137.emf"/><Relationship Id="rId5" Type="http://schemas.openxmlformats.org/officeDocument/2006/relationships/oleObject" Target="../embeddings/oleObject68.bin"/><Relationship Id="rId10" Type="http://schemas.openxmlformats.org/officeDocument/2006/relationships/image" Target="../media/image139.png"/><Relationship Id="rId4" Type="http://schemas.openxmlformats.org/officeDocument/2006/relationships/image" Target="../media/image136.emf"/><Relationship Id="rId9" Type="http://schemas.openxmlformats.org/officeDocument/2006/relationships/image" Target="../media/image2.jpe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emf"/><Relationship Id="rId3" Type="http://schemas.openxmlformats.org/officeDocument/2006/relationships/oleObject" Target="../embeddings/oleObject70.bin"/><Relationship Id="rId7" Type="http://schemas.openxmlformats.org/officeDocument/2006/relationships/oleObject" Target="../embeddings/oleObject72.bin"/><Relationship Id="rId12" Type="http://schemas.openxmlformats.org/officeDocument/2006/relationships/image" Target="../media/image14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6" Type="http://schemas.openxmlformats.org/officeDocument/2006/relationships/image" Target="../media/image141.emf"/><Relationship Id="rId11" Type="http://schemas.openxmlformats.org/officeDocument/2006/relationships/oleObject" Target="../embeddings/oleObject74.bin"/><Relationship Id="rId5" Type="http://schemas.openxmlformats.org/officeDocument/2006/relationships/oleObject" Target="../embeddings/oleObject71.bin"/><Relationship Id="rId10" Type="http://schemas.openxmlformats.org/officeDocument/2006/relationships/image" Target="../media/image143.emf"/><Relationship Id="rId4" Type="http://schemas.openxmlformats.org/officeDocument/2006/relationships/image" Target="../media/image140.emf"/><Relationship Id="rId9" Type="http://schemas.openxmlformats.org/officeDocument/2006/relationships/oleObject" Target="../embeddings/oleObject73.bin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emf"/><Relationship Id="rId13" Type="http://schemas.openxmlformats.org/officeDocument/2006/relationships/oleObject" Target="../embeddings/oleObject80.bin"/><Relationship Id="rId18" Type="http://schemas.openxmlformats.org/officeDocument/2006/relationships/image" Target="../media/image152.emf"/><Relationship Id="rId3" Type="http://schemas.openxmlformats.org/officeDocument/2006/relationships/oleObject" Target="../embeddings/oleObject75.bin"/><Relationship Id="rId7" Type="http://schemas.openxmlformats.org/officeDocument/2006/relationships/oleObject" Target="../embeddings/oleObject77.bin"/><Relationship Id="rId12" Type="http://schemas.openxmlformats.org/officeDocument/2006/relationships/image" Target="../media/image149.emf"/><Relationship Id="rId17" Type="http://schemas.openxmlformats.org/officeDocument/2006/relationships/oleObject" Target="../embeddings/oleObject82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51.emf"/><Relationship Id="rId1" Type="http://schemas.openxmlformats.org/officeDocument/2006/relationships/vmlDrawing" Target="../drawings/vmlDrawing31.vml"/><Relationship Id="rId6" Type="http://schemas.openxmlformats.org/officeDocument/2006/relationships/image" Target="../media/image146.emf"/><Relationship Id="rId11" Type="http://schemas.openxmlformats.org/officeDocument/2006/relationships/oleObject" Target="../embeddings/oleObject79.bin"/><Relationship Id="rId5" Type="http://schemas.openxmlformats.org/officeDocument/2006/relationships/oleObject" Target="../embeddings/oleObject76.bin"/><Relationship Id="rId15" Type="http://schemas.openxmlformats.org/officeDocument/2006/relationships/oleObject" Target="../embeddings/oleObject81.bin"/><Relationship Id="rId10" Type="http://schemas.openxmlformats.org/officeDocument/2006/relationships/image" Target="../media/image148.emf"/><Relationship Id="rId19" Type="http://schemas.openxmlformats.org/officeDocument/2006/relationships/image" Target="../media/image2.jpeg"/><Relationship Id="rId4" Type="http://schemas.openxmlformats.org/officeDocument/2006/relationships/image" Target="../media/image145.emf"/><Relationship Id="rId9" Type="http://schemas.openxmlformats.org/officeDocument/2006/relationships/oleObject" Target="../embeddings/oleObject78.bin"/><Relationship Id="rId14" Type="http://schemas.openxmlformats.org/officeDocument/2006/relationships/image" Target="../media/image150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154.e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153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122.w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6" Type="http://schemas.openxmlformats.org/officeDocument/2006/relationships/image" Target="../media/image156.emf"/><Relationship Id="rId5" Type="http://schemas.openxmlformats.org/officeDocument/2006/relationships/oleObject" Target="../embeddings/oleObject87.bin"/><Relationship Id="rId4" Type="http://schemas.openxmlformats.org/officeDocument/2006/relationships/image" Target="../media/image15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157.emf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6" Type="http://schemas.openxmlformats.org/officeDocument/2006/relationships/image" Target="../media/image159.wmf"/><Relationship Id="rId5" Type="http://schemas.openxmlformats.org/officeDocument/2006/relationships/oleObject" Target="../embeddings/oleObject90.bin"/><Relationship Id="rId4" Type="http://schemas.openxmlformats.org/officeDocument/2006/relationships/image" Target="../media/image158.wm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6" Type="http://schemas.openxmlformats.org/officeDocument/2006/relationships/image" Target="../media/image161.emf"/><Relationship Id="rId5" Type="http://schemas.openxmlformats.org/officeDocument/2006/relationships/oleObject" Target="../embeddings/oleObject92.bin"/><Relationship Id="rId4" Type="http://schemas.openxmlformats.org/officeDocument/2006/relationships/image" Target="../media/image160.emf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6" Type="http://schemas.openxmlformats.org/officeDocument/2006/relationships/image" Target="../media/image163.emf"/><Relationship Id="rId5" Type="http://schemas.openxmlformats.org/officeDocument/2006/relationships/oleObject" Target="../embeddings/oleObject94.bin"/><Relationship Id="rId4" Type="http://schemas.openxmlformats.org/officeDocument/2006/relationships/image" Target="../media/image162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3" Type="http://schemas.openxmlformats.org/officeDocument/2006/relationships/image" Target="../media/image95.jpeg"/><Relationship Id="rId7" Type="http://schemas.openxmlformats.org/officeDocument/2006/relationships/image" Target="../media/image16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6" Type="http://schemas.openxmlformats.org/officeDocument/2006/relationships/oleObject" Target="../embeddings/oleObject96.bin"/><Relationship Id="rId5" Type="http://schemas.openxmlformats.org/officeDocument/2006/relationships/image" Target="../media/image164.emf"/><Relationship Id="rId4" Type="http://schemas.openxmlformats.org/officeDocument/2006/relationships/oleObject" Target="../embeddings/oleObject95.bin"/><Relationship Id="rId9" Type="http://schemas.openxmlformats.org/officeDocument/2006/relationships/image" Target="../media/image166.emf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167.emf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emf"/><Relationship Id="rId3" Type="http://schemas.openxmlformats.org/officeDocument/2006/relationships/oleObject" Target="../embeddings/oleObject99.bin"/><Relationship Id="rId7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6" Type="http://schemas.openxmlformats.org/officeDocument/2006/relationships/image" Target="../media/image169.emf"/><Relationship Id="rId5" Type="http://schemas.openxmlformats.org/officeDocument/2006/relationships/oleObject" Target="../embeddings/oleObject100.bin"/><Relationship Id="rId4" Type="http://schemas.openxmlformats.org/officeDocument/2006/relationships/image" Target="../media/image168.emf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171.wm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172.em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emf"/><Relationship Id="rId3" Type="http://schemas.openxmlformats.org/officeDocument/2006/relationships/oleObject" Target="../embeddings/oleObject104.bin"/><Relationship Id="rId7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174.emf"/><Relationship Id="rId5" Type="http://schemas.openxmlformats.org/officeDocument/2006/relationships/oleObject" Target="../embeddings/oleObject105.bin"/><Relationship Id="rId4" Type="http://schemas.openxmlformats.org/officeDocument/2006/relationships/image" Target="../media/image173.emf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5.vml"/><Relationship Id="rId4" Type="http://schemas.openxmlformats.org/officeDocument/2006/relationships/image" Target="../media/image176.emf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6.vml"/><Relationship Id="rId6" Type="http://schemas.openxmlformats.org/officeDocument/2006/relationships/image" Target="../media/image179.wmf"/><Relationship Id="rId5" Type="http://schemas.openxmlformats.org/officeDocument/2006/relationships/oleObject" Target="../embeddings/oleObject109.bin"/><Relationship Id="rId4" Type="http://schemas.openxmlformats.org/officeDocument/2006/relationships/image" Target="../media/image178.wmf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7.vml"/><Relationship Id="rId6" Type="http://schemas.openxmlformats.org/officeDocument/2006/relationships/image" Target="../media/image181.wmf"/><Relationship Id="rId5" Type="http://schemas.openxmlformats.org/officeDocument/2006/relationships/oleObject" Target="../embeddings/oleObject111.bin"/><Relationship Id="rId4" Type="http://schemas.openxmlformats.org/officeDocument/2006/relationships/image" Target="../media/image180.wmf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8.vml"/><Relationship Id="rId6" Type="http://schemas.openxmlformats.org/officeDocument/2006/relationships/image" Target="../media/image184.wmf"/><Relationship Id="rId5" Type="http://schemas.openxmlformats.org/officeDocument/2006/relationships/oleObject" Target="../embeddings/oleObject113.bin"/><Relationship Id="rId4" Type="http://schemas.openxmlformats.org/officeDocument/2006/relationships/image" Target="../media/image183.wmf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363" y="766763"/>
            <a:ext cx="7969125" cy="5322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7453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4810125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8" y="728737"/>
            <a:ext cx="6992937" cy="53038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5445224"/>
            <a:ext cx="1820863" cy="868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8858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2656"/>
            <a:ext cx="4902200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25" y="1209675"/>
            <a:ext cx="7980363" cy="4438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36472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20688"/>
            <a:ext cx="5211763" cy="2743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528" y="116632"/>
            <a:ext cx="8882063" cy="5920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5406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04664"/>
            <a:ext cx="785813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50638"/>
            <a:ext cx="2749550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404664"/>
            <a:ext cx="5846763" cy="223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584" y="2699903"/>
            <a:ext cx="785813" cy="744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397" y="2766327"/>
            <a:ext cx="31638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750" y="3119438"/>
            <a:ext cx="5014913" cy="617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4521" y="3789040"/>
            <a:ext cx="294163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3644577"/>
            <a:ext cx="1096963" cy="746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1026" y="4390702"/>
            <a:ext cx="260985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969" y="5157192"/>
            <a:ext cx="3170237" cy="830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5316064"/>
            <a:ext cx="1325563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99378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" y="117475"/>
            <a:ext cx="7681913" cy="6621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10985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490538"/>
            <a:ext cx="9193213" cy="5876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3877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331788"/>
            <a:ext cx="8834437" cy="6194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600450"/>
            <a:ext cx="3871913" cy="292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5512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3" y="196850"/>
            <a:ext cx="8156575" cy="64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81533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138" y="160338"/>
            <a:ext cx="8212137" cy="6535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953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541338"/>
            <a:ext cx="8650287" cy="5773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5537200"/>
            <a:ext cx="1730375" cy="7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2120" y="476672"/>
            <a:ext cx="3640137" cy="276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142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339975" y="404813"/>
            <a:ext cx="410527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</a:rPr>
              <a:t>电路的等效电路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755650" y="1773238"/>
            <a:ext cx="78486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gradFill rotWithShape="0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       </a:t>
            </a: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</a:rPr>
              <a:t>任何一个复杂的电路</a:t>
            </a:r>
            <a:r>
              <a: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</a:rPr>
              <a:t>, </a:t>
            </a: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</a:rPr>
              <a:t>向外引出两个端钮，且从一个端子流入的电流等于从另一端子流出的电流，则称这一电路为二端络网</a:t>
            </a:r>
            <a:r>
              <a: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</a:rPr>
              <a:t>(</a:t>
            </a: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</a:rPr>
              <a:t>或一端口网络</a:t>
            </a:r>
            <a:r>
              <a: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</a:rPr>
              <a:t>)</a:t>
            </a: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</a:rPr>
              <a:t>。</a:t>
            </a:r>
          </a:p>
        </p:txBody>
      </p:sp>
      <p:sp>
        <p:nvSpPr>
          <p:cNvPr id="6" name="Text Box 23"/>
          <p:cNvSpPr txBox="1">
            <a:spLocks noChangeArrowheads="1"/>
          </p:cNvSpPr>
          <p:nvPr/>
        </p:nvSpPr>
        <p:spPr bwMode="auto">
          <a:xfrm>
            <a:off x="539750" y="1196975"/>
            <a:ext cx="3600450" cy="519113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</a:rPr>
              <a:t>1. 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</a:rPr>
              <a:t>两端电路（网络）</a:t>
            </a:r>
          </a:p>
        </p:txBody>
      </p:sp>
      <p:grpSp>
        <p:nvGrpSpPr>
          <p:cNvPr id="7" name="Group 33"/>
          <p:cNvGrpSpPr>
            <a:grpSpLocks/>
          </p:cNvGrpSpPr>
          <p:nvPr/>
        </p:nvGrpSpPr>
        <p:grpSpPr bwMode="auto">
          <a:xfrm>
            <a:off x="4859338" y="3357563"/>
            <a:ext cx="2016125" cy="1223962"/>
            <a:chOff x="3288" y="1979"/>
            <a:chExt cx="1270" cy="771"/>
          </a:xfrm>
        </p:grpSpPr>
        <p:grpSp>
          <p:nvGrpSpPr>
            <p:cNvPr id="8" name="Group 28"/>
            <p:cNvGrpSpPr>
              <a:grpSpLocks/>
            </p:cNvGrpSpPr>
            <p:nvPr/>
          </p:nvGrpSpPr>
          <p:grpSpPr bwMode="auto">
            <a:xfrm>
              <a:off x="3288" y="1979"/>
              <a:ext cx="1270" cy="771"/>
              <a:chOff x="612" y="1979"/>
              <a:chExt cx="1270" cy="771"/>
            </a:xfrm>
          </p:grpSpPr>
          <p:sp>
            <p:nvSpPr>
              <p:cNvPr id="10" name="Rectangle 29"/>
              <p:cNvSpPr>
                <a:spLocks noChangeArrowheads="1"/>
              </p:cNvSpPr>
              <p:nvPr/>
            </p:nvSpPr>
            <p:spPr bwMode="auto">
              <a:xfrm>
                <a:off x="612" y="1979"/>
                <a:ext cx="635" cy="771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66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Line 30"/>
              <p:cNvSpPr>
                <a:spLocks noChangeShapeType="1"/>
              </p:cNvSpPr>
              <p:nvPr/>
            </p:nvSpPr>
            <p:spPr bwMode="auto">
              <a:xfrm>
                <a:off x="1247" y="2115"/>
                <a:ext cx="635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Line 31"/>
              <p:cNvSpPr>
                <a:spLocks noChangeShapeType="1"/>
              </p:cNvSpPr>
              <p:nvPr/>
            </p:nvSpPr>
            <p:spPr bwMode="auto">
              <a:xfrm>
                <a:off x="1247" y="2614"/>
                <a:ext cx="635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32"/>
            <p:cNvSpPr txBox="1">
              <a:spLocks noChangeArrowheads="1"/>
            </p:cNvSpPr>
            <p:nvPr/>
          </p:nvSpPr>
          <p:spPr bwMode="auto">
            <a:xfrm>
              <a:off x="3379" y="2115"/>
              <a:ext cx="408" cy="59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无源</a:t>
              </a:r>
            </a:p>
          </p:txBody>
        </p:sp>
      </p:grpSp>
      <p:sp>
        <p:nvSpPr>
          <p:cNvPr id="13" name="AutoShape 34" descr="羊皮纸"/>
          <p:cNvSpPr>
            <a:spLocks noChangeArrowheads="1"/>
          </p:cNvSpPr>
          <p:nvPr/>
        </p:nvSpPr>
        <p:spPr bwMode="auto">
          <a:xfrm>
            <a:off x="7956550" y="2997200"/>
            <a:ext cx="503238" cy="2017713"/>
          </a:xfrm>
          <a:prstGeom prst="wedgeRoundRectCallout">
            <a:avLst>
              <a:gd name="adj1" fmla="val -367981"/>
              <a:gd name="adj2" fmla="val -5074"/>
              <a:gd name="adj3" fmla="val 16667"/>
            </a:avLst>
          </a:prstGeom>
          <a:blipFill dpi="0" rotWithShape="1">
            <a:blip r:embed="rId2"/>
            <a:srcRect/>
            <a:tile tx="0" ty="0" sx="100000" sy="100000" flip="none" algn="tl"/>
          </a:blip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无源一端口</a:t>
            </a:r>
          </a:p>
        </p:txBody>
      </p:sp>
      <p:sp>
        <p:nvSpPr>
          <p:cNvPr id="14" name="Text Box 35"/>
          <p:cNvSpPr txBox="1">
            <a:spLocks noChangeArrowheads="1"/>
          </p:cNvSpPr>
          <p:nvPr/>
        </p:nvSpPr>
        <p:spPr bwMode="auto">
          <a:xfrm>
            <a:off x="539750" y="4797425"/>
            <a:ext cx="4176713" cy="519113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</a:rPr>
              <a:t>2. 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</a:rPr>
              <a:t>两端电路等效的概念</a:t>
            </a:r>
          </a:p>
        </p:txBody>
      </p:sp>
      <p:sp>
        <p:nvSpPr>
          <p:cNvPr id="15" name="Line 39"/>
          <p:cNvSpPr>
            <a:spLocks noChangeShapeType="1"/>
          </p:cNvSpPr>
          <p:nvPr/>
        </p:nvSpPr>
        <p:spPr bwMode="auto">
          <a:xfrm>
            <a:off x="2339975" y="3644900"/>
            <a:ext cx="431800" cy="0"/>
          </a:xfrm>
          <a:prstGeom prst="line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 type="triangl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6" name="Group 44"/>
          <p:cNvGrpSpPr>
            <a:grpSpLocks/>
          </p:cNvGrpSpPr>
          <p:nvPr/>
        </p:nvGrpSpPr>
        <p:grpSpPr bwMode="auto">
          <a:xfrm>
            <a:off x="971550" y="3357563"/>
            <a:ext cx="2305050" cy="1223962"/>
            <a:chOff x="612" y="2115"/>
            <a:chExt cx="1452" cy="771"/>
          </a:xfrm>
        </p:grpSpPr>
        <p:grpSp>
          <p:nvGrpSpPr>
            <p:cNvPr id="17" name="Group 27"/>
            <p:cNvGrpSpPr>
              <a:grpSpLocks/>
            </p:cNvGrpSpPr>
            <p:nvPr/>
          </p:nvGrpSpPr>
          <p:grpSpPr bwMode="auto">
            <a:xfrm>
              <a:off x="612" y="2115"/>
              <a:ext cx="1270" cy="771"/>
              <a:chOff x="612" y="1979"/>
              <a:chExt cx="1270" cy="771"/>
            </a:xfrm>
          </p:grpSpPr>
          <p:sp>
            <p:nvSpPr>
              <p:cNvPr id="22" name="Rectangle 24"/>
              <p:cNvSpPr>
                <a:spLocks noChangeArrowheads="1"/>
              </p:cNvSpPr>
              <p:nvPr/>
            </p:nvSpPr>
            <p:spPr bwMode="auto">
              <a:xfrm>
                <a:off x="612" y="1979"/>
                <a:ext cx="635" cy="771"/>
              </a:xfrm>
              <a:prstGeom prst="rect">
                <a:avLst/>
              </a:prstGeom>
              <a:solidFill>
                <a:srgbClr val="FF9900"/>
              </a:solidFill>
              <a:ln w="38100">
                <a:solidFill>
                  <a:srgbClr val="66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Line 25"/>
              <p:cNvSpPr>
                <a:spLocks noChangeShapeType="1"/>
              </p:cNvSpPr>
              <p:nvPr/>
            </p:nvSpPr>
            <p:spPr bwMode="auto">
              <a:xfrm>
                <a:off x="1247" y="2115"/>
                <a:ext cx="635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Line 26"/>
              <p:cNvSpPr>
                <a:spLocks noChangeShapeType="1"/>
              </p:cNvSpPr>
              <p:nvPr/>
            </p:nvSpPr>
            <p:spPr bwMode="auto">
              <a:xfrm>
                <a:off x="1247" y="2614"/>
                <a:ext cx="635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8" name="Line 40"/>
            <p:cNvSpPr>
              <a:spLocks noChangeShapeType="1"/>
            </p:cNvSpPr>
            <p:nvPr/>
          </p:nvSpPr>
          <p:spPr bwMode="auto">
            <a:xfrm flipH="1">
              <a:off x="1519" y="2341"/>
              <a:ext cx="408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41"/>
            <p:cNvSpPr>
              <a:spLocks noChangeShapeType="1"/>
            </p:cNvSpPr>
            <p:nvPr/>
          </p:nvSpPr>
          <p:spPr bwMode="auto">
            <a:xfrm>
              <a:off x="1474" y="2659"/>
              <a:ext cx="363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 Box 42"/>
            <p:cNvSpPr txBox="1">
              <a:spLocks noChangeArrowheads="1"/>
            </p:cNvSpPr>
            <p:nvPr/>
          </p:nvSpPr>
          <p:spPr bwMode="auto">
            <a:xfrm>
              <a:off x="1837" y="2387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i</a:t>
              </a:r>
            </a:p>
          </p:txBody>
        </p:sp>
        <p:sp>
          <p:nvSpPr>
            <p:cNvPr id="21" name="Text Box 43"/>
            <p:cNvSpPr txBox="1">
              <a:spLocks noChangeArrowheads="1"/>
            </p:cNvSpPr>
            <p:nvPr/>
          </p:nvSpPr>
          <p:spPr bwMode="auto">
            <a:xfrm>
              <a:off x="1338" y="2205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i</a:t>
              </a:r>
            </a:p>
          </p:txBody>
        </p:sp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687" y="5322253"/>
            <a:ext cx="7943850" cy="108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2171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4725"/>
                            </p:stCondLst>
                            <p:childTnLst>
                              <p:par>
                                <p:cTn id="21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2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 autoUpdateAnimBg="0"/>
      <p:bldP spid="6" grpId="0" animBg="1"/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772816"/>
            <a:ext cx="7712075" cy="4630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534" y="404664"/>
            <a:ext cx="7096125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95681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1379589"/>
            <a:ext cx="6059487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60" y="2805957"/>
            <a:ext cx="2273300" cy="1262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52784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180975"/>
            <a:ext cx="9040813" cy="6499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9044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1463" y="254000"/>
            <a:ext cx="5037137" cy="558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2800" b="1" smtClean="0">
                <a:solidFill>
                  <a:srgbClr val="CC0000"/>
                </a:solidFill>
                <a:ea typeface="楷体_GB2312" pitchFamily="49" charset="-122"/>
              </a:rPr>
              <a:t>(3) </a:t>
            </a:r>
            <a:r>
              <a:rPr lang="zh-CN" altLang="en-US" sz="2800" b="1" smtClean="0">
                <a:solidFill>
                  <a:srgbClr val="CC0000"/>
                </a:solidFill>
                <a:ea typeface="楷体_GB2312" pitchFamily="49" charset="-122"/>
              </a:rPr>
              <a:t>理想</a:t>
            </a:r>
            <a:r>
              <a:rPr lang="zh-CN" altLang="en-US" sz="2800" b="1" smtClean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电压源的伏安特性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4838700" y="222250"/>
            <a:ext cx="2559050" cy="2000250"/>
            <a:chOff x="752" y="2796"/>
            <a:chExt cx="1612" cy="1260"/>
          </a:xfrm>
        </p:grpSpPr>
        <p:sp>
          <p:nvSpPr>
            <p:cNvPr id="6" name="Line 4"/>
            <p:cNvSpPr>
              <a:spLocks noChangeShapeType="1"/>
            </p:cNvSpPr>
            <p:nvPr/>
          </p:nvSpPr>
          <p:spPr bwMode="auto">
            <a:xfrm flipV="1">
              <a:off x="972" y="2892"/>
              <a:ext cx="0" cy="10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788" y="3752"/>
              <a:ext cx="157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980" y="3223"/>
              <a:ext cx="1214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154" y="3768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I</a:t>
              </a:r>
            </a:p>
          </p:txBody>
        </p:sp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045" y="27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U</a:t>
              </a: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752" y="3086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ea typeface="楷体_GB2312" pitchFamily="49" charset="-122"/>
                  <a:sym typeface="+mn-ea"/>
                </a:rPr>
                <a:t>E</a:t>
              </a:r>
              <a:endParaRPr kumimoji="0" lang="en-US" altLang="zh-CN" sz="2800" b="0" i="1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2" name="Text Box 10"/>
            <p:cNvSpPr txBox="1">
              <a:spLocks noChangeArrowheads="1"/>
            </p:cNvSpPr>
            <p:nvPr/>
          </p:nvSpPr>
          <p:spPr bwMode="auto">
            <a:xfrm>
              <a:off x="755" y="372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O</a:t>
              </a:r>
            </a:p>
          </p:txBody>
        </p:sp>
      </p:grpSp>
      <p:sp>
        <p:nvSpPr>
          <p:cNvPr id="13" name="Rectangle 11"/>
          <p:cNvSpPr>
            <a:spLocks noChangeArrowheads="1"/>
          </p:cNvSpPr>
          <p:nvPr/>
        </p:nvSpPr>
        <p:spPr bwMode="auto">
          <a:xfrm>
            <a:off x="334963" y="2311400"/>
            <a:ext cx="3843337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800">
                <a:solidFill>
                  <a:srgbClr val="CC0000"/>
                </a:solidFill>
                <a:latin typeface="Arial" pitchFamily="34" charset="0"/>
                <a:ea typeface="楷体_GB2312" pitchFamily="49" charset="-122"/>
              </a:rPr>
              <a:t>(4) </a:t>
            </a:r>
            <a:r>
              <a:rPr lang="zh-CN" altLang="en-US" sz="2800">
                <a:solidFill>
                  <a:srgbClr val="CC0000"/>
                </a:solidFill>
                <a:latin typeface="Arial" pitchFamily="34" charset="0"/>
                <a:ea typeface="楷体_GB2312" pitchFamily="49" charset="-122"/>
              </a:rPr>
              <a:t>理想</a:t>
            </a:r>
            <a:r>
              <a:rPr lang="zh-CN" altLang="en-US" sz="28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电压源的串联</a:t>
            </a:r>
          </a:p>
        </p:txBody>
      </p:sp>
      <p:graphicFrame>
        <p:nvGraphicFramePr>
          <p:cNvPr id="14" name="Object 12"/>
          <p:cNvGraphicFramePr>
            <a:graphicFrameLocks noChangeAspect="1"/>
          </p:cNvGraphicFramePr>
          <p:nvPr/>
        </p:nvGraphicFramePr>
        <p:xfrm>
          <a:off x="3287713" y="4095750"/>
          <a:ext cx="3532187" cy="1012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3" r:id="rId3" imgW="1396440" imgH="348120" progId="Equation.3">
                  <p:embed/>
                </p:oleObj>
              </mc:Choice>
              <mc:Fallback>
                <p:oleObj r:id="rId3" imgW="139644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7713" y="4095750"/>
                        <a:ext cx="3532187" cy="1012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Group 13"/>
          <p:cNvGrpSpPr>
            <a:grpSpLocks/>
          </p:cNvGrpSpPr>
          <p:nvPr/>
        </p:nvGrpSpPr>
        <p:grpSpPr bwMode="auto">
          <a:xfrm rot="12759">
            <a:off x="4021138" y="3346450"/>
            <a:ext cx="1995487" cy="673100"/>
            <a:chOff x="2018" y="1525"/>
            <a:chExt cx="1179" cy="424"/>
          </a:xfrm>
        </p:grpSpPr>
        <p:sp>
          <p:nvSpPr>
            <p:cNvPr id="16" name="AutoShape 14"/>
            <p:cNvSpPr>
              <a:spLocks noChangeArrowheads="1"/>
            </p:cNvSpPr>
            <p:nvPr/>
          </p:nvSpPr>
          <p:spPr bwMode="auto">
            <a:xfrm>
              <a:off x="2018" y="1525"/>
              <a:ext cx="1179" cy="182"/>
            </a:xfrm>
            <a:prstGeom prst="rightArrow">
              <a:avLst>
                <a:gd name="adj1" fmla="val 50000"/>
                <a:gd name="adj2" fmla="val 161681"/>
              </a:avLst>
            </a:prstGeom>
            <a:solidFill>
              <a:srgbClr val="BBE0E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15"/>
            <p:cNvSpPr txBox="1">
              <a:spLocks noChangeArrowheads="1"/>
            </p:cNvSpPr>
            <p:nvPr/>
          </p:nvSpPr>
          <p:spPr bwMode="auto">
            <a:xfrm>
              <a:off x="2064" y="1661"/>
              <a:ext cx="9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仿宋_GB2312" pitchFamily="49" charset="-122"/>
                </a:rPr>
                <a:t>等效电路</a:t>
              </a:r>
            </a:p>
          </p:txBody>
        </p:sp>
      </p:grpSp>
      <p:grpSp>
        <p:nvGrpSpPr>
          <p:cNvPr id="18" name="Group 16"/>
          <p:cNvGrpSpPr>
            <a:grpSpLocks/>
          </p:cNvGrpSpPr>
          <p:nvPr/>
        </p:nvGrpSpPr>
        <p:grpSpPr bwMode="auto">
          <a:xfrm>
            <a:off x="612775" y="3087688"/>
            <a:ext cx="3054350" cy="1084262"/>
            <a:chOff x="346" y="649"/>
            <a:chExt cx="1924" cy="683"/>
          </a:xfrm>
        </p:grpSpPr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065" y="896"/>
              <a:ext cx="3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</a:t>
              </a:r>
              <a:r>
                <a:rPr kumimoji="0" lang="en-US" altLang="zh-CN" sz="20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endPara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526" y="649"/>
              <a:ext cx="288" cy="28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382" y="765"/>
              <a:ext cx="20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757" y="690"/>
              <a:ext cx="2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_</a:t>
              </a: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1036" y="652"/>
              <a:ext cx="288" cy="28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884" y="763"/>
              <a:ext cx="20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1324" y="672"/>
              <a:ext cx="2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_</a:t>
              </a: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536" y="908"/>
              <a:ext cx="301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</a:t>
              </a:r>
              <a:r>
                <a:rPr kumimoji="0" lang="en-US" altLang="zh-CN" sz="20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  <a:endPara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396" y="792"/>
              <a:ext cx="97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1416" y="792"/>
              <a:ext cx="31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27"/>
            <p:cNvSpPr>
              <a:spLocks noChangeArrowheads="1"/>
            </p:cNvSpPr>
            <p:nvPr/>
          </p:nvSpPr>
          <p:spPr bwMode="auto">
            <a:xfrm>
              <a:off x="1782" y="654"/>
              <a:ext cx="288" cy="28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1713" y="792"/>
              <a:ext cx="52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388" y="784"/>
              <a:ext cx="0" cy="4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231" y="792"/>
              <a:ext cx="0" cy="46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346" y="1236"/>
              <a:ext cx="83" cy="8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2187" y="1249"/>
              <a:ext cx="83" cy="8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Text Box 33"/>
            <p:cNvSpPr txBox="1">
              <a:spLocks noChangeArrowheads="1"/>
            </p:cNvSpPr>
            <p:nvPr/>
          </p:nvSpPr>
          <p:spPr bwMode="auto">
            <a:xfrm>
              <a:off x="2021" y="679"/>
              <a:ext cx="2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_</a:t>
              </a: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1593" y="784"/>
              <a:ext cx="2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1800" y="926"/>
              <a:ext cx="344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</a:t>
              </a:r>
              <a:r>
                <a:rPr kumimoji="0" lang="en-US" altLang="zh-CN" sz="2000" b="0" i="1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</a:t>
              </a:r>
              <a:endParaRPr kumimoji="0" lang="en-US" altLang="zh-CN" sz="20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8" name="Group 36"/>
          <p:cNvGrpSpPr>
            <a:grpSpLocks/>
          </p:cNvGrpSpPr>
          <p:nvPr/>
        </p:nvGrpSpPr>
        <p:grpSpPr bwMode="auto">
          <a:xfrm>
            <a:off x="6465888" y="2994025"/>
            <a:ext cx="1682750" cy="1096963"/>
            <a:chOff x="4045" y="1961"/>
            <a:chExt cx="1060" cy="691"/>
          </a:xfrm>
        </p:grpSpPr>
        <p:sp>
          <p:nvSpPr>
            <p:cNvPr id="39" name="Oval 37"/>
            <p:cNvSpPr>
              <a:spLocks noChangeArrowheads="1"/>
            </p:cNvSpPr>
            <p:nvPr/>
          </p:nvSpPr>
          <p:spPr bwMode="auto">
            <a:xfrm>
              <a:off x="4433" y="1961"/>
              <a:ext cx="288" cy="28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4289" y="2077"/>
              <a:ext cx="207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41" name="Text Box 39"/>
            <p:cNvSpPr txBox="1">
              <a:spLocks noChangeArrowheads="1"/>
            </p:cNvSpPr>
            <p:nvPr/>
          </p:nvSpPr>
          <p:spPr bwMode="auto">
            <a:xfrm>
              <a:off x="4664" y="2002"/>
              <a:ext cx="212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_</a:t>
              </a:r>
            </a:p>
          </p:txBody>
        </p:sp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4467" y="2196"/>
              <a:ext cx="365" cy="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</a:t>
              </a:r>
              <a:endParaRPr kumimoji="0" lang="en-US" altLang="zh-CN" sz="2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4095" y="2104"/>
              <a:ext cx="97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4090" y="2104"/>
              <a:ext cx="0" cy="45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5058" y="2104"/>
              <a:ext cx="0" cy="46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auto">
            <a:xfrm>
              <a:off x="4045" y="2548"/>
              <a:ext cx="83" cy="8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>
              <a:off x="5022" y="2569"/>
              <a:ext cx="83" cy="8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8" name="Text Box 46"/>
          <p:cNvSpPr txBox="1">
            <a:spLocks noChangeArrowheads="1"/>
          </p:cNvSpPr>
          <p:nvPr/>
        </p:nvSpPr>
        <p:spPr bwMode="auto">
          <a:xfrm>
            <a:off x="749300" y="5016500"/>
            <a:ext cx="7137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solidFill>
                  <a:srgbClr val="CC0000"/>
                </a:solidFill>
                <a:ea typeface="楷体_GB2312" pitchFamily="49" charset="-122"/>
              </a:rPr>
              <a:t>注意</a:t>
            </a:r>
            <a:r>
              <a:rPr lang="zh-CN" altLang="en-US" sz="28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各电压源前面的符号！</a:t>
            </a:r>
          </a:p>
          <a:p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     当</a:t>
            </a:r>
            <a:r>
              <a:rPr lang="en-US" altLang="zh-CN" sz="2800" i="1">
                <a:ea typeface="楷体_GB2312" pitchFamily="49" charset="-122"/>
              </a:rPr>
              <a:t>E</a:t>
            </a:r>
            <a:r>
              <a:rPr lang="en-US" altLang="zh-CN" sz="2800" i="1" baseline="-25000">
                <a:ea typeface="楷体_GB2312" pitchFamily="49" charset="-122"/>
              </a:rPr>
              <a:t>k</a:t>
            </a:r>
            <a:r>
              <a:rPr lang="zh-CN" altLang="en-US" sz="2800">
                <a:ea typeface="楷体_GB2312" pitchFamily="49" charset="-122"/>
              </a:rPr>
              <a:t>和</a:t>
            </a:r>
            <a:r>
              <a:rPr lang="en-US" altLang="zh-CN" sz="2800" i="1">
                <a:ea typeface="楷体_GB2312" pitchFamily="49" charset="-122"/>
              </a:rPr>
              <a:t>E</a:t>
            </a:r>
            <a:r>
              <a:rPr lang="zh-CN" altLang="en-US" sz="2800">
                <a:ea typeface="楷体_GB2312" pitchFamily="49" charset="-122"/>
              </a:rPr>
              <a:t>的方向相同时，前面取正号；</a:t>
            </a:r>
          </a:p>
          <a:p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     当</a:t>
            </a:r>
            <a:r>
              <a:rPr lang="en-US" altLang="zh-CN" sz="2800" i="1">
                <a:ea typeface="楷体_GB2312" pitchFamily="49" charset="-122"/>
              </a:rPr>
              <a:t>E</a:t>
            </a:r>
            <a:r>
              <a:rPr lang="en-US" altLang="zh-CN" sz="2800" i="1" baseline="-25000">
                <a:ea typeface="楷体_GB2312" pitchFamily="49" charset="-122"/>
              </a:rPr>
              <a:t>k</a:t>
            </a:r>
            <a:r>
              <a:rPr lang="zh-CN" altLang="en-US" sz="2800">
                <a:ea typeface="楷体_GB2312" pitchFamily="49" charset="-122"/>
              </a:rPr>
              <a:t>和</a:t>
            </a:r>
            <a:r>
              <a:rPr lang="en-US" altLang="zh-CN" sz="2800" i="1">
                <a:ea typeface="楷体_GB2312" pitchFamily="49" charset="-122"/>
              </a:rPr>
              <a:t>E</a:t>
            </a:r>
            <a:r>
              <a:rPr lang="zh-CN" altLang="en-US" sz="2800">
                <a:ea typeface="楷体_GB2312" pitchFamily="49" charset="-122"/>
              </a:rPr>
              <a:t>的方向相反时，前面取负号。</a:t>
            </a:r>
          </a:p>
        </p:txBody>
      </p:sp>
    </p:spTree>
    <p:extLst>
      <p:ext uri="{BB962C8B-B14F-4D97-AF65-F5344CB8AC3E}">
        <p14:creationId xmlns:p14="http://schemas.microsoft.com/office/powerpoint/2010/main" val="3787919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48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292100"/>
            <a:ext cx="2895600" cy="55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</a:rPr>
              <a:t>2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</a:rPr>
              <a:t>、实际电压源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25875" y="1069975"/>
            <a:ext cx="3413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8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电压源的外特性：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562475" y="1603375"/>
            <a:ext cx="21685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E – IR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3581400" y="2257425"/>
            <a:ext cx="53340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33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(1) 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当电压源开路时，</a:t>
            </a:r>
            <a:r>
              <a: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I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=0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，</a:t>
            </a:r>
            <a:r>
              <a: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U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=</a:t>
            </a:r>
            <a:r>
              <a: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E</a:t>
            </a: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  <a:sym typeface="+mn-ea"/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3606800" y="2871788"/>
            <a:ext cx="4292600" cy="1428750"/>
            <a:chOff x="2272" y="1985"/>
            <a:chExt cx="2704" cy="900"/>
          </a:xfrm>
        </p:grpSpPr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272" y="1985"/>
              <a:ext cx="270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楷体_GB2312" pitchFamily="49" charset="-122"/>
                  <a:sym typeface="+mn-ea"/>
                </a:rPr>
                <a:t>(2) </a:t>
              </a: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楷体_GB2312" pitchFamily="49" charset="-122"/>
                  <a:sym typeface="+mn-ea"/>
                </a:rPr>
                <a:t>当电压源短路时，</a:t>
              </a:r>
              <a:r>
                <a:rPr kumimoji="1" lang="en-US" altLang="zh-CN" sz="2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楷体_GB2312" pitchFamily="49" charset="-122"/>
                  <a:sym typeface="+mn-ea"/>
                </a:rPr>
                <a:t>U</a:t>
              </a: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楷体_GB2312" pitchFamily="49" charset="-122"/>
                  <a:sym typeface="+mn-ea"/>
                </a:rPr>
                <a:t>=0</a:t>
              </a:r>
              <a:endPara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graphicFrame>
          <p:nvGraphicFramePr>
            <p:cNvPr id="10" name="Object 8"/>
            <p:cNvGraphicFramePr>
              <a:graphicFrameLocks noChangeAspect="1"/>
            </p:cNvGraphicFramePr>
            <p:nvPr/>
          </p:nvGraphicFramePr>
          <p:xfrm>
            <a:off x="3581" y="2281"/>
            <a:ext cx="1192" cy="60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00" r:id="rId3" imgW="631440" imgH="348120" progId="Equation.3">
                    <p:embed/>
                  </p:oleObj>
                </mc:Choice>
                <mc:Fallback>
                  <p:oleObj r:id="rId3" imgW="631440" imgH="34812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81" y="2281"/>
                          <a:ext cx="1192" cy="60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2533" y="2381"/>
              <a:ext cx="12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楷体_GB2312" pitchFamily="49" charset="-122"/>
                  <a:sym typeface="+mn-ea"/>
                </a:rPr>
                <a:t>短路电流：</a:t>
              </a:r>
            </a:p>
          </p:txBody>
        </p:sp>
      </p:grpSp>
      <p:grpSp>
        <p:nvGrpSpPr>
          <p:cNvPr id="12" name="Group 10"/>
          <p:cNvGrpSpPr>
            <a:grpSpLocks/>
          </p:cNvGrpSpPr>
          <p:nvPr/>
        </p:nvGrpSpPr>
        <p:grpSpPr bwMode="auto">
          <a:xfrm>
            <a:off x="195263" y="3543300"/>
            <a:ext cx="3760787" cy="2717800"/>
            <a:chOff x="123" y="2232"/>
            <a:chExt cx="2369" cy="1712"/>
          </a:xfrm>
        </p:grpSpPr>
        <p:grpSp>
          <p:nvGrpSpPr>
            <p:cNvPr id="13" name="Group 11"/>
            <p:cNvGrpSpPr>
              <a:grpSpLocks/>
            </p:cNvGrpSpPr>
            <p:nvPr/>
          </p:nvGrpSpPr>
          <p:grpSpPr bwMode="auto">
            <a:xfrm>
              <a:off x="493" y="2232"/>
              <a:ext cx="1999" cy="1448"/>
              <a:chOff x="2733" y="1576"/>
              <a:chExt cx="1999" cy="1448"/>
            </a:xfrm>
          </p:grpSpPr>
          <p:sp>
            <p:nvSpPr>
              <p:cNvPr id="18" name="Line 12"/>
              <p:cNvSpPr>
                <a:spLocks noChangeShapeType="1"/>
              </p:cNvSpPr>
              <p:nvPr/>
            </p:nvSpPr>
            <p:spPr bwMode="auto">
              <a:xfrm>
                <a:off x="2942" y="2771"/>
                <a:ext cx="160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Line 13"/>
              <p:cNvSpPr>
                <a:spLocks noChangeShapeType="1"/>
              </p:cNvSpPr>
              <p:nvPr/>
            </p:nvSpPr>
            <p:spPr bwMode="auto">
              <a:xfrm flipV="1">
                <a:off x="2942" y="1749"/>
                <a:ext cx="0" cy="102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14"/>
              <p:cNvSpPr txBox="1">
                <a:spLocks noChangeArrowheads="1"/>
              </p:cNvSpPr>
              <p:nvPr/>
            </p:nvSpPr>
            <p:spPr bwMode="auto">
              <a:xfrm>
                <a:off x="4541" y="2615"/>
                <a:ext cx="19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I</a:t>
                </a:r>
              </a:p>
            </p:txBody>
          </p:sp>
          <p:sp>
            <p:nvSpPr>
              <p:cNvPr id="21" name="Text Box 15"/>
              <p:cNvSpPr txBox="1">
                <a:spLocks noChangeArrowheads="1"/>
              </p:cNvSpPr>
              <p:nvPr/>
            </p:nvSpPr>
            <p:spPr bwMode="auto">
              <a:xfrm>
                <a:off x="2934" y="157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U</a:t>
                </a:r>
              </a:p>
            </p:txBody>
          </p:sp>
          <p:sp>
            <p:nvSpPr>
              <p:cNvPr id="22" name="Text Box 16"/>
              <p:cNvSpPr txBox="1">
                <a:spLocks noChangeArrowheads="1"/>
              </p:cNvSpPr>
              <p:nvPr/>
            </p:nvSpPr>
            <p:spPr bwMode="auto">
              <a:xfrm>
                <a:off x="2733" y="273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O</a:t>
                </a:r>
              </a:p>
            </p:txBody>
          </p:sp>
        </p:grpSp>
        <p:sp>
          <p:nvSpPr>
            <p:cNvPr id="14" name="Text Box 17"/>
            <p:cNvSpPr txBox="1">
              <a:spLocks noChangeArrowheads="1"/>
            </p:cNvSpPr>
            <p:nvPr/>
          </p:nvSpPr>
          <p:spPr bwMode="auto">
            <a:xfrm>
              <a:off x="123" y="2510"/>
              <a:ext cx="6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</p:txBody>
        </p:sp>
        <p:graphicFrame>
          <p:nvGraphicFramePr>
            <p:cNvPr id="15" name="Object 18"/>
            <p:cNvGraphicFramePr>
              <a:graphicFrameLocks noChangeAspect="1"/>
            </p:cNvGraphicFramePr>
            <p:nvPr/>
          </p:nvGraphicFramePr>
          <p:xfrm>
            <a:off x="1666" y="3419"/>
            <a:ext cx="621" cy="5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201" r:id="rId5" imgW="550440" imgH="359640" progId="Equation.3">
                    <p:embed/>
                  </p:oleObj>
                </mc:Choice>
                <mc:Fallback>
                  <p:oleObj r:id="rId5" imgW="550440" imgH="359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666" y="3419"/>
                          <a:ext cx="621" cy="52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6" name="Line 19"/>
            <p:cNvSpPr>
              <a:spLocks noChangeShapeType="1"/>
            </p:cNvSpPr>
            <p:nvPr/>
          </p:nvSpPr>
          <p:spPr bwMode="auto">
            <a:xfrm>
              <a:off x="704" y="2615"/>
              <a:ext cx="1334" cy="807"/>
            </a:xfrm>
            <a:prstGeom prst="line">
              <a:avLst/>
            </a:prstGeom>
            <a:noFill/>
            <a:ln w="38100">
              <a:solidFill>
                <a:srgbClr val="333399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20"/>
            <p:cNvSpPr txBox="1">
              <a:spLocks noChangeArrowheads="1"/>
            </p:cNvSpPr>
            <p:nvPr/>
          </p:nvSpPr>
          <p:spPr bwMode="auto">
            <a:xfrm>
              <a:off x="1256" y="2752"/>
              <a:ext cx="72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ea typeface="楷体_GB2312" pitchFamily="49" charset="-122"/>
                </a:rPr>
                <a:t>电压源</a:t>
              </a:r>
            </a:p>
          </p:txBody>
        </p:sp>
      </p:grpSp>
      <p:sp>
        <p:nvSpPr>
          <p:cNvPr id="23" name="Text Box 22"/>
          <p:cNvSpPr txBox="1">
            <a:spLocks noChangeArrowheads="1"/>
          </p:cNvSpPr>
          <p:nvPr/>
        </p:nvSpPr>
        <p:spPr bwMode="auto">
          <a:xfrm>
            <a:off x="5168900" y="4586288"/>
            <a:ext cx="2962275" cy="981075"/>
          </a:xfrm>
          <a:prstGeom prst="rect">
            <a:avLst/>
          </a:prstGeom>
          <a:solidFill>
            <a:srgbClr val="FFCC00"/>
          </a:solidFill>
          <a:ln w="3492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仿宋_GB2312" pitchFamily="49" charset="-122"/>
              </a:rPr>
              <a:t>若 </a:t>
            </a:r>
            <a:r>
              <a:rPr kumimoji="0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仿宋_GB2312" pitchFamily="49" charset="-122"/>
              </a:rPr>
              <a:t>R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仿宋_GB2312" pitchFamily="49" charset="-122"/>
              </a:rPr>
              <a:t>0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仿宋_GB2312" pitchFamily="49" charset="-122"/>
              </a:rPr>
              <a:t>= 0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仿宋_GB2312" pitchFamily="49" charset="-122"/>
              </a:rPr>
              <a:t>，则成为理想电压源。</a:t>
            </a:r>
            <a:endParaRPr kumimoji="0" lang="zh-CN" altLang="en-US" sz="2800" b="0" i="0" u="none" strike="noStrike" kern="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仿宋_GB2312" pitchFamily="49" charset="-122"/>
            </a:endParaRPr>
          </a:p>
        </p:txBody>
      </p:sp>
      <p:sp>
        <p:nvSpPr>
          <p:cNvPr id="24" name="Line 23"/>
          <p:cNvSpPr>
            <a:spLocks noChangeShapeType="1"/>
          </p:cNvSpPr>
          <p:nvPr/>
        </p:nvSpPr>
        <p:spPr bwMode="auto">
          <a:xfrm>
            <a:off x="1117600" y="4149725"/>
            <a:ext cx="2362200" cy="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5" name="Text Box 24"/>
          <p:cNvSpPr txBox="1">
            <a:spLocks noChangeArrowheads="1"/>
          </p:cNvSpPr>
          <p:nvPr/>
        </p:nvSpPr>
        <p:spPr bwMode="auto">
          <a:xfrm>
            <a:off x="1604963" y="3708400"/>
            <a:ext cx="1905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理想电压源</a:t>
            </a:r>
          </a:p>
        </p:txBody>
      </p:sp>
      <p:grpSp>
        <p:nvGrpSpPr>
          <p:cNvPr id="26" name="Group 25"/>
          <p:cNvGrpSpPr>
            <a:grpSpLocks/>
          </p:cNvGrpSpPr>
          <p:nvPr/>
        </p:nvGrpSpPr>
        <p:grpSpPr bwMode="auto">
          <a:xfrm>
            <a:off x="600075" y="812800"/>
            <a:ext cx="2073275" cy="2209800"/>
            <a:chOff x="378" y="512"/>
            <a:chExt cx="1306" cy="1392"/>
          </a:xfrm>
        </p:grpSpPr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378" y="1417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0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27"/>
            <p:cNvSpPr>
              <a:spLocks noChangeShapeType="1"/>
            </p:cNvSpPr>
            <p:nvPr/>
          </p:nvSpPr>
          <p:spPr bwMode="auto">
            <a:xfrm>
              <a:off x="554" y="1254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28"/>
            <p:cNvSpPr>
              <a:spLocks noChangeShapeType="1"/>
            </p:cNvSpPr>
            <p:nvPr/>
          </p:nvSpPr>
          <p:spPr bwMode="auto">
            <a:xfrm>
              <a:off x="741" y="855"/>
              <a:ext cx="0" cy="57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87" y="1425"/>
              <a:ext cx="109" cy="252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741" y="1669"/>
              <a:ext cx="0" cy="2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Text Box 31"/>
            <p:cNvSpPr txBox="1">
              <a:spLocks noChangeArrowheads="1"/>
            </p:cNvSpPr>
            <p:nvPr/>
          </p:nvSpPr>
          <p:spPr bwMode="auto">
            <a:xfrm>
              <a:off x="491" y="800"/>
              <a:ext cx="250" cy="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32"/>
            <p:cNvSpPr>
              <a:spLocks noChangeArrowheads="1"/>
            </p:cNvSpPr>
            <p:nvPr/>
          </p:nvSpPr>
          <p:spPr bwMode="auto">
            <a:xfrm>
              <a:off x="383" y="998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</a:t>
              </a:r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1367" y="12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</a:t>
              </a:r>
            </a:p>
          </p:txBody>
        </p:sp>
        <p:sp>
          <p:nvSpPr>
            <p:cNvPr id="35" name="Line 34"/>
            <p:cNvSpPr>
              <a:spLocks noChangeShapeType="1"/>
            </p:cNvSpPr>
            <p:nvPr/>
          </p:nvSpPr>
          <p:spPr bwMode="auto">
            <a:xfrm>
              <a:off x="737" y="855"/>
              <a:ext cx="72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385" y="872"/>
              <a:ext cx="29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37" name="Text Box 36"/>
            <p:cNvSpPr txBox="1">
              <a:spLocks noChangeArrowheads="1"/>
            </p:cNvSpPr>
            <p:nvPr/>
          </p:nvSpPr>
          <p:spPr bwMode="auto">
            <a:xfrm>
              <a:off x="1340" y="1525"/>
              <a:ext cx="3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–</a:t>
              </a: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608" y="1016"/>
              <a:ext cx="264" cy="264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val 38"/>
            <p:cNvSpPr>
              <a:spLocks noChangeArrowheads="1"/>
            </p:cNvSpPr>
            <p:nvPr/>
          </p:nvSpPr>
          <p:spPr bwMode="auto">
            <a:xfrm>
              <a:off x="1480" y="1824"/>
              <a:ext cx="80" cy="8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39"/>
            <p:cNvSpPr>
              <a:spLocks noChangeArrowheads="1"/>
            </p:cNvSpPr>
            <p:nvPr/>
          </p:nvSpPr>
          <p:spPr bwMode="auto">
            <a:xfrm>
              <a:off x="1464" y="816"/>
              <a:ext cx="80" cy="8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40"/>
            <p:cNvSpPr>
              <a:spLocks noChangeShapeType="1"/>
            </p:cNvSpPr>
            <p:nvPr/>
          </p:nvSpPr>
          <p:spPr bwMode="auto">
            <a:xfrm>
              <a:off x="992" y="792"/>
              <a:ext cx="3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Rectangle 41"/>
            <p:cNvSpPr>
              <a:spLocks noChangeArrowheads="1"/>
            </p:cNvSpPr>
            <p:nvPr/>
          </p:nvSpPr>
          <p:spPr bwMode="auto">
            <a:xfrm>
              <a:off x="1049" y="51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</a:p>
          </p:txBody>
        </p:sp>
        <p:sp>
          <p:nvSpPr>
            <p:cNvPr id="43" name="Line 42"/>
            <p:cNvSpPr>
              <a:spLocks noChangeShapeType="1"/>
            </p:cNvSpPr>
            <p:nvPr/>
          </p:nvSpPr>
          <p:spPr bwMode="auto">
            <a:xfrm>
              <a:off x="745" y="1871"/>
              <a:ext cx="72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46421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 build="p"/>
      <p:bldP spid="23" grpId="0" animBg="1"/>
      <p:bldP spid="24" grpId="0" animBg="1"/>
      <p:bldP spid="2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" y="127000"/>
            <a:ext cx="2895600" cy="5461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</a:rPr>
              <a:t>二、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电流源模型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20675" y="638175"/>
            <a:ext cx="28416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1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、理想电流源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3700" y="1104900"/>
            <a:ext cx="85979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>
                <a:solidFill>
                  <a:srgbClr val="CC0000"/>
                </a:solidFill>
                <a:ea typeface="楷体_GB2312" pitchFamily="49" charset="-122"/>
              </a:rPr>
              <a:t>(1) </a:t>
            </a:r>
            <a:r>
              <a:rPr lang="zh-CN" altLang="en-US" sz="28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定义：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是一个理想的二端元件，元件的电流与它两端的电压无关，电流总保持为某给定的时间函数。</a:t>
            </a:r>
            <a:endParaRPr lang="zh-CN" altLang="en-US" sz="2800">
              <a:solidFill>
                <a:srgbClr val="CC00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217863" y="2011363"/>
            <a:ext cx="18510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CC0000"/>
                </a:solidFill>
                <a:ea typeface="楷体_GB2312" pitchFamily="49" charset="-122"/>
              </a:rPr>
              <a:t>(2)</a:t>
            </a:r>
            <a:r>
              <a:rPr lang="en-US" altLang="zh-CN" sz="28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28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特点：</a:t>
            </a:r>
            <a:endParaRPr lang="zh-CN" altLang="en-US" sz="2800"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384800" y="2663825"/>
            <a:ext cx="3352800" cy="9971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(1)  </a:t>
            </a:r>
            <a:r>
              <a:rPr kumimoji="0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0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</a:rPr>
              <a:t>与</a:t>
            </a:r>
            <a:r>
              <a:rPr kumimoji="0" lang="en-US" altLang="zh-CN" sz="2800" b="1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</a:rPr>
              <a:t>无关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</a:rPr>
              <a:t>。</a:t>
            </a:r>
            <a:endParaRPr kumimoji="0" lang="zh-CN" altLang="en-US" sz="2800" b="1" i="1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5372100" y="3455988"/>
            <a:ext cx="33020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None/>
              <a:defRPr/>
            </a:pPr>
            <a:r>
              <a:rPr kumimoji="1"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(2) </a:t>
            </a: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端电压</a:t>
            </a:r>
            <a:r>
              <a:rPr kumimoji="1" lang="en-US" altLang="zh-CN" sz="2800" i="1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u</a:t>
            </a: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随外电路的变化而变化。</a:t>
            </a:r>
          </a:p>
        </p:txBody>
      </p: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685800" y="2247900"/>
            <a:ext cx="1168400" cy="2044700"/>
            <a:chOff x="432" y="1496"/>
            <a:chExt cx="736" cy="1288"/>
          </a:xfrm>
        </p:grpSpPr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664" y="1848"/>
              <a:ext cx="272" cy="25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800" y="1576"/>
              <a:ext cx="0" cy="2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760" y="1496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760" y="2416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432" y="2496"/>
              <a:ext cx="7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latin typeface="Tahoma" pitchFamily="34" charset="0"/>
                  <a:ea typeface="仿宋_GB2312" pitchFamily="49" charset="-122"/>
                </a:rPr>
                <a:t>符号</a:t>
              </a: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680" y="1976"/>
              <a:ext cx="2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792" y="2104"/>
              <a:ext cx="0" cy="3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Rectangle 16"/>
            <p:cNvSpPr>
              <a:spLocks noChangeArrowheads="1"/>
            </p:cNvSpPr>
            <p:nvPr/>
          </p:nvSpPr>
          <p:spPr bwMode="auto">
            <a:xfrm>
              <a:off x="537" y="1549"/>
              <a:ext cx="2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楷体_GB2312" pitchFamily="49" charset="-122"/>
                </a:rPr>
                <a:t>I</a:t>
              </a:r>
              <a:r>
                <a:rPr kumimoji="0" lang="en-US" altLang="zh-CN" sz="28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楷体_GB2312" pitchFamily="49" charset="-122"/>
                </a:rPr>
                <a:t>s</a:t>
              </a: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800" y="1656"/>
              <a:ext cx="0" cy="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0" name="Group 18"/>
          <p:cNvGrpSpPr>
            <a:grpSpLocks/>
          </p:cNvGrpSpPr>
          <p:nvPr/>
        </p:nvGrpSpPr>
        <p:grpSpPr bwMode="auto">
          <a:xfrm>
            <a:off x="2755900" y="2497138"/>
            <a:ext cx="2540000" cy="2125662"/>
            <a:chOff x="1816" y="2029"/>
            <a:chExt cx="1600" cy="1339"/>
          </a:xfrm>
        </p:grpSpPr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1816" y="2608"/>
              <a:ext cx="256" cy="25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1944" y="2336"/>
              <a:ext cx="0" cy="2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2472" y="228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2448" y="3120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1969" y="2325"/>
              <a:ext cx="231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ea typeface="楷体_GB2312" pitchFamily="49" charset="-122"/>
                </a:rPr>
                <a:t>I</a:t>
              </a:r>
              <a:r>
                <a:rPr kumimoji="0" lang="en-US" altLang="zh-CN" sz="2800" b="0" i="0" u="none" strike="noStrike" kern="0" cap="none" spc="0" normalizeH="0" baseline="-2500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  <a:ea typeface="楷体_GB2312" pitchFamily="49" charset="-122"/>
                </a:rPr>
                <a:t>s</a:t>
              </a:r>
            </a:p>
          </p:txBody>
        </p:sp>
        <p:sp>
          <p:nvSpPr>
            <p:cNvPr id="26" name="Rectangle 24"/>
            <p:cNvSpPr>
              <a:spLocks noChangeArrowheads="1"/>
            </p:cNvSpPr>
            <p:nvPr/>
          </p:nvSpPr>
          <p:spPr bwMode="auto">
            <a:xfrm>
              <a:off x="2398" y="2325"/>
              <a:ext cx="244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楷体_GB2312" pitchFamily="49" charset="-122"/>
                </a:rPr>
                <a:t>+</a:t>
              </a: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2402" y="2848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409" y="2589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楷体_GB2312" pitchFamily="49" charset="-122"/>
                </a:rPr>
                <a:t>u</a:t>
              </a:r>
              <a:endPara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楷体_GB2312" pitchFamily="49" charset="-122"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1944" y="2328"/>
              <a:ext cx="5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1944" y="3160"/>
              <a:ext cx="5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552" y="2320"/>
              <a:ext cx="2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2528" y="3168"/>
              <a:ext cx="29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31"/>
            <p:cNvSpPr>
              <a:spLocks noChangeArrowheads="1"/>
            </p:cNvSpPr>
            <p:nvPr/>
          </p:nvSpPr>
          <p:spPr bwMode="auto">
            <a:xfrm>
              <a:off x="2966" y="2336"/>
              <a:ext cx="308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ahoma" pitchFamily="34" charset="0"/>
                </a:rPr>
                <a:t>外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ahoma" pitchFamily="34" charset="0"/>
                </a:rPr>
                <a:t>电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ahoma" pitchFamily="34" charset="0"/>
                </a:rPr>
                <a:t>路</a:t>
              </a:r>
            </a:p>
          </p:txBody>
        </p:sp>
        <p:sp>
          <p:nvSpPr>
            <p:cNvPr id="34" name="Rectangle 32"/>
            <p:cNvSpPr>
              <a:spLocks noChangeArrowheads="1"/>
            </p:cNvSpPr>
            <p:nvPr/>
          </p:nvSpPr>
          <p:spPr bwMode="auto">
            <a:xfrm>
              <a:off x="2824" y="2128"/>
              <a:ext cx="592" cy="124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2048" y="2248"/>
              <a:ext cx="22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Rectangle 34"/>
            <p:cNvSpPr>
              <a:spLocks noChangeArrowheads="1"/>
            </p:cNvSpPr>
            <p:nvPr/>
          </p:nvSpPr>
          <p:spPr bwMode="auto">
            <a:xfrm>
              <a:off x="2288" y="2029"/>
              <a:ext cx="17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楷体_GB2312" pitchFamily="49" charset="-122"/>
                </a:rPr>
                <a:t>i</a:t>
              </a: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816" y="2728"/>
              <a:ext cx="2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1944" y="2864"/>
              <a:ext cx="0" cy="2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 flipV="1">
              <a:off x="1944" y="2408"/>
              <a:ext cx="0" cy="1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0" name="Rectangle 46"/>
          <p:cNvSpPr>
            <a:spLocks noChangeArrowheads="1"/>
          </p:cNvSpPr>
          <p:nvPr/>
        </p:nvSpPr>
        <p:spPr bwMode="auto">
          <a:xfrm>
            <a:off x="347663" y="4402138"/>
            <a:ext cx="35464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CC0000"/>
                </a:solidFill>
                <a:ea typeface="楷体_GB2312" pitchFamily="49" charset="-122"/>
              </a:rPr>
              <a:t>(3) </a:t>
            </a:r>
            <a:r>
              <a:rPr lang="zh-CN" altLang="en-US" sz="280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电流源的伏安特性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139" y="4687336"/>
            <a:ext cx="2725737" cy="216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6275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27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 build="p"/>
      <p:bldP spid="9" grpId="0"/>
      <p:bldP spid="4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9563" y="406400"/>
            <a:ext cx="3830637" cy="558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2800" b="1" smtClean="0">
                <a:solidFill>
                  <a:srgbClr val="CC0000"/>
                </a:solidFill>
                <a:ea typeface="楷体_GB2312" pitchFamily="49" charset="-122"/>
              </a:rPr>
              <a:t>(4) </a:t>
            </a:r>
            <a:r>
              <a:rPr lang="zh-CN" altLang="en-US" sz="2800" b="1" smtClean="0">
                <a:solidFill>
                  <a:srgbClr val="CC0000"/>
                </a:solidFill>
                <a:ea typeface="楷体_GB2312" pitchFamily="49" charset="-122"/>
              </a:rPr>
              <a:t>理想</a:t>
            </a:r>
            <a:r>
              <a:rPr lang="zh-CN" altLang="en-US" sz="2800" b="1" smtClean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电流源的并联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 rot="12759">
            <a:off x="4097338" y="1860550"/>
            <a:ext cx="1995487" cy="673100"/>
            <a:chOff x="2018" y="1525"/>
            <a:chExt cx="1179" cy="424"/>
          </a:xfrm>
        </p:grpSpPr>
        <p:sp>
          <p:nvSpPr>
            <p:cNvPr id="6" name="AutoShape 4"/>
            <p:cNvSpPr>
              <a:spLocks noChangeArrowheads="1"/>
            </p:cNvSpPr>
            <p:nvPr/>
          </p:nvSpPr>
          <p:spPr bwMode="auto">
            <a:xfrm>
              <a:off x="2018" y="1525"/>
              <a:ext cx="1179" cy="182"/>
            </a:xfrm>
            <a:prstGeom prst="rightArrow">
              <a:avLst>
                <a:gd name="adj1" fmla="val 50000"/>
                <a:gd name="adj2" fmla="val 161681"/>
              </a:avLst>
            </a:prstGeom>
            <a:solidFill>
              <a:srgbClr val="BBE0E3"/>
            </a:solidFill>
            <a:ln w="1270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2064" y="1661"/>
              <a:ext cx="9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仿宋_GB2312" pitchFamily="49" charset="-122"/>
                </a:rPr>
                <a:t>等效电路</a:t>
              </a:r>
            </a:p>
          </p:txBody>
        </p:sp>
      </p:grp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762000" y="4394200"/>
            <a:ext cx="71374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 dirty="0">
                <a:solidFill>
                  <a:srgbClr val="CC0000"/>
                </a:solidFill>
                <a:ea typeface="楷体_GB2312" pitchFamily="49" charset="-122"/>
              </a:rPr>
              <a:t>注意</a:t>
            </a:r>
            <a:r>
              <a:rPr lang="zh-CN" altLang="en-US" sz="2800" dirty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：</a:t>
            </a: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各电流源前面的符号！</a:t>
            </a:r>
          </a:p>
          <a:p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当</a:t>
            </a:r>
            <a:r>
              <a:rPr lang="en-US" altLang="zh-CN" sz="2800" i="1" dirty="0" err="1" smtClean="0">
                <a:ea typeface="楷体_GB2312" pitchFamily="49" charset="-122"/>
              </a:rPr>
              <a:t>I</a:t>
            </a:r>
            <a:r>
              <a:rPr lang="en-US" altLang="zh-CN" sz="2800" baseline="-25000" dirty="0" err="1" smtClean="0">
                <a:ea typeface="楷体_GB2312" pitchFamily="49" charset="-122"/>
              </a:rPr>
              <a:t>s</a:t>
            </a:r>
            <a:r>
              <a:rPr lang="en-US" altLang="zh-CN" sz="2800" i="1" baseline="-25000" dirty="0" err="1" smtClean="0">
                <a:ea typeface="楷体_GB2312" pitchFamily="49" charset="-122"/>
              </a:rPr>
              <a:t>k</a:t>
            </a:r>
            <a:r>
              <a:rPr lang="zh-CN" altLang="en-US" sz="2800" dirty="0" smtClean="0">
                <a:ea typeface="楷体_GB2312" pitchFamily="49" charset="-122"/>
              </a:rPr>
              <a:t>和</a:t>
            </a:r>
            <a:r>
              <a:rPr lang="en-US" altLang="zh-CN" sz="2800" i="1" dirty="0" smtClean="0">
                <a:ea typeface="楷体_GB2312" pitchFamily="49" charset="-122"/>
              </a:rPr>
              <a:t>I</a:t>
            </a:r>
            <a:r>
              <a:rPr lang="en-US" altLang="zh-CN" sz="2800" baseline="-25000" dirty="0" smtClean="0">
                <a:ea typeface="楷体_GB2312" pitchFamily="49" charset="-122"/>
              </a:rPr>
              <a:t>s</a:t>
            </a:r>
            <a:r>
              <a:rPr lang="zh-CN" altLang="en-US" sz="2800" dirty="0">
                <a:ea typeface="楷体_GB2312" pitchFamily="49" charset="-122"/>
              </a:rPr>
              <a:t>的方向相同时，前面取正号；</a:t>
            </a:r>
          </a:p>
          <a:p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    </a:t>
            </a:r>
            <a:r>
              <a:rPr lang="zh-CN" altLang="en-US" sz="2800" dirty="0" smtClean="0">
                <a:latin typeface="楷体_GB2312" pitchFamily="49" charset="-122"/>
                <a:ea typeface="楷体_GB2312" pitchFamily="49" charset="-122"/>
              </a:rPr>
              <a:t>当</a:t>
            </a:r>
            <a:r>
              <a:rPr lang="en-US" altLang="zh-CN" sz="2800" i="1" dirty="0" err="1" smtClean="0">
                <a:ea typeface="楷体_GB2312" pitchFamily="49" charset="-122"/>
              </a:rPr>
              <a:t>I</a:t>
            </a:r>
            <a:r>
              <a:rPr lang="en-US" altLang="zh-CN" sz="2800" baseline="-25000" dirty="0" err="1" smtClean="0">
                <a:ea typeface="楷体_GB2312" pitchFamily="49" charset="-122"/>
              </a:rPr>
              <a:t>s</a:t>
            </a:r>
            <a:r>
              <a:rPr lang="en-US" altLang="zh-CN" sz="2800" i="1" baseline="-25000" dirty="0" err="1" smtClean="0">
                <a:ea typeface="楷体_GB2312" pitchFamily="49" charset="-122"/>
              </a:rPr>
              <a:t>k</a:t>
            </a:r>
            <a:r>
              <a:rPr lang="zh-CN" altLang="en-US" sz="2800" dirty="0" smtClean="0">
                <a:ea typeface="楷体_GB2312" pitchFamily="49" charset="-122"/>
              </a:rPr>
              <a:t>和</a:t>
            </a:r>
            <a:r>
              <a:rPr lang="en-US" altLang="zh-CN" sz="2800" i="1" dirty="0" smtClean="0">
                <a:ea typeface="楷体_GB2312" pitchFamily="49" charset="-122"/>
              </a:rPr>
              <a:t>I</a:t>
            </a:r>
            <a:r>
              <a:rPr lang="en-US" altLang="zh-CN" sz="2800" baseline="-25000" dirty="0" smtClean="0">
                <a:ea typeface="楷体_GB2312" pitchFamily="49" charset="-122"/>
              </a:rPr>
              <a:t>s</a:t>
            </a:r>
            <a:r>
              <a:rPr lang="zh-CN" altLang="en-US" sz="2800" dirty="0">
                <a:ea typeface="楷体_GB2312" pitchFamily="49" charset="-122"/>
              </a:rPr>
              <a:t>的方向相反时，前面取负号。</a:t>
            </a:r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919163" y="1322388"/>
            <a:ext cx="3009901" cy="1498600"/>
            <a:chOff x="579" y="953"/>
            <a:chExt cx="1896" cy="944"/>
          </a:xfrm>
        </p:grpSpPr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1084" y="1500"/>
              <a:ext cx="3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S1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 rot="-5400000">
              <a:off x="1167" y="509"/>
              <a:ext cx="0" cy="96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 rot="-5400000">
              <a:off x="598" y="953"/>
              <a:ext cx="83" cy="8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930" y="1292"/>
              <a:ext cx="263" cy="25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930" y="1424"/>
              <a:ext cx="26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V="1">
              <a:off x="1053" y="1004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 rot="-5400000">
              <a:off x="1152" y="1366"/>
              <a:ext cx="0" cy="97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 rot="-5400000">
              <a:off x="579" y="1814"/>
              <a:ext cx="83" cy="8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053" y="1555"/>
              <a:ext cx="0" cy="30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>
              <a:off x="1053" y="1637"/>
              <a:ext cx="0" cy="9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534" y="1488"/>
              <a:ext cx="3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S2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1380" y="1280"/>
              <a:ext cx="263" cy="25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1380" y="1412"/>
              <a:ext cx="26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1503" y="992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>
              <a:off x="1503" y="1543"/>
              <a:ext cx="0" cy="30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1503" y="1625"/>
              <a:ext cx="0" cy="9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2159" y="1481"/>
              <a:ext cx="3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</a:t>
              </a:r>
              <a:r>
                <a:rPr kumimoji="0" lang="en-US" altLang="zh-CN" sz="1800" b="0" i="1" u="none" strike="noStrike" kern="0" cap="none" spc="0" normalizeH="0" baseline="-2500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</a:t>
              </a:r>
              <a:endParaRPr kumimoji="0" lang="en-US" altLang="zh-CN" sz="1800" b="0" i="1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2005" y="1273"/>
              <a:ext cx="263" cy="25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2005" y="1405"/>
              <a:ext cx="26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 flipV="1">
              <a:off x="2128" y="1010"/>
              <a:ext cx="0" cy="26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 flipH="1">
              <a:off x="2128" y="1536"/>
              <a:ext cx="0" cy="3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29"/>
            <p:cNvSpPr>
              <a:spLocks noChangeShapeType="1"/>
            </p:cNvSpPr>
            <p:nvPr/>
          </p:nvSpPr>
          <p:spPr bwMode="auto">
            <a:xfrm>
              <a:off x="2128" y="1618"/>
              <a:ext cx="0" cy="9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1695" y="1004"/>
              <a:ext cx="2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1692" y="1857"/>
              <a:ext cx="2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flipV="1">
              <a:off x="1992" y="1003"/>
              <a:ext cx="148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1975" y="1851"/>
              <a:ext cx="16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6" name="Group 34"/>
          <p:cNvGrpSpPr>
            <a:grpSpLocks/>
          </p:cNvGrpSpPr>
          <p:nvPr/>
        </p:nvGrpSpPr>
        <p:grpSpPr bwMode="auto">
          <a:xfrm>
            <a:off x="6413502" y="1333501"/>
            <a:ext cx="1697038" cy="1498600"/>
            <a:chOff x="4000" y="1568"/>
            <a:chExt cx="1069" cy="944"/>
          </a:xfrm>
        </p:grpSpPr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4753" y="2115"/>
              <a:ext cx="316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</a:t>
              </a:r>
              <a:endPara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 rot="-5400000">
              <a:off x="4411" y="1301"/>
              <a:ext cx="0" cy="60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Oval 37"/>
            <p:cNvSpPr>
              <a:spLocks noChangeArrowheads="1"/>
            </p:cNvSpPr>
            <p:nvPr/>
          </p:nvSpPr>
          <p:spPr bwMode="auto">
            <a:xfrm rot="-5400000">
              <a:off x="4019" y="1568"/>
              <a:ext cx="83" cy="8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4599" y="1907"/>
              <a:ext cx="263" cy="25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4599" y="2039"/>
              <a:ext cx="26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 flipV="1">
              <a:off x="4722" y="1619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rot="-5400000">
              <a:off x="4408" y="2164"/>
              <a:ext cx="0" cy="6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 rot="-5400000">
              <a:off x="4000" y="2429"/>
              <a:ext cx="83" cy="8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4722" y="2170"/>
              <a:ext cx="0" cy="30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>
              <a:off x="4722" y="2252"/>
              <a:ext cx="0" cy="9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47" name="Object 45"/>
          <p:cNvGraphicFramePr>
            <a:graphicFrameLocks noChangeAspect="1"/>
          </p:cNvGraphicFramePr>
          <p:nvPr/>
        </p:nvGraphicFramePr>
        <p:xfrm>
          <a:off x="1971675" y="2936875"/>
          <a:ext cx="4598988" cy="1285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9" r:id="rId3" imgW="1384560" imgH="348120" progId="Equation.3">
                  <p:embed/>
                </p:oleObj>
              </mc:Choice>
              <mc:Fallback>
                <p:oleObj r:id="rId3" imgW="138456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1675" y="2936875"/>
                        <a:ext cx="4598988" cy="1285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7816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7800" y="292100"/>
            <a:ext cx="2895600" cy="55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</a:rPr>
              <a:t>2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</a:rPr>
              <a:t>、实际电流源</a:t>
            </a:r>
          </a:p>
        </p:txBody>
      </p:sp>
      <p:grpSp>
        <p:nvGrpSpPr>
          <p:cNvPr id="5" name="Group 3"/>
          <p:cNvGrpSpPr>
            <a:grpSpLocks/>
          </p:cNvGrpSpPr>
          <p:nvPr/>
        </p:nvGrpSpPr>
        <p:grpSpPr bwMode="auto">
          <a:xfrm>
            <a:off x="687388" y="1087438"/>
            <a:ext cx="2570162" cy="1606550"/>
            <a:chOff x="137" y="2245"/>
            <a:chExt cx="1619" cy="1012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890" y="2625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91" y="2625"/>
              <a:ext cx="93" cy="22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837" y="2853"/>
              <a:ext cx="0" cy="3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351" y="263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</a:rPr>
                <a:t>U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410" y="2287"/>
              <a:ext cx="112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98" y="3235"/>
              <a:ext cx="114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val 10"/>
            <p:cNvSpPr>
              <a:spLocks noChangeArrowheads="1"/>
            </p:cNvSpPr>
            <p:nvPr/>
          </p:nvSpPr>
          <p:spPr bwMode="auto">
            <a:xfrm>
              <a:off x="1535" y="2245"/>
              <a:ext cx="66" cy="6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1535" y="3188"/>
              <a:ext cx="66" cy="6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1297" y="2304"/>
              <a:ext cx="45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1364" y="2917"/>
              <a:ext cx="3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</a:rPr>
                <a:t>–</a:t>
              </a: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992" y="2360"/>
              <a:ext cx="272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1001" y="2360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</a:rPr>
                <a:t>I</a:t>
              </a: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272" y="2616"/>
              <a:ext cx="256" cy="25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400" y="2288"/>
              <a:ext cx="0" cy="3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137" y="2317"/>
              <a:ext cx="2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楷体_GB2312" pitchFamily="49" charset="-122"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楷体_GB2312" pitchFamily="49" charset="-122"/>
                </a:rPr>
                <a:t>S</a:t>
              </a:r>
            </a:p>
          </p:txBody>
        </p:sp>
        <p:sp>
          <p:nvSpPr>
            <p:cNvPr id="21" name="Line 19"/>
            <p:cNvSpPr>
              <a:spLocks noChangeShapeType="1"/>
            </p:cNvSpPr>
            <p:nvPr/>
          </p:nvSpPr>
          <p:spPr bwMode="auto">
            <a:xfrm flipV="1">
              <a:off x="272" y="2744"/>
              <a:ext cx="2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Line 20"/>
            <p:cNvSpPr>
              <a:spLocks noChangeShapeType="1"/>
            </p:cNvSpPr>
            <p:nvPr/>
          </p:nvSpPr>
          <p:spPr bwMode="auto">
            <a:xfrm>
              <a:off x="400" y="2864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21"/>
            <p:cNvSpPr>
              <a:spLocks noChangeShapeType="1"/>
            </p:cNvSpPr>
            <p:nvPr/>
          </p:nvSpPr>
          <p:spPr bwMode="auto">
            <a:xfrm flipV="1">
              <a:off x="400" y="2416"/>
              <a:ext cx="0" cy="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flipV="1">
              <a:off x="840" y="2288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3825875" y="1069975"/>
            <a:ext cx="34131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8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电流源的外特性：</a:t>
            </a: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889000" y="5905500"/>
            <a:ext cx="2684463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电流源的外特性</a:t>
            </a:r>
            <a:endParaRPr kumimoji="1" lang="zh-CN" altLang="en-US" sz="28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 pitchFamily="49" charset="-122"/>
              <a:sym typeface="+mn-ea"/>
            </a:endParaRPr>
          </a:p>
        </p:txBody>
      </p:sp>
      <p:sp>
        <p:nvSpPr>
          <p:cNvPr id="27" name="Text Box 25"/>
          <p:cNvSpPr txBox="1">
            <a:spLocks noChangeArrowheads="1"/>
          </p:cNvSpPr>
          <p:nvPr/>
        </p:nvSpPr>
        <p:spPr bwMode="auto">
          <a:xfrm>
            <a:off x="4737100" y="4827588"/>
            <a:ext cx="2962275" cy="981075"/>
          </a:xfrm>
          <a:prstGeom prst="rect">
            <a:avLst/>
          </a:prstGeom>
          <a:solidFill>
            <a:srgbClr val="FFCC00"/>
          </a:solidFill>
          <a:ln w="34925">
            <a:solidFill>
              <a:srgbClr val="FF33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仿宋_GB2312" pitchFamily="49" charset="-122"/>
              </a:rPr>
              <a:t>若 </a:t>
            </a:r>
            <a:r>
              <a:rPr kumimoji="0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仿宋_GB2312" pitchFamily="49" charset="-122"/>
              </a:rPr>
              <a:t>R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仿宋_GB2312" pitchFamily="49" charset="-122"/>
              </a:rPr>
              <a:t>0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仿宋_GB2312" pitchFamily="49" charset="-122"/>
              </a:rPr>
              <a:t>=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仿宋_GB2312" pitchFamily="49" charset="-122"/>
                <a:sym typeface="Symbol" pitchFamily="18" charset="2"/>
              </a:rPr>
              <a:t>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仿宋_GB2312" pitchFamily="49" charset="-122"/>
              </a:rPr>
              <a:t>，则成为理想电流源。</a:t>
            </a:r>
            <a:endParaRPr kumimoji="0" lang="zh-CN" altLang="en-US" sz="2800" b="0" i="0" u="none" strike="noStrike" kern="0" cap="none" spc="0" normalizeH="0" baseline="-2500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仿宋_GB2312" pitchFamily="49" charset="-122"/>
            </a:endParaRPr>
          </a:p>
        </p:txBody>
      </p:sp>
      <p:sp>
        <p:nvSpPr>
          <p:cNvPr id="28" name="Line 26"/>
          <p:cNvSpPr>
            <a:spLocks noChangeShapeType="1"/>
          </p:cNvSpPr>
          <p:nvPr/>
        </p:nvSpPr>
        <p:spPr bwMode="auto">
          <a:xfrm flipV="1">
            <a:off x="3225800" y="3895725"/>
            <a:ext cx="0" cy="1536700"/>
          </a:xfrm>
          <a:prstGeom prst="line">
            <a:avLst/>
          </a:prstGeom>
          <a:noFill/>
          <a:ln w="38100">
            <a:solidFill>
              <a:srgbClr val="CC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3230563" y="3416300"/>
            <a:ext cx="508000" cy="191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理想电流源</a:t>
            </a:r>
          </a:p>
        </p:txBody>
      </p:sp>
      <p:graphicFrame>
        <p:nvGraphicFramePr>
          <p:cNvPr id="30" name="Object 39" descr="75%"/>
          <p:cNvGraphicFramePr>
            <a:graphicFrameLocks noChangeAspect="1"/>
          </p:cNvGraphicFramePr>
          <p:nvPr/>
        </p:nvGraphicFramePr>
        <p:xfrm>
          <a:off x="4613275" y="1584325"/>
          <a:ext cx="1558925" cy="981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r:id="rId3" imgW="761669" imgH="444307" progId="Equation.3">
                  <p:embed/>
                </p:oleObj>
              </mc:Choice>
              <mc:Fallback>
                <p:oleObj r:id="rId3" imgW="761669" imgH="444307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3275" y="1584325"/>
                        <a:ext cx="1558925" cy="981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40"/>
          <p:cNvSpPr txBox="1">
            <a:spLocks noChangeArrowheads="1"/>
          </p:cNvSpPr>
          <p:nvPr/>
        </p:nvSpPr>
        <p:spPr bwMode="auto">
          <a:xfrm>
            <a:off x="4178300" y="2524125"/>
            <a:ext cx="39497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当电流源开路时，</a:t>
            </a:r>
          </a:p>
          <a:p>
            <a:pPr marL="0" marR="0" lvl="0" indent="0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I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=0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rPr>
              <a:t>0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rPr>
              <a:t>S</a:t>
            </a:r>
          </a:p>
        </p:txBody>
      </p:sp>
      <p:sp>
        <p:nvSpPr>
          <p:cNvPr id="32" name="Text Box 41"/>
          <p:cNvSpPr txBox="1">
            <a:spLocks noChangeArrowheads="1"/>
          </p:cNvSpPr>
          <p:nvPr/>
        </p:nvSpPr>
        <p:spPr bwMode="auto">
          <a:xfrm>
            <a:off x="4191000" y="3616325"/>
            <a:ext cx="3949700" cy="98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当电流源短路时，</a:t>
            </a:r>
          </a:p>
          <a:p>
            <a:pPr marL="0" marR="0" lvl="0" indent="0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     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U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= 0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，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仿宋_GB2312" pitchFamily="49" charset="-122"/>
              </a:rPr>
              <a:t>S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0964" y="3461753"/>
            <a:ext cx="4176713" cy="2541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5423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 animBg="1"/>
      <p:bldP spid="28" grpId="0" animBg="1"/>
      <p:bldP spid="29" grpId="0"/>
      <p:bldP spid="31" grpId="0" build="p"/>
      <p:bldP spid="32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3200" y="241300"/>
            <a:ext cx="56642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ea typeface="楷体_GB2312" pitchFamily="49" charset="-122"/>
                <a:cs typeface="+mj-cs"/>
              </a:rPr>
              <a:t>三、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Arial"/>
                <a:ea typeface="宋体"/>
                <a:cs typeface="+mj-cs"/>
              </a:rPr>
              <a:t>电源两种模型之间的等效变换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38250" y="3657600"/>
            <a:ext cx="20891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－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5372100" y="3644900"/>
            <a:ext cx="2667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–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1298575" y="787400"/>
            <a:ext cx="1992313" cy="2774950"/>
            <a:chOff x="530" y="456"/>
            <a:chExt cx="1255" cy="1748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594" y="1916"/>
              <a:ext cx="1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楷体_GB2312" pitchFamily="49" charset="-122"/>
                  <a:sym typeface="+mn-ea"/>
                </a:rPr>
                <a:t>电压源模型</a:t>
              </a:r>
            </a:p>
          </p:txBody>
        </p:sp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530" y="456"/>
              <a:ext cx="1210" cy="1408"/>
              <a:chOff x="530" y="456"/>
              <a:chExt cx="1210" cy="1408"/>
            </a:xfrm>
          </p:grpSpPr>
          <p:sp>
            <p:nvSpPr>
              <p:cNvPr id="10" name="Text Box 8"/>
              <p:cNvSpPr txBox="1">
                <a:spLocks noChangeArrowheads="1"/>
              </p:cNvSpPr>
              <p:nvPr/>
            </p:nvSpPr>
            <p:spPr bwMode="auto">
              <a:xfrm>
                <a:off x="530" y="1377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0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Line 9"/>
              <p:cNvSpPr>
                <a:spLocks noChangeShapeType="1"/>
              </p:cNvSpPr>
              <p:nvPr/>
            </p:nvSpPr>
            <p:spPr bwMode="auto">
              <a:xfrm>
                <a:off x="706" y="1214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Line 10"/>
              <p:cNvSpPr>
                <a:spLocks noChangeShapeType="1"/>
              </p:cNvSpPr>
              <p:nvPr/>
            </p:nvSpPr>
            <p:spPr bwMode="auto">
              <a:xfrm>
                <a:off x="893" y="815"/>
                <a:ext cx="0" cy="57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Rectangle 11"/>
              <p:cNvSpPr>
                <a:spLocks noChangeArrowheads="1"/>
              </p:cNvSpPr>
              <p:nvPr/>
            </p:nvSpPr>
            <p:spPr bwMode="auto">
              <a:xfrm>
                <a:off x="839" y="1385"/>
                <a:ext cx="109" cy="252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Line 12"/>
              <p:cNvSpPr>
                <a:spLocks noChangeShapeType="1"/>
              </p:cNvSpPr>
              <p:nvPr/>
            </p:nvSpPr>
            <p:spPr bwMode="auto">
              <a:xfrm>
                <a:off x="893" y="1629"/>
                <a:ext cx="0" cy="21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Text Box 13"/>
              <p:cNvSpPr txBox="1">
                <a:spLocks noChangeArrowheads="1"/>
              </p:cNvSpPr>
              <p:nvPr/>
            </p:nvSpPr>
            <p:spPr bwMode="auto">
              <a:xfrm>
                <a:off x="643" y="760"/>
                <a:ext cx="250" cy="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+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sym typeface="Symbol" pitchFamily="18" charset="2"/>
                  </a:rPr>
                  <a:t>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Rectangle 14"/>
              <p:cNvSpPr>
                <a:spLocks noChangeArrowheads="1"/>
              </p:cNvSpPr>
              <p:nvPr/>
            </p:nvSpPr>
            <p:spPr bwMode="auto">
              <a:xfrm>
                <a:off x="535" y="958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E</a:t>
                </a: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>
                <a:off x="1415" y="1168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U</a:t>
                </a: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 flipV="1">
                <a:off x="890" y="815"/>
                <a:ext cx="613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>
                <a:off x="894" y="1827"/>
                <a:ext cx="62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18"/>
              <p:cNvSpPr txBox="1">
                <a:spLocks noChangeArrowheads="1"/>
              </p:cNvSpPr>
              <p:nvPr/>
            </p:nvSpPr>
            <p:spPr bwMode="auto">
              <a:xfrm>
                <a:off x="1441" y="824"/>
                <a:ext cx="29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+</a:t>
                </a:r>
              </a:p>
            </p:txBody>
          </p:sp>
          <p:sp>
            <p:nvSpPr>
              <p:cNvPr id="21" name="Text Box 19"/>
              <p:cNvSpPr txBox="1">
                <a:spLocks noChangeArrowheads="1"/>
              </p:cNvSpPr>
              <p:nvPr/>
            </p:nvSpPr>
            <p:spPr bwMode="auto">
              <a:xfrm>
                <a:off x="1388" y="1517"/>
                <a:ext cx="31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–</a:t>
                </a:r>
              </a:p>
            </p:txBody>
          </p:sp>
          <p:sp>
            <p:nvSpPr>
              <p:cNvPr id="22" name="Oval 20"/>
              <p:cNvSpPr>
                <a:spLocks noChangeArrowheads="1"/>
              </p:cNvSpPr>
              <p:nvPr/>
            </p:nvSpPr>
            <p:spPr bwMode="auto">
              <a:xfrm>
                <a:off x="760" y="976"/>
                <a:ext cx="264" cy="264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Oval 21"/>
              <p:cNvSpPr>
                <a:spLocks noChangeArrowheads="1"/>
              </p:cNvSpPr>
              <p:nvPr/>
            </p:nvSpPr>
            <p:spPr bwMode="auto">
              <a:xfrm>
                <a:off x="1504" y="1784"/>
                <a:ext cx="80" cy="8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Oval 22"/>
              <p:cNvSpPr>
                <a:spLocks noChangeArrowheads="1"/>
              </p:cNvSpPr>
              <p:nvPr/>
            </p:nvSpPr>
            <p:spPr bwMode="auto">
              <a:xfrm>
                <a:off x="1504" y="776"/>
                <a:ext cx="80" cy="8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Line 23"/>
              <p:cNvSpPr>
                <a:spLocks noChangeShapeType="1"/>
              </p:cNvSpPr>
              <p:nvPr/>
            </p:nvSpPr>
            <p:spPr bwMode="auto">
              <a:xfrm>
                <a:off x="1024" y="744"/>
                <a:ext cx="34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Rectangle 24"/>
              <p:cNvSpPr>
                <a:spLocks noChangeArrowheads="1"/>
              </p:cNvSpPr>
              <p:nvPr/>
            </p:nvSpPr>
            <p:spPr bwMode="auto">
              <a:xfrm>
                <a:off x="1057" y="45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I</a:t>
                </a:r>
              </a:p>
            </p:txBody>
          </p:sp>
        </p:grpSp>
      </p:grp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4903788" y="1341438"/>
            <a:ext cx="2570162" cy="2189162"/>
            <a:chOff x="2985" y="733"/>
            <a:chExt cx="1619" cy="1379"/>
          </a:xfrm>
        </p:grpSpPr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3738" y="1113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Rectangle 27"/>
            <p:cNvSpPr>
              <a:spLocks noChangeArrowheads="1"/>
            </p:cNvSpPr>
            <p:nvPr/>
          </p:nvSpPr>
          <p:spPr bwMode="auto">
            <a:xfrm>
              <a:off x="3639" y="1113"/>
              <a:ext cx="93" cy="22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3685" y="1341"/>
              <a:ext cx="0" cy="3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4199" y="112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</a:t>
              </a: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3258" y="775"/>
              <a:ext cx="112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>
              <a:off x="3246" y="1723"/>
              <a:ext cx="114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4383" y="733"/>
              <a:ext cx="66" cy="6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val 33"/>
            <p:cNvSpPr>
              <a:spLocks noChangeArrowheads="1"/>
            </p:cNvSpPr>
            <p:nvPr/>
          </p:nvSpPr>
          <p:spPr bwMode="auto">
            <a:xfrm>
              <a:off x="4383" y="1676"/>
              <a:ext cx="66" cy="6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 Box 34"/>
            <p:cNvSpPr txBox="1">
              <a:spLocks noChangeArrowheads="1"/>
            </p:cNvSpPr>
            <p:nvPr/>
          </p:nvSpPr>
          <p:spPr bwMode="auto">
            <a:xfrm>
              <a:off x="4145" y="792"/>
              <a:ext cx="45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37" name="Text Box 35"/>
            <p:cNvSpPr txBox="1">
              <a:spLocks noChangeArrowheads="1"/>
            </p:cNvSpPr>
            <p:nvPr/>
          </p:nvSpPr>
          <p:spPr bwMode="auto">
            <a:xfrm>
              <a:off x="4212" y="1405"/>
              <a:ext cx="31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–</a:t>
              </a: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3840" y="848"/>
              <a:ext cx="2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37"/>
            <p:cNvSpPr>
              <a:spLocks noChangeArrowheads="1"/>
            </p:cNvSpPr>
            <p:nvPr/>
          </p:nvSpPr>
          <p:spPr bwMode="auto">
            <a:xfrm>
              <a:off x="3849" y="848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</a:p>
          </p:txBody>
        </p:sp>
        <p:sp>
          <p:nvSpPr>
            <p:cNvPr id="40" name="Oval 38"/>
            <p:cNvSpPr>
              <a:spLocks noChangeArrowheads="1"/>
            </p:cNvSpPr>
            <p:nvPr/>
          </p:nvSpPr>
          <p:spPr bwMode="auto">
            <a:xfrm>
              <a:off x="3120" y="1104"/>
              <a:ext cx="256" cy="25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 flipH="1">
              <a:off x="3248" y="776"/>
              <a:ext cx="0" cy="3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Rectangle 40"/>
            <p:cNvSpPr>
              <a:spLocks noChangeArrowheads="1"/>
            </p:cNvSpPr>
            <p:nvPr/>
          </p:nvSpPr>
          <p:spPr bwMode="auto">
            <a:xfrm>
              <a:off x="2985" y="805"/>
              <a:ext cx="2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楷体_GB2312" pitchFamily="49" charset="-122"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楷体_GB2312" pitchFamily="49" charset="-122"/>
                </a:rPr>
                <a:t>S</a:t>
              </a: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flipV="1">
              <a:off x="3120" y="1232"/>
              <a:ext cx="2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3248" y="1352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 flipV="1">
              <a:off x="3248" y="904"/>
              <a:ext cx="0" cy="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3688" y="776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Rectangle 45"/>
            <p:cNvSpPr>
              <a:spLocks noChangeArrowheads="1"/>
            </p:cNvSpPr>
            <p:nvPr/>
          </p:nvSpPr>
          <p:spPr bwMode="auto">
            <a:xfrm>
              <a:off x="3308" y="1824"/>
              <a:ext cx="10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楷体_GB2312" pitchFamily="49" charset="-122"/>
                  <a:sym typeface="+mn-ea"/>
                </a:rPr>
                <a:t>电流源模型</a:t>
              </a:r>
            </a:p>
          </p:txBody>
        </p:sp>
      </p:grpSp>
      <p:grpSp>
        <p:nvGrpSpPr>
          <p:cNvPr id="48" name="Group 46"/>
          <p:cNvGrpSpPr>
            <a:grpSpLocks/>
          </p:cNvGrpSpPr>
          <p:nvPr/>
        </p:nvGrpSpPr>
        <p:grpSpPr bwMode="auto">
          <a:xfrm>
            <a:off x="1041400" y="4495800"/>
            <a:ext cx="5981700" cy="1074738"/>
            <a:chOff x="656" y="2832"/>
            <a:chExt cx="3768" cy="677"/>
          </a:xfrm>
        </p:grpSpPr>
        <p:sp>
          <p:nvSpPr>
            <p:cNvPr id="49" name="Text Box 47"/>
            <p:cNvSpPr txBox="1">
              <a:spLocks noChangeArrowheads="1"/>
            </p:cNvSpPr>
            <p:nvPr/>
          </p:nvSpPr>
          <p:spPr bwMode="auto">
            <a:xfrm>
              <a:off x="656" y="2992"/>
              <a:ext cx="15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等效变换条件</a:t>
              </a: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:</a:t>
              </a:r>
            </a:p>
          </p:txBody>
        </p:sp>
        <p:sp>
          <p:nvSpPr>
            <p:cNvPr id="50" name="Rectangle 48" descr="40%"/>
            <p:cNvSpPr>
              <a:spLocks noChangeArrowheads="1"/>
            </p:cNvSpPr>
            <p:nvPr/>
          </p:nvSpPr>
          <p:spPr bwMode="auto">
            <a:xfrm>
              <a:off x="2272" y="2928"/>
              <a:ext cx="1296" cy="3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= </a:t>
              </a: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graphicFrame>
          <p:nvGraphicFramePr>
            <p:cNvPr id="51" name="Object 49"/>
            <p:cNvGraphicFramePr>
              <a:graphicFrameLocks noChangeAspect="1"/>
            </p:cNvGraphicFramePr>
            <p:nvPr/>
          </p:nvGraphicFramePr>
          <p:xfrm>
            <a:off x="3656" y="2832"/>
            <a:ext cx="768" cy="67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33" r:id="rId3" imgW="434520" imgH="359640" progId="Equation.3">
                    <p:embed/>
                  </p:oleObj>
                </mc:Choice>
                <mc:Fallback>
                  <p:oleObj r:id="rId3" imgW="434520" imgH="359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6" y="2832"/>
                          <a:ext cx="768" cy="67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3254" y="2957"/>
              <a:ext cx="34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或</a:t>
              </a:r>
            </a:p>
          </p:txBody>
        </p:sp>
      </p:grpSp>
      <p:sp>
        <p:nvSpPr>
          <p:cNvPr id="53" name="AutoShape 51"/>
          <p:cNvSpPr>
            <a:spLocks noChangeArrowheads="1"/>
          </p:cNvSpPr>
          <p:nvPr/>
        </p:nvSpPr>
        <p:spPr bwMode="auto">
          <a:xfrm>
            <a:off x="3390900" y="1981200"/>
            <a:ext cx="1346200" cy="266700"/>
          </a:xfrm>
          <a:prstGeom prst="leftRightArrow">
            <a:avLst>
              <a:gd name="adj1" fmla="val 50000"/>
              <a:gd name="adj2" fmla="val 100742"/>
            </a:avLst>
          </a:prstGeom>
          <a:solidFill>
            <a:srgbClr val="FF9900"/>
          </a:solid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3195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 descr="40%"/>
          <p:cNvSpPr>
            <a:spLocks noChangeArrowheads="1"/>
          </p:cNvSpPr>
          <p:nvPr/>
        </p:nvSpPr>
        <p:spPr bwMode="auto">
          <a:xfrm>
            <a:off x="152400" y="152400"/>
            <a:ext cx="1752600" cy="685800"/>
          </a:xfrm>
          <a:prstGeom prst="cloudCallout">
            <a:avLst>
              <a:gd name="adj1" fmla="val 86144"/>
              <a:gd name="adj2" fmla="val 58333"/>
            </a:avLst>
          </a:prstGeom>
          <a:pattFill prst="pct40">
            <a:fgClr>
              <a:srgbClr val="FF9999"/>
            </a:fgClr>
            <a:bgClr>
              <a:srgbClr val="FFFFFF"/>
            </a:bgClr>
          </a:pattFill>
          <a:ln w="349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注意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</a:endParaRPr>
          </a:p>
        </p:txBody>
      </p:sp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04800" y="914400"/>
            <a:ext cx="8407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①  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电压源和电流源的等效关系只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对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外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电路而言，对电源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内部则是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不等效的。</a:t>
            </a:r>
          </a:p>
        </p:txBody>
      </p:sp>
      <p:sp>
        <p:nvSpPr>
          <p:cNvPr id="6" name="AutoShape 3" descr="40%"/>
          <p:cNvSpPr>
            <a:spLocks noChangeArrowheads="1"/>
          </p:cNvSpPr>
          <p:nvPr/>
        </p:nvSpPr>
        <p:spPr bwMode="auto">
          <a:xfrm>
            <a:off x="152400" y="152400"/>
            <a:ext cx="1752600" cy="685800"/>
          </a:xfrm>
          <a:prstGeom prst="cloudCallout">
            <a:avLst>
              <a:gd name="adj1" fmla="val 86144"/>
              <a:gd name="adj2" fmla="val 58333"/>
            </a:avLst>
          </a:prstGeom>
          <a:pattFill prst="pct40">
            <a:fgClr>
              <a:srgbClr val="FF9999"/>
            </a:fgClr>
            <a:bgClr>
              <a:srgbClr val="FFFFFF"/>
            </a:bgClr>
          </a:pattFill>
          <a:ln w="34925">
            <a:solidFill>
              <a:srgbClr val="FF3300"/>
            </a:solidFill>
            <a:round/>
            <a:headEnd/>
            <a:tailEnd/>
          </a:ln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注意</a:t>
            </a:r>
            <a:endParaRPr kumimoji="0" lang="zh-CN" altLang="en-US" sz="2800" b="0" i="0" u="none" strike="noStrike" kern="0" cap="none" spc="0" normalizeH="0" baseline="0" noProof="0" dirty="0" smtClean="0">
              <a:ln>
                <a:noFill/>
              </a:ln>
              <a:solidFill>
                <a:srgbClr val="808080"/>
              </a:solidFill>
              <a:effectLst/>
              <a:uLnTx/>
              <a:uFillTx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838200" y="1979613"/>
            <a:ext cx="54229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例：当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 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时，即电源开路</a:t>
            </a:r>
            <a:endParaRPr kumimoji="0" lang="zh-CN" altLang="en-US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1092200" y="4822825"/>
            <a:ext cx="67437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　　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=0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，电压源的内阻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中不损耗功率，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而电流源的内阻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中则损耗功率。</a:t>
            </a:r>
          </a:p>
        </p:txBody>
      </p:sp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1857375" y="2451100"/>
            <a:ext cx="5133975" cy="2235200"/>
            <a:chOff x="1170" y="1544"/>
            <a:chExt cx="3234" cy="1408"/>
          </a:xfrm>
        </p:grpSpPr>
        <p:grpSp>
          <p:nvGrpSpPr>
            <p:cNvPr id="10" name="Group 7"/>
            <p:cNvGrpSpPr>
              <a:grpSpLocks/>
            </p:cNvGrpSpPr>
            <p:nvPr/>
          </p:nvGrpSpPr>
          <p:grpSpPr bwMode="auto">
            <a:xfrm>
              <a:off x="1170" y="1544"/>
              <a:ext cx="1210" cy="1408"/>
              <a:chOff x="530" y="456"/>
              <a:chExt cx="1210" cy="1408"/>
            </a:xfrm>
          </p:grpSpPr>
          <p:sp>
            <p:nvSpPr>
              <p:cNvPr id="31" name="Text Box 8"/>
              <p:cNvSpPr txBox="1">
                <a:spLocks noChangeArrowheads="1"/>
              </p:cNvSpPr>
              <p:nvPr/>
            </p:nvSpPr>
            <p:spPr bwMode="auto">
              <a:xfrm>
                <a:off x="530" y="1377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0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Line 9"/>
              <p:cNvSpPr>
                <a:spLocks noChangeShapeType="1"/>
              </p:cNvSpPr>
              <p:nvPr/>
            </p:nvSpPr>
            <p:spPr bwMode="auto">
              <a:xfrm>
                <a:off x="706" y="1214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10"/>
              <p:cNvSpPr>
                <a:spLocks noChangeShapeType="1"/>
              </p:cNvSpPr>
              <p:nvPr/>
            </p:nvSpPr>
            <p:spPr bwMode="auto">
              <a:xfrm>
                <a:off x="893" y="815"/>
                <a:ext cx="0" cy="57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Rectangle 11"/>
              <p:cNvSpPr>
                <a:spLocks noChangeArrowheads="1"/>
              </p:cNvSpPr>
              <p:nvPr/>
            </p:nvSpPr>
            <p:spPr bwMode="auto">
              <a:xfrm>
                <a:off x="839" y="1385"/>
                <a:ext cx="109" cy="252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12"/>
              <p:cNvSpPr>
                <a:spLocks noChangeShapeType="1"/>
              </p:cNvSpPr>
              <p:nvPr/>
            </p:nvSpPr>
            <p:spPr bwMode="auto">
              <a:xfrm>
                <a:off x="893" y="1629"/>
                <a:ext cx="0" cy="21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Text Box 13"/>
              <p:cNvSpPr txBox="1">
                <a:spLocks noChangeArrowheads="1"/>
              </p:cNvSpPr>
              <p:nvPr/>
            </p:nvSpPr>
            <p:spPr bwMode="auto">
              <a:xfrm>
                <a:off x="643" y="760"/>
                <a:ext cx="250" cy="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+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sym typeface="Symbol" pitchFamily="18" charset="2"/>
                  </a:rPr>
                  <a:t>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Rectangle 14"/>
              <p:cNvSpPr>
                <a:spLocks noChangeArrowheads="1"/>
              </p:cNvSpPr>
              <p:nvPr/>
            </p:nvSpPr>
            <p:spPr bwMode="auto">
              <a:xfrm>
                <a:off x="535" y="958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E</a:t>
                </a:r>
              </a:p>
            </p:txBody>
          </p:sp>
          <p:sp>
            <p:nvSpPr>
              <p:cNvPr id="38" name="Rectangle 15"/>
              <p:cNvSpPr>
                <a:spLocks noChangeArrowheads="1"/>
              </p:cNvSpPr>
              <p:nvPr/>
            </p:nvSpPr>
            <p:spPr bwMode="auto">
              <a:xfrm>
                <a:off x="1415" y="1168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U</a:t>
                </a:r>
              </a:p>
            </p:txBody>
          </p:sp>
          <p:sp>
            <p:nvSpPr>
              <p:cNvPr id="39" name="Line 16"/>
              <p:cNvSpPr>
                <a:spLocks noChangeShapeType="1"/>
              </p:cNvSpPr>
              <p:nvPr/>
            </p:nvSpPr>
            <p:spPr bwMode="auto">
              <a:xfrm flipV="1">
                <a:off x="890" y="815"/>
                <a:ext cx="613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17"/>
              <p:cNvSpPr>
                <a:spLocks noChangeShapeType="1"/>
              </p:cNvSpPr>
              <p:nvPr/>
            </p:nvSpPr>
            <p:spPr bwMode="auto">
              <a:xfrm>
                <a:off x="894" y="1827"/>
                <a:ext cx="62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Text Box 18"/>
              <p:cNvSpPr txBox="1">
                <a:spLocks noChangeArrowheads="1"/>
              </p:cNvSpPr>
              <p:nvPr/>
            </p:nvSpPr>
            <p:spPr bwMode="auto">
              <a:xfrm>
                <a:off x="1441" y="824"/>
                <a:ext cx="29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+</a:t>
                </a:r>
              </a:p>
            </p:txBody>
          </p:sp>
          <p:sp>
            <p:nvSpPr>
              <p:cNvPr id="42" name="Text Box 19"/>
              <p:cNvSpPr txBox="1">
                <a:spLocks noChangeArrowheads="1"/>
              </p:cNvSpPr>
              <p:nvPr/>
            </p:nvSpPr>
            <p:spPr bwMode="auto">
              <a:xfrm>
                <a:off x="1388" y="1517"/>
                <a:ext cx="31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–</a:t>
                </a:r>
              </a:p>
            </p:txBody>
          </p:sp>
          <p:sp>
            <p:nvSpPr>
              <p:cNvPr id="43" name="Oval 20"/>
              <p:cNvSpPr>
                <a:spLocks noChangeArrowheads="1"/>
              </p:cNvSpPr>
              <p:nvPr/>
            </p:nvSpPr>
            <p:spPr bwMode="auto">
              <a:xfrm>
                <a:off x="760" y="976"/>
                <a:ext cx="264" cy="264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Oval 21"/>
              <p:cNvSpPr>
                <a:spLocks noChangeArrowheads="1"/>
              </p:cNvSpPr>
              <p:nvPr/>
            </p:nvSpPr>
            <p:spPr bwMode="auto">
              <a:xfrm>
                <a:off x="1504" y="1784"/>
                <a:ext cx="80" cy="8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Oval 22"/>
              <p:cNvSpPr>
                <a:spLocks noChangeArrowheads="1"/>
              </p:cNvSpPr>
              <p:nvPr/>
            </p:nvSpPr>
            <p:spPr bwMode="auto">
              <a:xfrm>
                <a:off x="1504" y="776"/>
                <a:ext cx="80" cy="8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23"/>
              <p:cNvSpPr>
                <a:spLocks noChangeShapeType="1"/>
              </p:cNvSpPr>
              <p:nvPr/>
            </p:nvSpPr>
            <p:spPr bwMode="auto">
              <a:xfrm>
                <a:off x="1024" y="744"/>
                <a:ext cx="34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Rectangle 24"/>
              <p:cNvSpPr>
                <a:spLocks noChangeArrowheads="1"/>
              </p:cNvSpPr>
              <p:nvPr/>
            </p:nvSpPr>
            <p:spPr bwMode="auto">
              <a:xfrm>
                <a:off x="1057" y="456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I</a:t>
                </a:r>
              </a:p>
            </p:txBody>
          </p:sp>
        </p:grpSp>
        <p:grpSp>
          <p:nvGrpSpPr>
            <p:cNvPr id="11" name="Group 25"/>
            <p:cNvGrpSpPr>
              <a:grpSpLocks/>
            </p:cNvGrpSpPr>
            <p:nvPr/>
          </p:nvGrpSpPr>
          <p:grpSpPr bwMode="auto">
            <a:xfrm>
              <a:off x="2785" y="1877"/>
              <a:ext cx="1619" cy="1012"/>
              <a:chOff x="2777" y="1773"/>
              <a:chExt cx="1619" cy="1012"/>
            </a:xfrm>
          </p:grpSpPr>
          <p:sp>
            <p:nvSpPr>
              <p:cNvPr id="12" name="Text Box 26"/>
              <p:cNvSpPr txBox="1">
                <a:spLocks noChangeArrowheads="1"/>
              </p:cNvSpPr>
              <p:nvPr/>
            </p:nvSpPr>
            <p:spPr bwMode="auto">
              <a:xfrm>
                <a:off x="3530" y="2153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3" name="Rectangle 27"/>
              <p:cNvSpPr>
                <a:spLocks noChangeArrowheads="1"/>
              </p:cNvSpPr>
              <p:nvPr/>
            </p:nvSpPr>
            <p:spPr bwMode="auto">
              <a:xfrm>
                <a:off x="3431" y="2153"/>
                <a:ext cx="93" cy="22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4" name="Line 28"/>
              <p:cNvSpPr>
                <a:spLocks noChangeShapeType="1"/>
              </p:cNvSpPr>
              <p:nvPr/>
            </p:nvSpPr>
            <p:spPr bwMode="auto">
              <a:xfrm>
                <a:off x="3477" y="2381"/>
                <a:ext cx="0" cy="38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Rectangle 29"/>
              <p:cNvSpPr>
                <a:spLocks noChangeArrowheads="1"/>
              </p:cNvSpPr>
              <p:nvPr/>
            </p:nvSpPr>
            <p:spPr bwMode="auto">
              <a:xfrm>
                <a:off x="3991" y="2160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U</a:t>
                </a:r>
              </a:p>
            </p:txBody>
          </p:sp>
          <p:sp>
            <p:nvSpPr>
              <p:cNvPr id="16" name="Line 30"/>
              <p:cNvSpPr>
                <a:spLocks noChangeShapeType="1"/>
              </p:cNvSpPr>
              <p:nvPr/>
            </p:nvSpPr>
            <p:spPr bwMode="auto">
              <a:xfrm>
                <a:off x="3050" y="1815"/>
                <a:ext cx="1125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Line 31"/>
              <p:cNvSpPr>
                <a:spLocks noChangeShapeType="1"/>
              </p:cNvSpPr>
              <p:nvPr/>
            </p:nvSpPr>
            <p:spPr bwMode="auto">
              <a:xfrm>
                <a:off x="3038" y="2763"/>
                <a:ext cx="1141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Oval 32"/>
              <p:cNvSpPr>
                <a:spLocks noChangeArrowheads="1"/>
              </p:cNvSpPr>
              <p:nvPr/>
            </p:nvSpPr>
            <p:spPr bwMode="auto">
              <a:xfrm>
                <a:off x="4175" y="1773"/>
                <a:ext cx="66" cy="69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Oval 33"/>
              <p:cNvSpPr>
                <a:spLocks noChangeArrowheads="1"/>
              </p:cNvSpPr>
              <p:nvPr/>
            </p:nvSpPr>
            <p:spPr bwMode="auto">
              <a:xfrm>
                <a:off x="4175" y="2716"/>
                <a:ext cx="66" cy="69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Text Box 34"/>
              <p:cNvSpPr txBox="1">
                <a:spLocks noChangeArrowheads="1"/>
              </p:cNvSpPr>
              <p:nvPr/>
            </p:nvSpPr>
            <p:spPr bwMode="auto">
              <a:xfrm>
                <a:off x="3937" y="1832"/>
                <a:ext cx="45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+</a:t>
                </a:r>
              </a:p>
            </p:txBody>
          </p:sp>
          <p:sp>
            <p:nvSpPr>
              <p:cNvPr id="21" name="Text Box 35"/>
              <p:cNvSpPr txBox="1">
                <a:spLocks noChangeArrowheads="1"/>
              </p:cNvSpPr>
              <p:nvPr/>
            </p:nvSpPr>
            <p:spPr bwMode="auto">
              <a:xfrm>
                <a:off x="4004" y="2445"/>
                <a:ext cx="31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–</a:t>
                </a:r>
              </a:p>
            </p:txBody>
          </p:sp>
          <p:sp>
            <p:nvSpPr>
              <p:cNvPr id="22" name="Line 36"/>
              <p:cNvSpPr>
                <a:spLocks noChangeShapeType="1"/>
              </p:cNvSpPr>
              <p:nvPr/>
            </p:nvSpPr>
            <p:spPr bwMode="auto">
              <a:xfrm>
                <a:off x="3632" y="1888"/>
                <a:ext cx="2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Rectangle 37"/>
              <p:cNvSpPr>
                <a:spLocks noChangeArrowheads="1"/>
              </p:cNvSpPr>
              <p:nvPr/>
            </p:nvSpPr>
            <p:spPr bwMode="auto">
              <a:xfrm>
                <a:off x="3641" y="1888"/>
                <a:ext cx="19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I</a:t>
                </a:r>
              </a:p>
            </p:txBody>
          </p:sp>
          <p:sp>
            <p:nvSpPr>
              <p:cNvPr id="24" name="Oval 38"/>
              <p:cNvSpPr>
                <a:spLocks noChangeArrowheads="1"/>
              </p:cNvSpPr>
              <p:nvPr/>
            </p:nvSpPr>
            <p:spPr bwMode="auto">
              <a:xfrm>
                <a:off x="2912" y="2144"/>
                <a:ext cx="256" cy="256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Line 39"/>
              <p:cNvSpPr>
                <a:spLocks noChangeShapeType="1"/>
              </p:cNvSpPr>
              <p:nvPr/>
            </p:nvSpPr>
            <p:spPr bwMode="auto">
              <a:xfrm flipH="1">
                <a:off x="3040" y="1816"/>
                <a:ext cx="0" cy="32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Rectangle 40"/>
              <p:cNvSpPr>
                <a:spLocks noChangeArrowheads="1"/>
              </p:cNvSpPr>
              <p:nvPr/>
            </p:nvSpPr>
            <p:spPr bwMode="auto">
              <a:xfrm>
                <a:off x="2777" y="1845"/>
                <a:ext cx="26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楷体_GB2312" pitchFamily="49" charset="-122"/>
                  </a:rPr>
                  <a:t>I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ea typeface="楷体_GB2312" pitchFamily="49" charset="-122"/>
                  </a:rPr>
                  <a:t>S</a:t>
                </a:r>
              </a:p>
            </p:txBody>
          </p:sp>
          <p:sp>
            <p:nvSpPr>
              <p:cNvPr id="27" name="Line 41"/>
              <p:cNvSpPr>
                <a:spLocks noChangeShapeType="1"/>
              </p:cNvSpPr>
              <p:nvPr/>
            </p:nvSpPr>
            <p:spPr bwMode="auto">
              <a:xfrm flipV="1">
                <a:off x="2912" y="2272"/>
                <a:ext cx="24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Line 42"/>
              <p:cNvSpPr>
                <a:spLocks noChangeShapeType="1"/>
              </p:cNvSpPr>
              <p:nvPr/>
            </p:nvSpPr>
            <p:spPr bwMode="auto">
              <a:xfrm>
                <a:off x="3040" y="2392"/>
                <a:ext cx="0" cy="38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Line 43"/>
              <p:cNvSpPr>
                <a:spLocks noChangeShapeType="1"/>
              </p:cNvSpPr>
              <p:nvPr/>
            </p:nvSpPr>
            <p:spPr bwMode="auto">
              <a:xfrm flipV="1">
                <a:off x="3040" y="1944"/>
                <a:ext cx="0" cy="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Line 44"/>
              <p:cNvSpPr>
                <a:spLocks noChangeShapeType="1"/>
              </p:cNvSpPr>
              <p:nvPr/>
            </p:nvSpPr>
            <p:spPr bwMode="auto">
              <a:xfrm flipV="1">
                <a:off x="3480" y="1816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0483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7" grpId="0" build="p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463" y="407988"/>
            <a:ext cx="8345487" cy="604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509120"/>
            <a:ext cx="3303587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005" y="5949280"/>
            <a:ext cx="3225800" cy="646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58599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24031" y="476672"/>
            <a:ext cx="86614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② 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等效变换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时，两电源的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参考方向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要一一对应。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     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电压源正极性的一端与电流源流出的一端相对应。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68300" y="4064000"/>
            <a:ext cx="7620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③  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理想电压源与理想电流源之间无等效关系。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68300" y="4711700"/>
            <a:ext cx="8382000" cy="96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④ 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任何一个电动势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和某个电阻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串联的电路，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都可化为一个电流为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和这个电阻并联的电路。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642938" y="1947863"/>
            <a:ext cx="3916362" cy="1879600"/>
            <a:chOff x="405" y="1227"/>
            <a:chExt cx="2467" cy="1184"/>
          </a:xfrm>
        </p:grpSpPr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411" y="186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643" y="1732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657" y="1538"/>
              <a:ext cx="195" cy="194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763" y="1393"/>
              <a:ext cx="0" cy="4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723" y="1877"/>
              <a:ext cx="80" cy="19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763" y="2071"/>
              <a:ext cx="0" cy="1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405" y="1515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61" y="1394"/>
              <a:ext cx="5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764" y="2252"/>
              <a:ext cx="50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15"/>
            <p:cNvSpPr>
              <a:spLocks noChangeArrowheads="1"/>
            </p:cNvSpPr>
            <p:nvPr/>
          </p:nvSpPr>
          <p:spPr bwMode="auto">
            <a:xfrm>
              <a:off x="1261" y="1358"/>
              <a:ext cx="43" cy="5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Oval 16"/>
            <p:cNvSpPr>
              <a:spLocks noChangeArrowheads="1"/>
            </p:cNvSpPr>
            <p:nvPr/>
          </p:nvSpPr>
          <p:spPr bwMode="auto">
            <a:xfrm>
              <a:off x="1261" y="2214"/>
              <a:ext cx="43" cy="5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300" y="122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1285" y="209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1307" y="1694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grpSp>
          <p:nvGrpSpPr>
            <p:cNvPr id="22" name="Group 20"/>
            <p:cNvGrpSpPr>
              <a:grpSpLocks/>
            </p:cNvGrpSpPr>
            <p:nvPr/>
          </p:nvGrpSpPr>
          <p:grpSpPr bwMode="auto">
            <a:xfrm>
              <a:off x="1682" y="1385"/>
              <a:ext cx="195" cy="899"/>
              <a:chOff x="2448" y="960"/>
              <a:chExt cx="192" cy="864"/>
            </a:xfrm>
          </p:grpSpPr>
          <p:grpSp>
            <p:nvGrpSpPr>
              <p:cNvPr id="38" name="Group 21"/>
              <p:cNvGrpSpPr>
                <a:grpSpLocks/>
              </p:cNvGrpSpPr>
              <p:nvPr/>
            </p:nvGrpSpPr>
            <p:grpSpPr bwMode="auto">
              <a:xfrm flipV="1">
                <a:off x="2448" y="1296"/>
                <a:ext cx="192" cy="192"/>
                <a:chOff x="1344" y="1872"/>
                <a:chExt cx="192" cy="192"/>
              </a:xfrm>
            </p:grpSpPr>
            <p:sp>
              <p:nvSpPr>
                <p:cNvPr id="41" name="Oval 22"/>
                <p:cNvSpPr>
                  <a:spLocks noChangeArrowheads="1"/>
                </p:cNvSpPr>
                <p:nvPr/>
              </p:nvSpPr>
              <p:spPr bwMode="auto">
                <a:xfrm>
                  <a:off x="1344" y="1872"/>
                  <a:ext cx="192" cy="192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Line 23"/>
                <p:cNvSpPr>
                  <a:spLocks noChangeShapeType="1"/>
                </p:cNvSpPr>
                <p:nvPr/>
              </p:nvSpPr>
              <p:spPr bwMode="auto">
                <a:xfrm>
                  <a:off x="1344" y="1968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9" name="Line 24"/>
              <p:cNvSpPr>
                <a:spLocks noChangeShapeType="1"/>
              </p:cNvSpPr>
              <p:nvPr/>
            </p:nvSpPr>
            <p:spPr bwMode="auto">
              <a:xfrm>
                <a:off x="2544" y="1488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25"/>
              <p:cNvSpPr>
                <a:spLocks noChangeShapeType="1"/>
              </p:cNvSpPr>
              <p:nvPr/>
            </p:nvSpPr>
            <p:spPr bwMode="auto">
              <a:xfrm>
                <a:off x="2544" y="96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3" name="Line 26"/>
            <p:cNvSpPr>
              <a:spLocks noChangeShapeType="1"/>
            </p:cNvSpPr>
            <p:nvPr/>
          </p:nvSpPr>
          <p:spPr bwMode="auto">
            <a:xfrm>
              <a:off x="1777" y="1373"/>
              <a:ext cx="79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27"/>
            <p:cNvSpPr>
              <a:spLocks noChangeShapeType="1"/>
            </p:cNvSpPr>
            <p:nvPr/>
          </p:nvSpPr>
          <p:spPr bwMode="auto">
            <a:xfrm>
              <a:off x="1777" y="2271"/>
              <a:ext cx="81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8"/>
            <p:cNvSpPr>
              <a:spLocks noChangeArrowheads="1"/>
            </p:cNvSpPr>
            <p:nvPr/>
          </p:nvSpPr>
          <p:spPr bwMode="auto">
            <a:xfrm>
              <a:off x="2107" y="1723"/>
              <a:ext cx="90" cy="19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26" name="Line 29"/>
            <p:cNvSpPr>
              <a:spLocks noChangeShapeType="1"/>
            </p:cNvSpPr>
            <p:nvPr/>
          </p:nvSpPr>
          <p:spPr bwMode="auto">
            <a:xfrm>
              <a:off x="2153" y="1922"/>
              <a:ext cx="0" cy="3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30"/>
            <p:cNvSpPr>
              <a:spLocks noChangeShapeType="1"/>
            </p:cNvSpPr>
            <p:nvPr/>
          </p:nvSpPr>
          <p:spPr bwMode="auto">
            <a:xfrm flipV="1">
              <a:off x="2153" y="1373"/>
              <a:ext cx="0" cy="3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 Box 31"/>
            <p:cNvSpPr txBox="1">
              <a:spLocks noChangeArrowheads="1"/>
            </p:cNvSpPr>
            <p:nvPr/>
          </p:nvSpPr>
          <p:spPr bwMode="auto">
            <a:xfrm>
              <a:off x="2181" y="1683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2577" y="1344"/>
              <a:ext cx="45" cy="6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2596" y="2246"/>
              <a:ext cx="46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34"/>
            <p:cNvSpPr>
              <a:spLocks noChangeShapeType="1"/>
            </p:cNvSpPr>
            <p:nvPr/>
          </p:nvSpPr>
          <p:spPr bwMode="auto">
            <a:xfrm flipV="1">
              <a:off x="1635" y="1638"/>
              <a:ext cx="0" cy="35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Text Box 35"/>
            <p:cNvSpPr txBox="1">
              <a:spLocks noChangeArrowheads="1"/>
            </p:cNvSpPr>
            <p:nvPr/>
          </p:nvSpPr>
          <p:spPr bwMode="auto">
            <a:xfrm>
              <a:off x="2603" y="1227"/>
              <a:ext cx="2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33" name="Text Box 36"/>
            <p:cNvSpPr txBox="1">
              <a:spLocks noChangeArrowheads="1"/>
            </p:cNvSpPr>
            <p:nvPr/>
          </p:nvSpPr>
          <p:spPr bwMode="auto">
            <a:xfrm>
              <a:off x="2642" y="2123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2115" y="1348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2115" y="2239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 Box 39"/>
            <p:cNvSpPr txBox="1">
              <a:spLocks noChangeArrowheads="1"/>
            </p:cNvSpPr>
            <p:nvPr/>
          </p:nvSpPr>
          <p:spPr bwMode="auto">
            <a:xfrm>
              <a:off x="568" y="130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37" name="Text Box 40"/>
            <p:cNvSpPr txBox="1">
              <a:spLocks noChangeArrowheads="1"/>
            </p:cNvSpPr>
            <p:nvPr/>
          </p:nvSpPr>
          <p:spPr bwMode="auto">
            <a:xfrm>
              <a:off x="568" y="1640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3" name="Group 41"/>
          <p:cNvGrpSpPr>
            <a:grpSpLocks/>
          </p:cNvGrpSpPr>
          <p:nvPr/>
        </p:nvGrpSpPr>
        <p:grpSpPr bwMode="auto">
          <a:xfrm>
            <a:off x="4864100" y="2024063"/>
            <a:ext cx="3916363" cy="1905000"/>
            <a:chOff x="3064" y="1275"/>
            <a:chExt cx="2467" cy="1200"/>
          </a:xfrm>
        </p:grpSpPr>
        <p:sp>
          <p:nvSpPr>
            <p:cNvPr id="44" name="Text Box 42"/>
            <p:cNvSpPr txBox="1">
              <a:spLocks noChangeArrowheads="1"/>
            </p:cNvSpPr>
            <p:nvPr/>
          </p:nvSpPr>
          <p:spPr bwMode="auto">
            <a:xfrm>
              <a:off x="3086" y="190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3302" y="1780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auto">
            <a:xfrm>
              <a:off x="3316" y="1586"/>
              <a:ext cx="195" cy="194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3422" y="1441"/>
              <a:ext cx="0" cy="4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Rectangle 46"/>
            <p:cNvSpPr>
              <a:spLocks noChangeArrowheads="1"/>
            </p:cNvSpPr>
            <p:nvPr/>
          </p:nvSpPr>
          <p:spPr bwMode="auto">
            <a:xfrm>
              <a:off x="3382" y="1925"/>
              <a:ext cx="80" cy="19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49" name="Line 47"/>
            <p:cNvSpPr>
              <a:spLocks noChangeShapeType="1"/>
            </p:cNvSpPr>
            <p:nvPr/>
          </p:nvSpPr>
          <p:spPr bwMode="auto">
            <a:xfrm>
              <a:off x="3422" y="2119"/>
              <a:ext cx="0" cy="1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Rectangle 48"/>
            <p:cNvSpPr>
              <a:spLocks noChangeArrowheads="1"/>
            </p:cNvSpPr>
            <p:nvPr/>
          </p:nvSpPr>
          <p:spPr bwMode="auto">
            <a:xfrm>
              <a:off x="3064" y="156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</a:p>
          </p:txBody>
        </p:sp>
        <p:sp>
          <p:nvSpPr>
            <p:cNvPr id="51" name="Line 49"/>
            <p:cNvSpPr>
              <a:spLocks noChangeShapeType="1"/>
            </p:cNvSpPr>
            <p:nvPr/>
          </p:nvSpPr>
          <p:spPr bwMode="auto">
            <a:xfrm>
              <a:off x="3420" y="1442"/>
              <a:ext cx="5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3423" y="2300"/>
              <a:ext cx="50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val 51"/>
            <p:cNvSpPr>
              <a:spLocks noChangeArrowheads="1"/>
            </p:cNvSpPr>
            <p:nvPr/>
          </p:nvSpPr>
          <p:spPr bwMode="auto">
            <a:xfrm>
              <a:off x="3920" y="1406"/>
              <a:ext cx="43" cy="5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Oval 52"/>
            <p:cNvSpPr>
              <a:spLocks noChangeArrowheads="1"/>
            </p:cNvSpPr>
            <p:nvPr/>
          </p:nvSpPr>
          <p:spPr bwMode="auto">
            <a:xfrm>
              <a:off x="3920" y="2270"/>
              <a:ext cx="43" cy="5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 Box 53"/>
            <p:cNvSpPr txBox="1">
              <a:spLocks noChangeArrowheads="1"/>
            </p:cNvSpPr>
            <p:nvPr/>
          </p:nvSpPr>
          <p:spPr bwMode="auto">
            <a:xfrm>
              <a:off x="3959" y="127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56" name="Text Box 54"/>
            <p:cNvSpPr txBox="1">
              <a:spLocks noChangeArrowheads="1"/>
            </p:cNvSpPr>
            <p:nvPr/>
          </p:nvSpPr>
          <p:spPr bwMode="auto">
            <a:xfrm>
              <a:off x="3944" y="213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57" name="Rectangle 55"/>
            <p:cNvSpPr>
              <a:spLocks noChangeArrowheads="1"/>
            </p:cNvSpPr>
            <p:nvPr/>
          </p:nvSpPr>
          <p:spPr bwMode="auto">
            <a:xfrm>
              <a:off x="3958" y="1742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grpSp>
          <p:nvGrpSpPr>
            <p:cNvPr id="58" name="Group 56"/>
            <p:cNvGrpSpPr>
              <a:grpSpLocks/>
            </p:cNvGrpSpPr>
            <p:nvPr/>
          </p:nvGrpSpPr>
          <p:grpSpPr bwMode="auto">
            <a:xfrm>
              <a:off x="4349" y="1449"/>
              <a:ext cx="195" cy="899"/>
              <a:chOff x="2448" y="960"/>
              <a:chExt cx="192" cy="864"/>
            </a:xfrm>
          </p:grpSpPr>
          <p:grpSp>
            <p:nvGrpSpPr>
              <p:cNvPr id="74" name="Group 57"/>
              <p:cNvGrpSpPr>
                <a:grpSpLocks/>
              </p:cNvGrpSpPr>
              <p:nvPr/>
            </p:nvGrpSpPr>
            <p:grpSpPr bwMode="auto">
              <a:xfrm flipV="1">
                <a:off x="2448" y="1296"/>
                <a:ext cx="192" cy="192"/>
                <a:chOff x="1344" y="1872"/>
                <a:chExt cx="192" cy="192"/>
              </a:xfrm>
            </p:grpSpPr>
            <p:sp>
              <p:nvSpPr>
                <p:cNvPr id="77" name="Oval 58"/>
                <p:cNvSpPr>
                  <a:spLocks noChangeArrowheads="1"/>
                </p:cNvSpPr>
                <p:nvPr/>
              </p:nvSpPr>
              <p:spPr bwMode="auto">
                <a:xfrm>
                  <a:off x="1344" y="1872"/>
                  <a:ext cx="192" cy="192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8" name="Line 59"/>
                <p:cNvSpPr>
                  <a:spLocks noChangeShapeType="1"/>
                </p:cNvSpPr>
                <p:nvPr/>
              </p:nvSpPr>
              <p:spPr bwMode="auto">
                <a:xfrm>
                  <a:off x="1344" y="1968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75" name="Line 60"/>
              <p:cNvSpPr>
                <a:spLocks noChangeShapeType="1"/>
              </p:cNvSpPr>
              <p:nvPr/>
            </p:nvSpPr>
            <p:spPr bwMode="auto">
              <a:xfrm>
                <a:off x="2544" y="1488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Line 61"/>
              <p:cNvSpPr>
                <a:spLocks noChangeShapeType="1"/>
              </p:cNvSpPr>
              <p:nvPr/>
            </p:nvSpPr>
            <p:spPr bwMode="auto">
              <a:xfrm>
                <a:off x="2544" y="96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9" name="Line 62"/>
            <p:cNvSpPr>
              <a:spLocks noChangeShapeType="1"/>
            </p:cNvSpPr>
            <p:nvPr/>
          </p:nvSpPr>
          <p:spPr bwMode="auto">
            <a:xfrm>
              <a:off x="4436" y="1437"/>
              <a:ext cx="8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63"/>
            <p:cNvSpPr>
              <a:spLocks noChangeShapeType="1"/>
            </p:cNvSpPr>
            <p:nvPr/>
          </p:nvSpPr>
          <p:spPr bwMode="auto">
            <a:xfrm>
              <a:off x="4436" y="2335"/>
              <a:ext cx="81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64"/>
            <p:cNvSpPr>
              <a:spLocks noChangeArrowheads="1"/>
            </p:cNvSpPr>
            <p:nvPr/>
          </p:nvSpPr>
          <p:spPr bwMode="auto">
            <a:xfrm>
              <a:off x="4766" y="1787"/>
              <a:ext cx="90" cy="19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62" name="Line 65"/>
            <p:cNvSpPr>
              <a:spLocks noChangeShapeType="1"/>
            </p:cNvSpPr>
            <p:nvPr/>
          </p:nvSpPr>
          <p:spPr bwMode="auto">
            <a:xfrm>
              <a:off x="4812" y="1986"/>
              <a:ext cx="0" cy="3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Line 66"/>
            <p:cNvSpPr>
              <a:spLocks noChangeShapeType="1"/>
            </p:cNvSpPr>
            <p:nvPr/>
          </p:nvSpPr>
          <p:spPr bwMode="auto">
            <a:xfrm flipV="1">
              <a:off x="4812" y="1437"/>
              <a:ext cx="0" cy="3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Text Box 67"/>
            <p:cNvSpPr txBox="1">
              <a:spLocks noChangeArrowheads="1"/>
            </p:cNvSpPr>
            <p:nvPr/>
          </p:nvSpPr>
          <p:spPr bwMode="auto">
            <a:xfrm>
              <a:off x="4840" y="1747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Oval 68"/>
            <p:cNvSpPr>
              <a:spLocks noChangeArrowheads="1"/>
            </p:cNvSpPr>
            <p:nvPr/>
          </p:nvSpPr>
          <p:spPr bwMode="auto">
            <a:xfrm>
              <a:off x="5244" y="1400"/>
              <a:ext cx="45" cy="6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Oval 69"/>
            <p:cNvSpPr>
              <a:spLocks noChangeArrowheads="1"/>
            </p:cNvSpPr>
            <p:nvPr/>
          </p:nvSpPr>
          <p:spPr bwMode="auto">
            <a:xfrm>
              <a:off x="5255" y="2310"/>
              <a:ext cx="46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Line 70"/>
            <p:cNvSpPr>
              <a:spLocks noChangeShapeType="1"/>
            </p:cNvSpPr>
            <p:nvPr/>
          </p:nvSpPr>
          <p:spPr bwMode="auto">
            <a:xfrm>
              <a:off x="4294" y="1726"/>
              <a:ext cx="0" cy="35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71"/>
            <p:cNvSpPr txBox="1">
              <a:spLocks noChangeArrowheads="1"/>
            </p:cNvSpPr>
            <p:nvPr/>
          </p:nvSpPr>
          <p:spPr bwMode="auto">
            <a:xfrm>
              <a:off x="5262" y="1275"/>
              <a:ext cx="26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69" name="Text Box 72"/>
            <p:cNvSpPr txBox="1">
              <a:spLocks noChangeArrowheads="1"/>
            </p:cNvSpPr>
            <p:nvPr/>
          </p:nvSpPr>
          <p:spPr bwMode="auto">
            <a:xfrm>
              <a:off x="5301" y="2187"/>
              <a:ext cx="23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70" name="Oval 73"/>
            <p:cNvSpPr>
              <a:spLocks noChangeArrowheads="1"/>
            </p:cNvSpPr>
            <p:nvPr/>
          </p:nvSpPr>
          <p:spPr bwMode="auto">
            <a:xfrm>
              <a:off x="4782" y="1412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Oval 74"/>
            <p:cNvSpPr>
              <a:spLocks noChangeArrowheads="1"/>
            </p:cNvSpPr>
            <p:nvPr/>
          </p:nvSpPr>
          <p:spPr bwMode="auto">
            <a:xfrm>
              <a:off x="4782" y="2303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Text Box 75"/>
            <p:cNvSpPr txBox="1">
              <a:spLocks noChangeArrowheads="1"/>
            </p:cNvSpPr>
            <p:nvPr/>
          </p:nvSpPr>
          <p:spPr bwMode="auto">
            <a:xfrm>
              <a:off x="3208" y="1688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73" name="Text Box 76"/>
            <p:cNvSpPr txBox="1">
              <a:spLocks noChangeArrowheads="1"/>
            </p:cNvSpPr>
            <p:nvPr/>
          </p:nvSpPr>
          <p:spPr bwMode="auto">
            <a:xfrm>
              <a:off x="3208" y="1352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6941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14300" y="241300"/>
            <a:ext cx="876300" cy="5588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例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1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63600" y="241300"/>
            <a:ext cx="6781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latin typeface="楷体_GB2312" pitchFamily="49" charset="-122"/>
                <a:ea typeface="楷体_GB2312" pitchFamily="49" charset="-122"/>
              </a:rPr>
              <a:t>计算如图所示电路中电流源的端电压</a:t>
            </a:r>
            <a:r>
              <a:rPr lang="en-US" altLang="zh-CN" i="1">
                <a:ea typeface="楷体_GB2312" pitchFamily="49" charset="-122"/>
              </a:rPr>
              <a:t>U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、电压源的电流</a:t>
            </a:r>
            <a:r>
              <a:rPr lang="en-US" altLang="zh-CN" i="1">
                <a:ea typeface="楷体_GB2312" pitchFamily="49" charset="-122"/>
              </a:rPr>
              <a:t>I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和各元件的功率，并判断哪个为电源，哪个为负载？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52400" y="3330575"/>
            <a:ext cx="93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ea typeface="楷体_GB2312" pitchFamily="49" charset="-122"/>
              </a:rPr>
              <a:t>解：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850900" y="3352800"/>
            <a:ext cx="33528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与电流源串联的元件</a:t>
            </a:r>
            <a:r>
              <a:rPr lang="en-US" altLang="zh-CN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其电流为电流源的电流</a:t>
            </a: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4597400" y="1524000"/>
            <a:ext cx="3810000" cy="1828800"/>
            <a:chOff x="2544" y="960"/>
            <a:chExt cx="2400" cy="1152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544" y="124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2V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024" y="960"/>
              <a:ext cx="0" cy="8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2880" y="1200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 rot="-5400000">
              <a:off x="3384" y="1320"/>
              <a:ext cx="336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3024" y="960"/>
              <a:ext cx="12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128" y="1200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4128" y="1344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4272" y="960"/>
              <a:ext cx="0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4272" y="1488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3024" y="1824"/>
              <a:ext cx="12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4512" y="1152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 Box 18"/>
            <p:cNvSpPr txBox="1">
              <a:spLocks noChangeArrowheads="1"/>
            </p:cNvSpPr>
            <p:nvPr/>
          </p:nvSpPr>
          <p:spPr bwMode="auto">
            <a:xfrm>
              <a:off x="2736" y="960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2736" y="14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 Box 20"/>
            <p:cNvSpPr txBox="1">
              <a:spLocks noChangeArrowheads="1"/>
            </p:cNvSpPr>
            <p:nvPr/>
          </p:nvSpPr>
          <p:spPr bwMode="auto">
            <a:xfrm>
              <a:off x="3600" y="1248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4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4512" y="1200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1A</a:t>
              </a:r>
            </a:p>
          </p:txBody>
        </p:sp>
        <p:sp>
          <p:nvSpPr>
            <p:cNvPr id="24" name="Text Box 22"/>
            <p:cNvSpPr txBox="1">
              <a:spLocks noChangeArrowheads="1"/>
            </p:cNvSpPr>
            <p:nvPr/>
          </p:nvSpPr>
          <p:spPr bwMode="auto">
            <a:xfrm>
              <a:off x="3936" y="100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25" name="Text Box 23"/>
            <p:cNvSpPr txBox="1">
              <a:spLocks noChangeArrowheads="1"/>
            </p:cNvSpPr>
            <p:nvPr/>
          </p:nvSpPr>
          <p:spPr bwMode="auto">
            <a:xfrm>
              <a:off x="3936" y="1440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 Box 24"/>
            <p:cNvSpPr txBox="1">
              <a:spLocks noChangeArrowheads="1"/>
            </p:cNvSpPr>
            <p:nvPr/>
          </p:nvSpPr>
          <p:spPr bwMode="auto">
            <a:xfrm>
              <a:off x="3888" y="124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</a:t>
              </a: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3552" y="960"/>
              <a:ext cx="0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>
              <a:off x="3552" y="1536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3216" y="1200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3216" y="1152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3600" y="1824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(b)</a:t>
              </a:r>
            </a:p>
          </p:txBody>
        </p:sp>
      </p:grpSp>
      <p:sp>
        <p:nvSpPr>
          <p:cNvPr id="32" name="Rectangle 30"/>
          <p:cNvSpPr>
            <a:spLocks noChangeArrowheads="1"/>
          </p:cNvSpPr>
          <p:nvPr/>
        </p:nvSpPr>
        <p:spPr bwMode="auto">
          <a:xfrm>
            <a:off x="4953000" y="3352800"/>
            <a:ext cx="34290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与电压源并联的元件</a:t>
            </a:r>
            <a:r>
              <a:rPr lang="en-US" altLang="zh-CN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其电压为电压源的电压</a:t>
            </a:r>
          </a:p>
        </p:txBody>
      </p:sp>
      <p:sp>
        <p:nvSpPr>
          <p:cNvPr id="33" name="Line 31"/>
          <p:cNvSpPr>
            <a:spLocks noChangeShapeType="1"/>
          </p:cNvSpPr>
          <p:nvPr/>
        </p:nvSpPr>
        <p:spPr bwMode="auto">
          <a:xfrm>
            <a:off x="4572000" y="3124200"/>
            <a:ext cx="0" cy="3581400"/>
          </a:xfrm>
          <a:prstGeom prst="line">
            <a:avLst/>
          </a:prstGeom>
          <a:noFill/>
          <a:ln w="38100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32"/>
          <p:cNvSpPr txBox="1">
            <a:spLocks noChangeArrowheads="1"/>
          </p:cNvSpPr>
          <p:nvPr/>
        </p:nvSpPr>
        <p:spPr bwMode="auto">
          <a:xfrm>
            <a:off x="914400" y="4191000"/>
            <a:ext cx="101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=1A</a:t>
            </a: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Symbol" pitchFamily="18" charset="2"/>
            </a:endParaRPr>
          </a:p>
        </p:txBody>
      </p: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431800" y="1524000"/>
            <a:ext cx="3505200" cy="1905000"/>
            <a:chOff x="144" y="1056"/>
            <a:chExt cx="2208" cy="1200"/>
          </a:xfrm>
        </p:grpSpPr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624" y="1104"/>
              <a:ext cx="0" cy="8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480" y="1344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960" y="1056"/>
              <a:ext cx="336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624" y="1104"/>
              <a:ext cx="3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38"/>
            <p:cNvSpPr>
              <a:spLocks noChangeShapeType="1"/>
            </p:cNvSpPr>
            <p:nvPr/>
          </p:nvSpPr>
          <p:spPr bwMode="auto">
            <a:xfrm>
              <a:off x="1296" y="1104"/>
              <a:ext cx="3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1536" y="1344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1536" y="1488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>
              <a:off x="1680" y="1104"/>
              <a:ext cx="0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Line 42"/>
            <p:cNvSpPr>
              <a:spLocks noChangeShapeType="1"/>
            </p:cNvSpPr>
            <p:nvPr/>
          </p:nvSpPr>
          <p:spPr bwMode="auto">
            <a:xfrm>
              <a:off x="1680" y="1632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624" y="1968"/>
              <a:ext cx="10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1920" y="1296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 Box 45"/>
            <p:cNvSpPr txBox="1">
              <a:spLocks noChangeArrowheads="1"/>
            </p:cNvSpPr>
            <p:nvPr/>
          </p:nvSpPr>
          <p:spPr bwMode="auto">
            <a:xfrm>
              <a:off x="336" y="1104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48" name="Text Box 46"/>
            <p:cNvSpPr txBox="1">
              <a:spLocks noChangeArrowheads="1"/>
            </p:cNvSpPr>
            <p:nvPr/>
          </p:nvSpPr>
          <p:spPr bwMode="auto">
            <a:xfrm>
              <a:off x="336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 Box 47"/>
            <p:cNvSpPr txBox="1">
              <a:spLocks noChangeArrowheads="1"/>
            </p:cNvSpPr>
            <p:nvPr/>
          </p:nvSpPr>
          <p:spPr bwMode="auto">
            <a:xfrm>
              <a:off x="144" y="1392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2V</a:t>
              </a:r>
            </a:p>
          </p:txBody>
        </p:sp>
        <p:sp>
          <p:nvSpPr>
            <p:cNvPr id="50" name="Text Box 48"/>
            <p:cNvSpPr txBox="1">
              <a:spLocks noChangeArrowheads="1"/>
            </p:cNvSpPr>
            <p:nvPr/>
          </p:nvSpPr>
          <p:spPr bwMode="auto">
            <a:xfrm>
              <a:off x="960" y="1152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4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 Box 49"/>
            <p:cNvSpPr txBox="1">
              <a:spLocks noChangeArrowheads="1"/>
            </p:cNvSpPr>
            <p:nvPr/>
          </p:nvSpPr>
          <p:spPr bwMode="auto">
            <a:xfrm>
              <a:off x="1920" y="1344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1A</a:t>
              </a:r>
            </a:p>
          </p:txBody>
        </p:sp>
        <p:sp>
          <p:nvSpPr>
            <p:cNvPr id="52" name="Text Box 50"/>
            <p:cNvSpPr txBox="1">
              <a:spLocks noChangeArrowheads="1"/>
            </p:cNvSpPr>
            <p:nvPr/>
          </p:nvSpPr>
          <p:spPr bwMode="auto">
            <a:xfrm>
              <a:off x="1344" y="115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53" name="Text Box 51"/>
            <p:cNvSpPr txBox="1">
              <a:spLocks noChangeArrowheads="1"/>
            </p:cNvSpPr>
            <p:nvPr/>
          </p:nvSpPr>
          <p:spPr bwMode="auto">
            <a:xfrm>
              <a:off x="1344" y="1584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 Box 52"/>
            <p:cNvSpPr txBox="1">
              <a:spLocks noChangeArrowheads="1"/>
            </p:cNvSpPr>
            <p:nvPr/>
          </p:nvSpPr>
          <p:spPr bwMode="auto">
            <a:xfrm>
              <a:off x="1296" y="139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</a:t>
              </a:r>
            </a:p>
          </p:txBody>
        </p:sp>
        <p:sp>
          <p:nvSpPr>
            <p:cNvPr id="55" name="Text Box 53"/>
            <p:cNvSpPr txBox="1">
              <a:spLocks noChangeArrowheads="1"/>
            </p:cNvSpPr>
            <p:nvPr/>
          </p:nvSpPr>
          <p:spPr bwMode="auto">
            <a:xfrm>
              <a:off x="912" y="1968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(a)</a:t>
              </a:r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816" y="1344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 Box 55"/>
            <p:cNvSpPr txBox="1">
              <a:spLocks noChangeArrowheads="1"/>
            </p:cNvSpPr>
            <p:nvPr/>
          </p:nvSpPr>
          <p:spPr bwMode="auto">
            <a:xfrm>
              <a:off x="816" y="1344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</a:p>
          </p:txBody>
        </p:sp>
      </p:grpSp>
      <p:graphicFrame>
        <p:nvGraphicFramePr>
          <p:cNvPr id="58" name="Object 56"/>
          <p:cNvGraphicFramePr>
            <a:graphicFrameLocks noChangeAspect="1"/>
          </p:cNvGraphicFramePr>
          <p:nvPr/>
        </p:nvGraphicFramePr>
        <p:xfrm>
          <a:off x="38100" y="5121275"/>
          <a:ext cx="2035175" cy="414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8" r:id="rId3" imgW="1091726" imgH="215806" progId="Equation.3">
                  <p:embed/>
                </p:oleObj>
              </mc:Choice>
              <mc:Fallback>
                <p:oleObj r:id="rId3" imgW="1091726" imgH="215806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" y="5121275"/>
                        <a:ext cx="2035175" cy="414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Text Box 57"/>
          <p:cNvSpPr txBox="1">
            <a:spLocks noChangeArrowheads="1"/>
          </p:cNvSpPr>
          <p:nvPr/>
        </p:nvSpPr>
        <p:spPr bwMode="auto">
          <a:xfrm>
            <a:off x="5453063" y="4191000"/>
            <a:ext cx="2362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=2V</a:t>
            </a: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sym typeface="Symbol" pitchFamily="18" charset="2"/>
            </a:endParaRPr>
          </a:p>
        </p:txBody>
      </p:sp>
      <p:sp>
        <p:nvSpPr>
          <p:cNvPr id="60" name="Rectangle 59"/>
          <p:cNvSpPr>
            <a:spLocks noChangeArrowheads="1"/>
          </p:cNvSpPr>
          <p:nvPr/>
        </p:nvSpPr>
        <p:spPr bwMode="auto">
          <a:xfrm>
            <a:off x="817563" y="4635500"/>
            <a:ext cx="1920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=4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rPr>
              <a:t>1+2=6V</a:t>
            </a:r>
          </a:p>
        </p:txBody>
      </p: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443538" y="4622800"/>
            <a:ext cx="19669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rPr>
              <a:t>12/4=1/2A</a:t>
            </a:r>
          </a:p>
        </p:txBody>
      </p:sp>
      <p:graphicFrame>
        <p:nvGraphicFramePr>
          <p:cNvPr id="62" name="Object 193"/>
          <p:cNvGraphicFramePr>
            <a:graphicFrameLocks noChangeAspect="1"/>
          </p:cNvGraphicFramePr>
          <p:nvPr/>
        </p:nvGraphicFramePr>
        <p:xfrm>
          <a:off x="39688" y="5640388"/>
          <a:ext cx="2176462" cy="438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89" r:id="rId5" imgW="1168400" imgH="228600" progId="Equation.3">
                  <p:embed/>
                </p:oleObj>
              </mc:Choice>
              <mc:Fallback>
                <p:oleObj r:id="rId5" imgW="11684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688" y="5640388"/>
                        <a:ext cx="2176462" cy="438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3" name="Rectangle 194"/>
          <p:cNvSpPr>
            <a:spLocks noChangeArrowheads="1"/>
          </p:cNvSpPr>
          <p:nvPr/>
        </p:nvSpPr>
        <p:spPr bwMode="auto">
          <a:xfrm>
            <a:off x="1985963" y="5067300"/>
            <a:ext cx="2636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发出功率，电源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graphicFrame>
        <p:nvGraphicFramePr>
          <p:cNvPr id="64" name="Object 195"/>
          <p:cNvGraphicFramePr>
            <a:graphicFrameLocks noChangeAspect="1"/>
          </p:cNvGraphicFramePr>
          <p:nvPr/>
        </p:nvGraphicFramePr>
        <p:xfrm>
          <a:off x="38100" y="6240463"/>
          <a:ext cx="2035175" cy="4365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0" r:id="rId7" imgW="1091726" imgH="228501" progId="Equation.3">
                  <p:embed/>
                </p:oleObj>
              </mc:Choice>
              <mc:Fallback>
                <p:oleObj r:id="rId7" imgW="1091726" imgH="228501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" y="6240463"/>
                        <a:ext cx="2035175" cy="4365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5" name="Rectangle 196"/>
          <p:cNvSpPr>
            <a:spLocks noChangeArrowheads="1"/>
          </p:cNvSpPr>
          <p:nvPr/>
        </p:nvSpPr>
        <p:spPr bwMode="auto">
          <a:xfrm>
            <a:off x="2024063" y="5626100"/>
            <a:ext cx="2636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吸收功率，负载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sp>
        <p:nvSpPr>
          <p:cNvPr id="66" name="Rectangle 197"/>
          <p:cNvSpPr>
            <a:spLocks noChangeArrowheads="1"/>
          </p:cNvSpPr>
          <p:nvPr/>
        </p:nvSpPr>
        <p:spPr bwMode="auto">
          <a:xfrm>
            <a:off x="1998663" y="6172200"/>
            <a:ext cx="26368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altLang="zh-CN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吸收功率，负载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)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381" y="5080000"/>
            <a:ext cx="4380205" cy="1320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55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2" grpId="0"/>
      <p:bldP spid="33" grpId="0" animBg="1"/>
      <p:bldP spid="34" grpId="0"/>
      <p:bldP spid="59" grpId="0"/>
      <p:bldP spid="60" grpId="0"/>
      <p:bldP spid="61" grpId="0"/>
      <p:bldP spid="63" grpId="0"/>
      <p:bldP spid="65" grpId="0"/>
      <p:bldP spid="6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79400" y="228600"/>
            <a:ext cx="1079500" cy="55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itchFamily="2" charset="-122"/>
              </a:rPr>
              <a:t>例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2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宋体" pitchFamily="2" charset="-122"/>
              </a:rPr>
              <a:t>:</a:t>
            </a: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1143000" y="228600"/>
            <a:ext cx="44704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求下列各电路的等效电路。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152400" y="2971800"/>
            <a:ext cx="660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解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:</a:t>
            </a:r>
          </a:p>
        </p:txBody>
      </p:sp>
      <p:grpSp>
        <p:nvGrpSpPr>
          <p:cNvPr id="7" name="Group 6"/>
          <p:cNvGrpSpPr>
            <a:grpSpLocks/>
          </p:cNvGrpSpPr>
          <p:nvPr/>
        </p:nvGrpSpPr>
        <p:grpSpPr bwMode="auto">
          <a:xfrm>
            <a:off x="498475" y="649288"/>
            <a:ext cx="2384425" cy="2347912"/>
            <a:chOff x="314" y="409"/>
            <a:chExt cx="1502" cy="1479"/>
          </a:xfrm>
        </p:grpSpPr>
        <p:sp>
          <p:nvSpPr>
            <p:cNvPr id="8" name="Text Box 7"/>
            <p:cNvSpPr txBox="1">
              <a:spLocks noChangeArrowheads="1"/>
            </p:cNvSpPr>
            <p:nvPr/>
          </p:nvSpPr>
          <p:spPr bwMode="auto">
            <a:xfrm>
              <a:off x="1024" y="1600"/>
              <a:ext cx="3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(a)</a:t>
              </a:r>
            </a:p>
          </p:txBody>
        </p:sp>
        <p:sp>
          <p:nvSpPr>
            <p:cNvPr id="9" name="Text Box 8"/>
            <p:cNvSpPr txBox="1">
              <a:spLocks noChangeArrowheads="1"/>
            </p:cNvSpPr>
            <p:nvPr/>
          </p:nvSpPr>
          <p:spPr bwMode="auto">
            <a:xfrm>
              <a:off x="1604" y="40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10" name="Oval 9"/>
            <p:cNvSpPr>
              <a:spLocks noChangeArrowheads="1"/>
            </p:cNvSpPr>
            <p:nvPr/>
          </p:nvSpPr>
          <p:spPr bwMode="auto">
            <a:xfrm>
              <a:off x="1119" y="1217"/>
              <a:ext cx="237" cy="22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 flipH="1">
              <a:off x="1238" y="1061"/>
              <a:ext cx="0" cy="51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 Box 11"/>
            <p:cNvSpPr txBox="1">
              <a:spLocks noChangeArrowheads="1"/>
            </p:cNvSpPr>
            <p:nvPr/>
          </p:nvSpPr>
          <p:spPr bwMode="auto">
            <a:xfrm>
              <a:off x="1014" y="1096"/>
              <a:ext cx="201" cy="47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6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6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–</a:t>
              </a:r>
            </a:p>
          </p:txBody>
        </p:sp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690" y="700"/>
              <a:ext cx="96" cy="22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738" y="924"/>
              <a:ext cx="0" cy="2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738" y="566"/>
              <a:ext cx="0" cy="1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Rectangle 15"/>
            <p:cNvSpPr>
              <a:spLocks noChangeArrowheads="1"/>
            </p:cNvSpPr>
            <p:nvPr/>
          </p:nvSpPr>
          <p:spPr bwMode="auto">
            <a:xfrm>
              <a:off x="690" y="1232"/>
              <a:ext cx="96" cy="22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738" y="1455"/>
              <a:ext cx="0" cy="1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17"/>
            <p:cNvSpPr>
              <a:spLocks noChangeShapeType="1"/>
            </p:cNvSpPr>
            <p:nvPr/>
          </p:nvSpPr>
          <p:spPr bwMode="auto">
            <a:xfrm flipV="1">
              <a:off x="738" y="1008"/>
              <a:ext cx="0" cy="2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742" y="1061"/>
              <a:ext cx="49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>
              <a:off x="742" y="1589"/>
              <a:ext cx="76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20"/>
            <p:cNvSpPr txBox="1">
              <a:spLocks noChangeArrowheads="1"/>
            </p:cNvSpPr>
            <p:nvPr/>
          </p:nvSpPr>
          <p:spPr bwMode="auto">
            <a:xfrm>
              <a:off x="787" y="1186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5V</a:t>
              </a:r>
            </a:p>
          </p:txBody>
        </p:sp>
        <p:sp>
          <p:nvSpPr>
            <p:cNvPr id="22" name="Text Box 21"/>
            <p:cNvSpPr txBox="1">
              <a:spLocks noChangeArrowheads="1"/>
            </p:cNvSpPr>
            <p:nvPr/>
          </p:nvSpPr>
          <p:spPr bwMode="auto">
            <a:xfrm>
              <a:off x="314" y="1193"/>
              <a:ext cx="3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 Box 22"/>
            <p:cNvSpPr txBox="1">
              <a:spLocks noChangeArrowheads="1"/>
            </p:cNvSpPr>
            <p:nvPr/>
          </p:nvSpPr>
          <p:spPr bwMode="auto">
            <a:xfrm>
              <a:off x="314" y="697"/>
              <a:ext cx="3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23"/>
            <p:cNvSpPr>
              <a:spLocks noChangeArrowheads="1"/>
            </p:cNvSpPr>
            <p:nvPr/>
          </p:nvSpPr>
          <p:spPr bwMode="auto">
            <a:xfrm>
              <a:off x="1502" y="1547"/>
              <a:ext cx="59" cy="6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>
              <a:off x="743" y="560"/>
              <a:ext cx="80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1542" y="532"/>
              <a:ext cx="59" cy="6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1409" y="937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1445" y="535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29" name="Text Box 28"/>
            <p:cNvSpPr txBox="1">
              <a:spLocks noChangeArrowheads="1"/>
            </p:cNvSpPr>
            <p:nvPr/>
          </p:nvSpPr>
          <p:spPr bwMode="auto">
            <a:xfrm>
              <a:off x="1445" y="1282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</a:p>
          </p:txBody>
        </p:sp>
      </p:grpSp>
      <p:sp>
        <p:nvSpPr>
          <p:cNvPr id="30" name="Line 29"/>
          <p:cNvSpPr>
            <a:spLocks noChangeShapeType="1"/>
          </p:cNvSpPr>
          <p:nvPr/>
        </p:nvSpPr>
        <p:spPr bwMode="auto">
          <a:xfrm>
            <a:off x="381000" y="5410200"/>
            <a:ext cx="8382000" cy="0"/>
          </a:xfrm>
          <a:prstGeom prst="line">
            <a:avLst/>
          </a:prstGeom>
          <a:noFill/>
          <a:ln w="38100">
            <a:solidFill>
              <a:srgbClr val="3333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1" name="Group 31"/>
          <p:cNvGrpSpPr>
            <a:grpSpLocks/>
          </p:cNvGrpSpPr>
          <p:nvPr/>
        </p:nvGrpSpPr>
        <p:grpSpPr bwMode="auto">
          <a:xfrm>
            <a:off x="3000375" y="663575"/>
            <a:ext cx="3005138" cy="2362200"/>
            <a:chOff x="1890" y="418"/>
            <a:chExt cx="1893" cy="1488"/>
          </a:xfrm>
        </p:grpSpPr>
        <p:sp>
          <p:nvSpPr>
            <p:cNvPr id="32" name="Text Box 32"/>
            <p:cNvSpPr txBox="1">
              <a:spLocks noChangeArrowheads="1"/>
            </p:cNvSpPr>
            <p:nvPr/>
          </p:nvSpPr>
          <p:spPr bwMode="auto">
            <a:xfrm>
              <a:off x="2844" y="1618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(b)</a:t>
              </a: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3539" y="41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 rot="10800000">
              <a:off x="2323" y="764"/>
              <a:ext cx="96" cy="23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 rot="10800000">
              <a:off x="2372" y="568"/>
              <a:ext cx="0" cy="18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 rot="10800000" flipV="1">
              <a:off x="2364" y="1000"/>
              <a:ext cx="0" cy="2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3376" y="896"/>
              <a:ext cx="3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 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2972" y="975"/>
              <a:ext cx="106" cy="281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3021" y="1255"/>
              <a:ext cx="0" cy="35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 flipV="1">
              <a:off x="3021" y="569"/>
              <a:ext cx="0" cy="40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Text Box 41"/>
            <p:cNvSpPr txBox="1">
              <a:spLocks noChangeArrowheads="1"/>
            </p:cNvSpPr>
            <p:nvPr/>
          </p:nvSpPr>
          <p:spPr bwMode="auto">
            <a:xfrm>
              <a:off x="1890" y="1177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5A</a:t>
              </a:r>
            </a:p>
          </p:txBody>
        </p:sp>
        <p:sp>
          <p:nvSpPr>
            <p:cNvPr id="42" name="Text Box 42"/>
            <p:cNvSpPr txBox="1">
              <a:spLocks noChangeArrowheads="1"/>
            </p:cNvSpPr>
            <p:nvPr/>
          </p:nvSpPr>
          <p:spPr bwMode="auto">
            <a:xfrm>
              <a:off x="1939" y="736"/>
              <a:ext cx="3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Text Box 43"/>
            <p:cNvSpPr txBox="1">
              <a:spLocks noChangeArrowheads="1"/>
            </p:cNvSpPr>
            <p:nvPr/>
          </p:nvSpPr>
          <p:spPr bwMode="auto">
            <a:xfrm>
              <a:off x="2593" y="936"/>
              <a:ext cx="4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Line 44"/>
            <p:cNvSpPr>
              <a:spLocks noChangeShapeType="1"/>
            </p:cNvSpPr>
            <p:nvPr/>
          </p:nvSpPr>
          <p:spPr bwMode="auto">
            <a:xfrm>
              <a:off x="2372" y="569"/>
              <a:ext cx="107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val 45"/>
            <p:cNvSpPr>
              <a:spLocks noChangeArrowheads="1"/>
            </p:cNvSpPr>
            <p:nvPr/>
          </p:nvSpPr>
          <p:spPr bwMode="auto">
            <a:xfrm>
              <a:off x="3450" y="524"/>
              <a:ext cx="71" cy="7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 flipV="1">
              <a:off x="2364" y="1609"/>
              <a:ext cx="1094" cy="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Oval 47"/>
            <p:cNvSpPr>
              <a:spLocks noChangeArrowheads="1"/>
            </p:cNvSpPr>
            <p:nvPr/>
          </p:nvSpPr>
          <p:spPr bwMode="auto">
            <a:xfrm>
              <a:off x="3458" y="1572"/>
              <a:ext cx="80" cy="7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Text Box 48"/>
            <p:cNvSpPr txBox="1">
              <a:spLocks noChangeArrowheads="1"/>
            </p:cNvSpPr>
            <p:nvPr/>
          </p:nvSpPr>
          <p:spPr bwMode="auto">
            <a:xfrm>
              <a:off x="3560" y="146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49" name="Text Box 49"/>
            <p:cNvSpPr txBox="1">
              <a:spLocks noChangeArrowheads="1"/>
            </p:cNvSpPr>
            <p:nvPr/>
          </p:nvSpPr>
          <p:spPr bwMode="auto">
            <a:xfrm>
              <a:off x="3380" y="603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50" name="Text Box 50"/>
            <p:cNvSpPr txBox="1">
              <a:spLocks noChangeArrowheads="1"/>
            </p:cNvSpPr>
            <p:nvPr/>
          </p:nvSpPr>
          <p:spPr bwMode="auto">
            <a:xfrm>
              <a:off x="3377" y="1254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</a:p>
          </p:txBody>
        </p:sp>
        <p:sp>
          <p:nvSpPr>
            <p:cNvPr id="51" name="Oval 51"/>
            <p:cNvSpPr>
              <a:spLocks noChangeArrowheads="1"/>
            </p:cNvSpPr>
            <p:nvPr/>
          </p:nvSpPr>
          <p:spPr bwMode="auto">
            <a:xfrm>
              <a:off x="2237" y="1218"/>
              <a:ext cx="272" cy="2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Line 52"/>
            <p:cNvSpPr>
              <a:spLocks noChangeShapeType="1"/>
            </p:cNvSpPr>
            <p:nvPr/>
          </p:nvSpPr>
          <p:spPr bwMode="auto">
            <a:xfrm>
              <a:off x="2238" y="1358"/>
              <a:ext cx="26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Line 53"/>
            <p:cNvSpPr>
              <a:spLocks noChangeShapeType="1"/>
            </p:cNvSpPr>
            <p:nvPr/>
          </p:nvSpPr>
          <p:spPr bwMode="auto">
            <a:xfrm>
              <a:off x="2369" y="1489"/>
              <a:ext cx="0" cy="1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Line 54"/>
            <p:cNvSpPr>
              <a:spLocks noChangeShapeType="1"/>
            </p:cNvSpPr>
            <p:nvPr/>
          </p:nvSpPr>
          <p:spPr bwMode="auto">
            <a:xfrm flipV="1">
              <a:off x="2362" y="1054"/>
              <a:ext cx="0" cy="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5" name="Group 55"/>
          <p:cNvGrpSpPr>
            <a:grpSpLocks/>
          </p:cNvGrpSpPr>
          <p:nvPr/>
        </p:nvGrpSpPr>
        <p:grpSpPr bwMode="auto">
          <a:xfrm>
            <a:off x="6221413" y="639763"/>
            <a:ext cx="2603500" cy="2324100"/>
            <a:chOff x="3919" y="403"/>
            <a:chExt cx="1640" cy="1464"/>
          </a:xfrm>
        </p:grpSpPr>
        <p:sp>
          <p:nvSpPr>
            <p:cNvPr id="56" name="Line 56"/>
            <p:cNvSpPr>
              <a:spLocks noChangeShapeType="1"/>
            </p:cNvSpPr>
            <p:nvPr/>
          </p:nvSpPr>
          <p:spPr bwMode="auto">
            <a:xfrm>
              <a:off x="4358" y="553"/>
              <a:ext cx="90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Oval 57"/>
            <p:cNvSpPr>
              <a:spLocks noChangeArrowheads="1"/>
            </p:cNvSpPr>
            <p:nvPr/>
          </p:nvSpPr>
          <p:spPr bwMode="auto">
            <a:xfrm>
              <a:off x="5268" y="510"/>
              <a:ext cx="74" cy="7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 Box 58"/>
            <p:cNvSpPr txBox="1">
              <a:spLocks noChangeArrowheads="1"/>
            </p:cNvSpPr>
            <p:nvPr/>
          </p:nvSpPr>
          <p:spPr bwMode="auto">
            <a:xfrm>
              <a:off x="5341" y="40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59" name="Oval 59"/>
            <p:cNvSpPr>
              <a:spLocks noChangeArrowheads="1"/>
            </p:cNvSpPr>
            <p:nvPr/>
          </p:nvSpPr>
          <p:spPr bwMode="auto">
            <a:xfrm>
              <a:off x="4786" y="942"/>
              <a:ext cx="289" cy="26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60"/>
            <p:cNvSpPr>
              <a:spLocks noChangeShapeType="1"/>
            </p:cNvSpPr>
            <p:nvPr/>
          </p:nvSpPr>
          <p:spPr bwMode="auto">
            <a:xfrm>
              <a:off x="4930" y="553"/>
              <a:ext cx="0" cy="10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Text Box 61"/>
            <p:cNvSpPr txBox="1">
              <a:spLocks noChangeArrowheads="1"/>
            </p:cNvSpPr>
            <p:nvPr/>
          </p:nvSpPr>
          <p:spPr bwMode="auto">
            <a:xfrm>
              <a:off x="4703" y="777"/>
              <a:ext cx="24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6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62" name="Text Box 62"/>
            <p:cNvSpPr txBox="1">
              <a:spLocks noChangeArrowheads="1"/>
            </p:cNvSpPr>
            <p:nvPr/>
          </p:nvSpPr>
          <p:spPr bwMode="auto">
            <a:xfrm>
              <a:off x="3919" y="1167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2V</a:t>
              </a:r>
            </a:p>
          </p:txBody>
        </p:sp>
        <p:sp>
          <p:nvSpPr>
            <p:cNvPr id="63" name="Text Box 63"/>
            <p:cNvSpPr txBox="1">
              <a:spLocks noChangeArrowheads="1"/>
            </p:cNvSpPr>
            <p:nvPr/>
          </p:nvSpPr>
          <p:spPr bwMode="auto">
            <a:xfrm>
              <a:off x="4475" y="923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5V</a:t>
              </a:r>
            </a:p>
          </p:txBody>
        </p:sp>
        <p:sp>
          <p:nvSpPr>
            <p:cNvPr id="64" name="Text Box 64"/>
            <p:cNvSpPr txBox="1">
              <a:spLocks noChangeArrowheads="1"/>
            </p:cNvSpPr>
            <p:nvPr/>
          </p:nvSpPr>
          <p:spPr bwMode="auto">
            <a:xfrm>
              <a:off x="5195" y="94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Line 65"/>
            <p:cNvSpPr>
              <a:spLocks noChangeShapeType="1"/>
            </p:cNvSpPr>
            <p:nvPr/>
          </p:nvSpPr>
          <p:spPr bwMode="auto">
            <a:xfrm flipV="1">
              <a:off x="4212" y="1179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Oval 66"/>
            <p:cNvSpPr>
              <a:spLocks noChangeArrowheads="1"/>
            </p:cNvSpPr>
            <p:nvPr/>
          </p:nvSpPr>
          <p:spPr bwMode="auto">
            <a:xfrm flipV="1">
              <a:off x="4233" y="1179"/>
              <a:ext cx="271" cy="26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Line 67"/>
            <p:cNvSpPr>
              <a:spLocks noChangeShapeType="1"/>
            </p:cNvSpPr>
            <p:nvPr/>
          </p:nvSpPr>
          <p:spPr bwMode="auto">
            <a:xfrm flipV="1">
              <a:off x="4371" y="1012"/>
              <a:ext cx="0" cy="5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Rectangle 68"/>
            <p:cNvSpPr>
              <a:spLocks noChangeArrowheads="1"/>
            </p:cNvSpPr>
            <p:nvPr/>
          </p:nvSpPr>
          <p:spPr bwMode="auto">
            <a:xfrm flipV="1">
              <a:off x="4318" y="790"/>
              <a:ext cx="106" cy="222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69"/>
            <p:cNvSpPr>
              <a:spLocks noChangeShapeType="1"/>
            </p:cNvSpPr>
            <p:nvPr/>
          </p:nvSpPr>
          <p:spPr bwMode="auto">
            <a:xfrm flipV="1">
              <a:off x="4371" y="550"/>
              <a:ext cx="1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Text Box 70"/>
            <p:cNvSpPr txBox="1">
              <a:spLocks noChangeArrowheads="1"/>
            </p:cNvSpPr>
            <p:nvPr/>
          </p:nvSpPr>
          <p:spPr bwMode="auto">
            <a:xfrm>
              <a:off x="4142" y="967"/>
              <a:ext cx="21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71" name="Line 71"/>
            <p:cNvSpPr>
              <a:spLocks noChangeShapeType="1"/>
            </p:cNvSpPr>
            <p:nvPr/>
          </p:nvSpPr>
          <p:spPr bwMode="auto">
            <a:xfrm>
              <a:off x="4358" y="1568"/>
              <a:ext cx="88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Oval 72"/>
            <p:cNvSpPr>
              <a:spLocks noChangeArrowheads="1"/>
            </p:cNvSpPr>
            <p:nvPr/>
          </p:nvSpPr>
          <p:spPr bwMode="auto">
            <a:xfrm>
              <a:off x="5253" y="1532"/>
              <a:ext cx="65" cy="6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Text Box 73"/>
            <p:cNvSpPr txBox="1">
              <a:spLocks noChangeArrowheads="1"/>
            </p:cNvSpPr>
            <p:nvPr/>
          </p:nvSpPr>
          <p:spPr bwMode="auto">
            <a:xfrm>
              <a:off x="5336" y="141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74" name="Text Box 74"/>
            <p:cNvSpPr txBox="1">
              <a:spLocks noChangeArrowheads="1"/>
            </p:cNvSpPr>
            <p:nvPr/>
          </p:nvSpPr>
          <p:spPr bwMode="auto">
            <a:xfrm>
              <a:off x="3955" y="730"/>
              <a:ext cx="3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Text Box 75"/>
            <p:cNvSpPr txBox="1">
              <a:spLocks noChangeArrowheads="1"/>
            </p:cNvSpPr>
            <p:nvPr/>
          </p:nvSpPr>
          <p:spPr bwMode="auto">
            <a:xfrm>
              <a:off x="4740" y="1579"/>
              <a:ext cx="32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(c)</a:t>
              </a:r>
            </a:p>
          </p:txBody>
        </p:sp>
        <p:sp>
          <p:nvSpPr>
            <p:cNvPr id="76" name="Text Box 76"/>
            <p:cNvSpPr txBox="1">
              <a:spLocks noChangeArrowheads="1"/>
            </p:cNvSpPr>
            <p:nvPr/>
          </p:nvSpPr>
          <p:spPr bwMode="auto">
            <a:xfrm>
              <a:off x="5195" y="552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77" name="Text Box 77"/>
            <p:cNvSpPr txBox="1">
              <a:spLocks noChangeArrowheads="1"/>
            </p:cNvSpPr>
            <p:nvPr/>
          </p:nvSpPr>
          <p:spPr bwMode="auto">
            <a:xfrm>
              <a:off x="5151" y="1254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</a:p>
          </p:txBody>
        </p:sp>
        <p:sp>
          <p:nvSpPr>
            <p:cNvPr id="78" name="Rectangle 78"/>
            <p:cNvSpPr>
              <a:spLocks noChangeArrowheads="1"/>
            </p:cNvSpPr>
            <p:nvPr/>
          </p:nvSpPr>
          <p:spPr bwMode="auto">
            <a:xfrm>
              <a:off x="4703" y="1096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</a:p>
          </p:txBody>
        </p:sp>
        <p:sp>
          <p:nvSpPr>
            <p:cNvPr id="79" name="Rectangle 79"/>
            <p:cNvSpPr>
              <a:spLocks noChangeArrowheads="1"/>
            </p:cNvSpPr>
            <p:nvPr/>
          </p:nvSpPr>
          <p:spPr bwMode="auto">
            <a:xfrm>
              <a:off x="4136" y="1309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</a:p>
          </p:txBody>
        </p:sp>
      </p:grpSp>
      <p:grpSp>
        <p:nvGrpSpPr>
          <p:cNvPr id="80" name="Group 80"/>
          <p:cNvGrpSpPr>
            <a:grpSpLocks/>
          </p:cNvGrpSpPr>
          <p:nvPr/>
        </p:nvGrpSpPr>
        <p:grpSpPr bwMode="auto">
          <a:xfrm>
            <a:off x="782638" y="3001963"/>
            <a:ext cx="2036762" cy="2254250"/>
            <a:chOff x="493" y="1891"/>
            <a:chExt cx="1283" cy="1420"/>
          </a:xfrm>
        </p:grpSpPr>
        <p:sp>
          <p:nvSpPr>
            <p:cNvPr id="81" name="Line 81"/>
            <p:cNvSpPr>
              <a:spLocks noChangeShapeType="1"/>
            </p:cNvSpPr>
            <p:nvPr/>
          </p:nvSpPr>
          <p:spPr bwMode="auto">
            <a:xfrm flipV="1">
              <a:off x="627" y="2480"/>
              <a:ext cx="0" cy="56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82"/>
            <p:cNvSpPr>
              <a:spLocks noChangeArrowheads="1"/>
            </p:cNvSpPr>
            <p:nvPr/>
          </p:nvSpPr>
          <p:spPr bwMode="auto">
            <a:xfrm flipV="1">
              <a:off x="566" y="2254"/>
              <a:ext cx="120" cy="22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rot="10800000"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Line 83"/>
            <p:cNvSpPr>
              <a:spLocks noChangeShapeType="1"/>
            </p:cNvSpPr>
            <p:nvPr/>
          </p:nvSpPr>
          <p:spPr bwMode="auto">
            <a:xfrm flipV="1">
              <a:off x="627" y="2042"/>
              <a:ext cx="0" cy="2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Text Box 84"/>
            <p:cNvSpPr txBox="1">
              <a:spLocks noChangeArrowheads="1"/>
            </p:cNvSpPr>
            <p:nvPr/>
          </p:nvSpPr>
          <p:spPr bwMode="auto">
            <a:xfrm>
              <a:off x="686" y="2425"/>
              <a:ext cx="240" cy="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–</a:t>
              </a:r>
            </a:p>
          </p:txBody>
        </p:sp>
        <p:sp>
          <p:nvSpPr>
            <p:cNvPr id="85" name="Line 85"/>
            <p:cNvSpPr>
              <a:spLocks noChangeShapeType="1"/>
            </p:cNvSpPr>
            <p:nvPr/>
          </p:nvSpPr>
          <p:spPr bwMode="auto">
            <a:xfrm>
              <a:off x="627" y="2042"/>
              <a:ext cx="8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Oval 86"/>
            <p:cNvSpPr>
              <a:spLocks noChangeArrowheads="1"/>
            </p:cNvSpPr>
            <p:nvPr/>
          </p:nvSpPr>
          <p:spPr bwMode="auto">
            <a:xfrm>
              <a:off x="1460" y="2006"/>
              <a:ext cx="73" cy="7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Text Box 87"/>
            <p:cNvSpPr txBox="1">
              <a:spLocks noChangeArrowheads="1"/>
            </p:cNvSpPr>
            <p:nvPr/>
          </p:nvSpPr>
          <p:spPr bwMode="auto">
            <a:xfrm>
              <a:off x="1564" y="189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88" name="Line 88"/>
            <p:cNvSpPr>
              <a:spLocks noChangeShapeType="1"/>
            </p:cNvSpPr>
            <p:nvPr/>
          </p:nvSpPr>
          <p:spPr bwMode="auto">
            <a:xfrm>
              <a:off x="627" y="3030"/>
              <a:ext cx="81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Oval 89"/>
            <p:cNvSpPr>
              <a:spLocks noChangeArrowheads="1"/>
            </p:cNvSpPr>
            <p:nvPr/>
          </p:nvSpPr>
          <p:spPr bwMode="auto">
            <a:xfrm>
              <a:off x="1445" y="2994"/>
              <a:ext cx="74" cy="7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Text Box 90"/>
            <p:cNvSpPr txBox="1">
              <a:spLocks noChangeArrowheads="1"/>
            </p:cNvSpPr>
            <p:nvPr/>
          </p:nvSpPr>
          <p:spPr bwMode="auto">
            <a:xfrm>
              <a:off x="1542" y="2880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91" name="Text Box 91"/>
            <p:cNvSpPr txBox="1">
              <a:spLocks noChangeArrowheads="1"/>
            </p:cNvSpPr>
            <p:nvPr/>
          </p:nvSpPr>
          <p:spPr bwMode="auto">
            <a:xfrm>
              <a:off x="1337" y="2371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</a:t>
              </a:r>
            </a:p>
          </p:txBody>
        </p:sp>
        <p:sp>
          <p:nvSpPr>
            <p:cNvPr id="92" name="Text Box 92"/>
            <p:cNvSpPr txBox="1">
              <a:spLocks noChangeArrowheads="1"/>
            </p:cNvSpPr>
            <p:nvPr/>
          </p:nvSpPr>
          <p:spPr bwMode="auto">
            <a:xfrm>
              <a:off x="665" y="2231"/>
              <a:ext cx="3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Text Box 93"/>
            <p:cNvSpPr txBox="1">
              <a:spLocks noChangeArrowheads="1"/>
            </p:cNvSpPr>
            <p:nvPr/>
          </p:nvSpPr>
          <p:spPr bwMode="auto">
            <a:xfrm>
              <a:off x="741" y="2634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5V</a:t>
              </a:r>
            </a:p>
          </p:txBody>
        </p:sp>
        <p:sp>
          <p:nvSpPr>
            <p:cNvPr id="94" name="Text Box 94"/>
            <p:cNvSpPr txBox="1">
              <a:spLocks noChangeArrowheads="1"/>
            </p:cNvSpPr>
            <p:nvPr/>
          </p:nvSpPr>
          <p:spPr bwMode="auto">
            <a:xfrm>
              <a:off x="932" y="3023"/>
              <a:ext cx="3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(a)</a:t>
              </a:r>
            </a:p>
          </p:txBody>
        </p:sp>
        <p:sp>
          <p:nvSpPr>
            <p:cNvPr id="95" name="Text Box 95"/>
            <p:cNvSpPr txBox="1">
              <a:spLocks noChangeArrowheads="1"/>
            </p:cNvSpPr>
            <p:nvPr/>
          </p:nvSpPr>
          <p:spPr bwMode="auto">
            <a:xfrm>
              <a:off x="1377" y="2023"/>
              <a:ext cx="28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96" name="Text Box 96"/>
            <p:cNvSpPr txBox="1">
              <a:spLocks noChangeArrowheads="1"/>
            </p:cNvSpPr>
            <p:nvPr/>
          </p:nvSpPr>
          <p:spPr bwMode="auto">
            <a:xfrm>
              <a:off x="1377" y="2758"/>
              <a:ext cx="28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493" y="2633"/>
              <a:ext cx="264" cy="264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98" name="Group 98"/>
          <p:cNvGrpSpPr>
            <a:grpSpLocks/>
          </p:cNvGrpSpPr>
          <p:nvPr/>
        </p:nvGrpSpPr>
        <p:grpSpPr bwMode="auto">
          <a:xfrm>
            <a:off x="2968625" y="2957513"/>
            <a:ext cx="3005138" cy="2362200"/>
            <a:chOff x="1870" y="1863"/>
            <a:chExt cx="1893" cy="1488"/>
          </a:xfrm>
        </p:grpSpPr>
        <p:sp>
          <p:nvSpPr>
            <p:cNvPr id="99" name="Text Box 99"/>
            <p:cNvSpPr txBox="1">
              <a:spLocks noChangeArrowheads="1"/>
            </p:cNvSpPr>
            <p:nvPr/>
          </p:nvSpPr>
          <p:spPr bwMode="auto">
            <a:xfrm>
              <a:off x="1870" y="2342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5A</a:t>
              </a:r>
            </a:p>
          </p:txBody>
        </p:sp>
        <p:sp>
          <p:nvSpPr>
            <p:cNvPr id="100" name="Text Box 100"/>
            <p:cNvSpPr txBox="1">
              <a:spLocks noChangeArrowheads="1"/>
            </p:cNvSpPr>
            <p:nvPr/>
          </p:nvSpPr>
          <p:spPr bwMode="auto">
            <a:xfrm>
              <a:off x="2824" y="3063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(b)</a:t>
              </a:r>
            </a:p>
          </p:txBody>
        </p:sp>
        <p:sp>
          <p:nvSpPr>
            <p:cNvPr id="101" name="Text Box 101"/>
            <p:cNvSpPr txBox="1">
              <a:spLocks noChangeArrowheads="1"/>
            </p:cNvSpPr>
            <p:nvPr/>
          </p:nvSpPr>
          <p:spPr bwMode="auto">
            <a:xfrm>
              <a:off x="3519" y="1863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102" name="Line 102"/>
            <p:cNvSpPr>
              <a:spLocks noChangeShapeType="1"/>
            </p:cNvSpPr>
            <p:nvPr/>
          </p:nvSpPr>
          <p:spPr bwMode="auto">
            <a:xfrm rot="10800000" flipV="1">
              <a:off x="2344" y="2018"/>
              <a:ext cx="0" cy="36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Text Box 103"/>
            <p:cNvSpPr txBox="1">
              <a:spLocks noChangeArrowheads="1"/>
            </p:cNvSpPr>
            <p:nvPr/>
          </p:nvSpPr>
          <p:spPr bwMode="auto">
            <a:xfrm>
              <a:off x="3356" y="2341"/>
              <a:ext cx="30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 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Rectangle 104"/>
            <p:cNvSpPr>
              <a:spLocks noChangeArrowheads="1"/>
            </p:cNvSpPr>
            <p:nvPr/>
          </p:nvSpPr>
          <p:spPr bwMode="auto">
            <a:xfrm>
              <a:off x="2952" y="2420"/>
              <a:ext cx="106" cy="281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Line 105"/>
            <p:cNvSpPr>
              <a:spLocks noChangeShapeType="1"/>
            </p:cNvSpPr>
            <p:nvPr/>
          </p:nvSpPr>
          <p:spPr bwMode="auto">
            <a:xfrm>
              <a:off x="3001" y="2700"/>
              <a:ext cx="0" cy="35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106"/>
            <p:cNvSpPr>
              <a:spLocks noChangeShapeType="1"/>
            </p:cNvSpPr>
            <p:nvPr/>
          </p:nvSpPr>
          <p:spPr bwMode="auto">
            <a:xfrm flipV="1">
              <a:off x="3001" y="2014"/>
              <a:ext cx="0" cy="40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Text Box 107"/>
            <p:cNvSpPr txBox="1">
              <a:spLocks noChangeArrowheads="1"/>
            </p:cNvSpPr>
            <p:nvPr/>
          </p:nvSpPr>
          <p:spPr bwMode="auto">
            <a:xfrm>
              <a:off x="2573" y="2381"/>
              <a:ext cx="40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Line 108"/>
            <p:cNvSpPr>
              <a:spLocks noChangeShapeType="1"/>
            </p:cNvSpPr>
            <p:nvPr/>
          </p:nvSpPr>
          <p:spPr bwMode="auto">
            <a:xfrm>
              <a:off x="2352" y="2014"/>
              <a:ext cx="107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Oval 109"/>
            <p:cNvSpPr>
              <a:spLocks noChangeArrowheads="1"/>
            </p:cNvSpPr>
            <p:nvPr/>
          </p:nvSpPr>
          <p:spPr bwMode="auto">
            <a:xfrm>
              <a:off x="3430" y="1969"/>
              <a:ext cx="71" cy="7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Line 110"/>
            <p:cNvSpPr>
              <a:spLocks noChangeShapeType="1"/>
            </p:cNvSpPr>
            <p:nvPr/>
          </p:nvSpPr>
          <p:spPr bwMode="auto">
            <a:xfrm>
              <a:off x="2344" y="3060"/>
              <a:ext cx="1094" cy="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Oval 111"/>
            <p:cNvSpPr>
              <a:spLocks noChangeArrowheads="1"/>
            </p:cNvSpPr>
            <p:nvPr/>
          </p:nvSpPr>
          <p:spPr bwMode="auto">
            <a:xfrm>
              <a:off x="3438" y="3017"/>
              <a:ext cx="72" cy="7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Text Box 112"/>
            <p:cNvSpPr txBox="1">
              <a:spLocks noChangeArrowheads="1"/>
            </p:cNvSpPr>
            <p:nvPr/>
          </p:nvSpPr>
          <p:spPr bwMode="auto">
            <a:xfrm>
              <a:off x="3540" y="2909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113" name="Text Box 113"/>
            <p:cNvSpPr txBox="1">
              <a:spLocks noChangeArrowheads="1"/>
            </p:cNvSpPr>
            <p:nvPr/>
          </p:nvSpPr>
          <p:spPr bwMode="auto">
            <a:xfrm>
              <a:off x="3360" y="2048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114" name="Text Box 114"/>
            <p:cNvSpPr txBox="1">
              <a:spLocks noChangeArrowheads="1"/>
            </p:cNvSpPr>
            <p:nvPr/>
          </p:nvSpPr>
          <p:spPr bwMode="auto">
            <a:xfrm>
              <a:off x="3357" y="2699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</a:p>
          </p:txBody>
        </p:sp>
        <p:sp>
          <p:nvSpPr>
            <p:cNvPr id="115" name="Oval 115"/>
            <p:cNvSpPr>
              <a:spLocks noChangeArrowheads="1"/>
            </p:cNvSpPr>
            <p:nvPr/>
          </p:nvSpPr>
          <p:spPr bwMode="auto">
            <a:xfrm>
              <a:off x="2217" y="2383"/>
              <a:ext cx="272" cy="2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Line 116"/>
            <p:cNvSpPr>
              <a:spLocks noChangeShapeType="1"/>
            </p:cNvSpPr>
            <p:nvPr/>
          </p:nvSpPr>
          <p:spPr bwMode="auto">
            <a:xfrm>
              <a:off x="2218" y="2523"/>
              <a:ext cx="26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117"/>
            <p:cNvSpPr>
              <a:spLocks noChangeShapeType="1"/>
            </p:cNvSpPr>
            <p:nvPr/>
          </p:nvSpPr>
          <p:spPr bwMode="auto">
            <a:xfrm>
              <a:off x="2345" y="2650"/>
              <a:ext cx="0" cy="4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Line 118"/>
            <p:cNvSpPr>
              <a:spLocks noChangeShapeType="1"/>
            </p:cNvSpPr>
            <p:nvPr/>
          </p:nvSpPr>
          <p:spPr bwMode="auto">
            <a:xfrm flipV="1">
              <a:off x="2345" y="2123"/>
              <a:ext cx="0" cy="1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19" name="Group 119"/>
          <p:cNvGrpSpPr>
            <a:grpSpLocks/>
          </p:cNvGrpSpPr>
          <p:nvPr/>
        </p:nvGrpSpPr>
        <p:grpSpPr bwMode="auto">
          <a:xfrm>
            <a:off x="6427788" y="2986088"/>
            <a:ext cx="2406650" cy="2324100"/>
            <a:chOff x="4049" y="1881"/>
            <a:chExt cx="1516" cy="1464"/>
          </a:xfrm>
        </p:grpSpPr>
        <p:sp>
          <p:nvSpPr>
            <p:cNvPr id="120" name="Line 120"/>
            <p:cNvSpPr>
              <a:spLocks noChangeShapeType="1"/>
            </p:cNvSpPr>
            <p:nvPr/>
          </p:nvSpPr>
          <p:spPr bwMode="auto">
            <a:xfrm>
              <a:off x="4504" y="2031"/>
              <a:ext cx="7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Oval 121"/>
            <p:cNvSpPr>
              <a:spLocks noChangeArrowheads="1"/>
            </p:cNvSpPr>
            <p:nvPr/>
          </p:nvSpPr>
          <p:spPr bwMode="auto">
            <a:xfrm>
              <a:off x="5274" y="1988"/>
              <a:ext cx="74" cy="7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2" name="Text Box 122"/>
            <p:cNvSpPr txBox="1">
              <a:spLocks noChangeArrowheads="1"/>
            </p:cNvSpPr>
            <p:nvPr/>
          </p:nvSpPr>
          <p:spPr bwMode="auto">
            <a:xfrm>
              <a:off x="5347" y="1881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123" name="Oval 123"/>
            <p:cNvSpPr>
              <a:spLocks noChangeArrowheads="1"/>
            </p:cNvSpPr>
            <p:nvPr/>
          </p:nvSpPr>
          <p:spPr bwMode="auto">
            <a:xfrm>
              <a:off x="4360" y="2420"/>
              <a:ext cx="289" cy="26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4" name="Line 124"/>
            <p:cNvSpPr>
              <a:spLocks noChangeShapeType="1"/>
            </p:cNvSpPr>
            <p:nvPr/>
          </p:nvSpPr>
          <p:spPr bwMode="auto">
            <a:xfrm>
              <a:off x="4504" y="2031"/>
              <a:ext cx="0" cy="10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Text Box 125"/>
            <p:cNvSpPr txBox="1">
              <a:spLocks noChangeArrowheads="1"/>
            </p:cNvSpPr>
            <p:nvPr/>
          </p:nvSpPr>
          <p:spPr bwMode="auto">
            <a:xfrm>
              <a:off x="4277" y="2255"/>
              <a:ext cx="240" cy="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6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126" name="Text Box 126"/>
            <p:cNvSpPr txBox="1">
              <a:spLocks noChangeArrowheads="1"/>
            </p:cNvSpPr>
            <p:nvPr/>
          </p:nvSpPr>
          <p:spPr bwMode="auto">
            <a:xfrm>
              <a:off x="4049" y="2401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5V</a:t>
              </a:r>
            </a:p>
          </p:txBody>
        </p:sp>
        <p:sp>
          <p:nvSpPr>
            <p:cNvPr id="127" name="Text Box 127"/>
            <p:cNvSpPr txBox="1">
              <a:spLocks noChangeArrowheads="1"/>
            </p:cNvSpPr>
            <p:nvPr/>
          </p:nvSpPr>
          <p:spPr bwMode="auto">
            <a:xfrm>
              <a:off x="5201" y="242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Line 128"/>
            <p:cNvSpPr>
              <a:spLocks noChangeShapeType="1"/>
            </p:cNvSpPr>
            <p:nvPr/>
          </p:nvSpPr>
          <p:spPr bwMode="auto">
            <a:xfrm>
              <a:off x="4504" y="3046"/>
              <a:ext cx="74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Oval 129"/>
            <p:cNvSpPr>
              <a:spLocks noChangeArrowheads="1"/>
            </p:cNvSpPr>
            <p:nvPr/>
          </p:nvSpPr>
          <p:spPr bwMode="auto">
            <a:xfrm>
              <a:off x="5251" y="3010"/>
              <a:ext cx="65" cy="6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0" name="Text Box 130"/>
            <p:cNvSpPr txBox="1">
              <a:spLocks noChangeArrowheads="1"/>
            </p:cNvSpPr>
            <p:nvPr/>
          </p:nvSpPr>
          <p:spPr bwMode="auto">
            <a:xfrm>
              <a:off x="5342" y="289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131" name="Text Box 131"/>
            <p:cNvSpPr txBox="1">
              <a:spLocks noChangeArrowheads="1"/>
            </p:cNvSpPr>
            <p:nvPr/>
          </p:nvSpPr>
          <p:spPr bwMode="auto">
            <a:xfrm>
              <a:off x="4746" y="3057"/>
              <a:ext cx="32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(c)</a:t>
              </a:r>
            </a:p>
          </p:txBody>
        </p:sp>
        <p:sp>
          <p:nvSpPr>
            <p:cNvPr id="132" name="Text Box 132"/>
            <p:cNvSpPr txBox="1">
              <a:spLocks noChangeArrowheads="1"/>
            </p:cNvSpPr>
            <p:nvPr/>
          </p:nvSpPr>
          <p:spPr bwMode="auto">
            <a:xfrm>
              <a:off x="5201" y="2030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133" name="Text Box 133"/>
            <p:cNvSpPr txBox="1">
              <a:spLocks noChangeArrowheads="1"/>
            </p:cNvSpPr>
            <p:nvPr/>
          </p:nvSpPr>
          <p:spPr bwMode="auto">
            <a:xfrm>
              <a:off x="5157" y="2732"/>
              <a:ext cx="31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</a:p>
          </p:txBody>
        </p:sp>
        <p:sp>
          <p:nvSpPr>
            <p:cNvPr id="134" name="Rectangle 134"/>
            <p:cNvSpPr>
              <a:spLocks noChangeArrowheads="1"/>
            </p:cNvSpPr>
            <p:nvPr/>
          </p:nvSpPr>
          <p:spPr bwMode="auto">
            <a:xfrm>
              <a:off x="4277" y="2574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</a:p>
          </p:txBody>
        </p:sp>
      </p:grpSp>
      <p:sp>
        <p:nvSpPr>
          <p:cNvPr id="135" name="Text Box 30"/>
          <p:cNvSpPr txBox="1">
            <a:spLocks noChangeArrowheads="1"/>
          </p:cNvSpPr>
          <p:nvPr/>
        </p:nvSpPr>
        <p:spPr bwMode="auto">
          <a:xfrm>
            <a:off x="381000" y="5486400"/>
            <a:ext cx="84328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FF3300"/>
                </a:solidFill>
                <a:ea typeface="楷体" pitchFamily="49" charset="-122"/>
              </a:rPr>
              <a:t>与理想电压源并联的元件对外电路不起作用，即变换时可把它除去（断开）；与理想电流源串联的元件对外电路无影响，变换时可用一根短路线代替。</a:t>
            </a:r>
          </a:p>
        </p:txBody>
      </p:sp>
    </p:spTree>
    <p:extLst>
      <p:ext uri="{BB962C8B-B14F-4D97-AF65-F5344CB8AC3E}">
        <p14:creationId xmlns:p14="http://schemas.microsoft.com/office/powerpoint/2010/main" val="38410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 animBg="1"/>
      <p:bldP spid="13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6"/>
          <p:cNvSpPr txBox="1">
            <a:spLocks noChangeArrowheads="1"/>
          </p:cNvSpPr>
          <p:nvPr/>
        </p:nvSpPr>
        <p:spPr bwMode="auto">
          <a:xfrm>
            <a:off x="250825" y="333375"/>
            <a:ext cx="838200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例</a:t>
            </a:r>
            <a:r>
              <a:rPr lang="en-US" altLang="zh-CN" sz="2800" kern="0" dirty="0">
                <a:solidFill>
                  <a:srgbClr val="FFFFFF"/>
                </a:solidFill>
                <a:latin typeface="宋体" pitchFamily="2" charset="-122"/>
                <a:ea typeface="宋体" pitchFamily="2" charset="-122"/>
              </a:rPr>
              <a:t>3</a:t>
            </a: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.</a:t>
            </a:r>
            <a:endParaRPr kumimoji="0" lang="en-US" altLang="zh-CN" sz="2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6" name="Group 39"/>
          <p:cNvGrpSpPr>
            <a:grpSpLocks/>
          </p:cNvGrpSpPr>
          <p:nvPr/>
        </p:nvGrpSpPr>
        <p:grpSpPr bwMode="auto">
          <a:xfrm>
            <a:off x="0" y="981075"/>
            <a:ext cx="5327650" cy="2736850"/>
            <a:chOff x="295" y="890"/>
            <a:chExt cx="3356" cy="1724"/>
          </a:xfrm>
        </p:grpSpPr>
        <p:sp>
          <p:nvSpPr>
            <p:cNvPr id="7" name="Oval 32"/>
            <p:cNvSpPr>
              <a:spLocks noChangeArrowheads="1"/>
            </p:cNvSpPr>
            <p:nvPr/>
          </p:nvSpPr>
          <p:spPr bwMode="auto">
            <a:xfrm>
              <a:off x="2699" y="1933"/>
              <a:ext cx="317" cy="31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val 29"/>
            <p:cNvSpPr>
              <a:spLocks noChangeArrowheads="1"/>
            </p:cNvSpPr>
            <p:nvPr/>
          </p:nvSpPr>
          <p:spPr bwMode="auto">
            <a:xfrm>
              <a:off x="1655" y="2024"/>
              <a:ext cx="317" cy="31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9" name="Group 28"/>
            <p:cNvGrpSpPr>
              <a:grpSpLocks/>
            </p:cNvGrpSpPr>
            <p:nvPr/>
          </p:nvGrpSpPr>
          <p:grpSpPr bwMode="auto">
            <a:xfrm>
              <a:off x="778" y="960"/>
              <a:ext cx="2102" cy="1654"/>
              <a:chOff x="778" y="960"/>
              <a:chExt cx="1632" cy="1109"/>
            </a:xfrm>
          </p:grpSpPr>
          <p:sp>
            <p:nvSpPr>
              <p:cNvPr id="33" name="Line 3"/>
              <p:cNvSpPr>
                <a:spLocks noChangeShapeType="1"/>
              </p:cNvSpPr>
              <p:nvPr/>
            </p:nvSpPr>
            <p:spPr bwMode="auto">
              <a:xfrm>
                <a:off x="778" y="960"/>
                <a:ext cx="0" cy="1104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4"/>
              <p:cNvSpPr>
                <a:spLocks noChangeShapeType="1"/>
              </p:cNvSpPr>
              <p:nvPr/>
            </p:nvSpPr>
            <p:spPr bwMode="auto">
              <a:xfrm>
                <a:off x="1594" y="960"/>
                <a:ext cx="0" cy="1104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5"/>
              <p:cNvSpPr>
                <a:spLocks noChangeShapeType="1"/>
              </p:cNvSpPr>
              <p:nvPr/>
            </p:nvSpPr>
            <p:spPr bwMode="auto">
              <a:xfrm>
                <a:off x="2398" y="960"/>
                <a:ext cx="0" cy="1104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6"/>
              <p:cNvSpPr>
                <a:spLocks noChangeShapeType="1"/>
              </p:cNvSpPr>
              <p:nvPr/>
            </p:nvSpPr>
            <p:spPr bwMode="auto">
              <a:xfrm>
                <a:off x="778" y="2064"/>
                <a:ext cx="1632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7"/>
              <p:cNvSpPr>
                <a:spLocks noChangeShapeType="1"/>
              </p:cNvSpPr>
              <p:nvPr/>
            </p:nvSpPr>
            <p:spPr bwMode="auto">
              <a:xfrm>
                <a:off x="778" y="960"/>
                <a:ext cx="1620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Line 8"/>
              <p:cNvSpPr>
                <a:spLocks noChangeShapeType="1"/>
              </p:cNvSpPr>
              <p:nvPr/>
            </p:nvSpPr>
            <p:spPr bwMode="auto">
              <a:xfrm>
                <a:off x="1610" y="1524"/>
                <a:ext cx="499" cy="1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sm" len="sm"/>
                <a:tailEnd type="oval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18"/>
              <p:cNvSpPr>
                <a:spLocks noChangeShapeType="1"/>
              </p:cNvSpPr>
              <p:nvPr/>
            </p:nvSpPr>
            <p:spPr bwMode="auto">
              <a:xfrm>
                <a:off x="2398" y="1096"/>
                <a:ext cx="0" cy="164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20"/>
              <p:cNvSpPr>
                <a:spLocks noChangeShapeType="1"/>
              </p:cNvSpPr>
              <p:nvPr/>
            </p:nvSpPr>
            <p:spPr bwMode="auto">
              <a:xfrm>
                <a:off x="778" y="2064"/>
                <a:ext cx="1632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Line 27"/>
              <p:cNvSpPr>
                <a:spLocks noChangeShapeType="1"/>
              </p:cNvSpPr>
              <p:nvPr/>
            </p:nvSpPr>
            <p:spPr bwMode="auto">
              <a:xfrm>
                <a:off x="2109" y="1525"/>
                <a:ext cx="0" cy="544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Group 9"/>
            <p:cNvGrpSpPr>
              <a:grpSpLocks/>
            </p:cNvGrpSpPr>
            <p:nvPr/>
          </p:nvGrpSpPr>
          <p:grpSpPr bwMode="auto">
            <a:xfrm>
              <a:off x="2336" y="2069"/>
              <a:ext cx="288" cy="288"/>
              <a:chOff x="2304" y="2304"/>
              <a:chExt cx="288" cy="288"/>
            </a:xfrm>
          </p:grpSpPr>
          <p:sp>
            <p:nvSpPr>
              <p:cNvPr id="31" name="Oval 10"/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Line 11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" name="Rectangle 15"/>
            <p:cNvSpPr>
              <a:spLocks noChangeArrowheads="1"/>
            </p:cNvSpPr>
            <p:nvPr/>
          </p:nvSpPr>
          <p:spPr bwMode="auto">
            <a:xfrm>
              <a:off x="2789" y="1434"/>
              <a:ext cx="120" cy="288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1746" y="1207"/>
              <a:ext cx="120" cy="288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17"/>
            <p:cNvSpPr>
              <a:spLocks noChangeArrowheads="1"/>
            </p:cNvSpPr>
            <p:nvPr/>
          </p:nvSpPr>
          <p:spPr bwMode="auto">
            <a:xfrm>
              <a:off x="719" y="1979"/>
              <a:ext cx="120" cy="288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 Box 19"/>
            <p:cNvSpPr txBox="1">
              <a:spLocks noChangeArrowheads="1"/>
            </p:cNvSpPr>
            <p:nvPr/>
          </p:nvSpPr>
          <p:spPr bwMode="auto">
            <a:xfrm>
              <a:off x="1247" y="2024"/>
              <a:ext cx="5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40V</a:t>
              </a:r>
            </a:p>
          </p:txBody>
        </p:sp>
        <p:sp>
          <p:nvSpPr>
            <p:cNvPr id="15" name="Text Box 21"/>
            <p:cNvSpPr txBox="1">
              <a:spLocks noChangeArrowheads="1"/>
            </p:cNvSpPr>
            <p:nvPr/>
          </p:nvSpPr>
          <p:spPr bwMode="auto">
            <a:xfrm>
              <a:off x="295" y="1979"/>
              <a:ext cx="4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10</a:t>
              </a:r>
              <a:r>
                <a:rPr kumimoji="1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2880" y="1434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</a:t>
              </a:r>
              <a:r>
                <a:rPr kumimoji="1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</a:p>
          </p:txBody>
        </p:sp>
        <p:sp>
          <p:nvSpPr>
            <p:cNvPr id="17" name="Text Box 23"/>
            <p:cNvSpPr txBox="1">
              <a:spLocks noChangeArrowheads="1"/>
            </p:cNvSpPr>
            <p:nvPr/>
          </p:nvSpPr>
          <p:spPr bwMode="auto">
            <a:xfrm>
              <a:off x="1338" y="1162"/>
              <a:ext cx="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10</a:t>
              </a:r>
              <a:r>
                <a:rPr kumimoji="1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</a:p>
          </p:txBody>
        </p:sp>
        <p:sp>
          <p:nvSpPr>
            <p:cNvPr id="18" name="Text Box 24"/>
            <p:cNvSpPr txBox="1">
              <a:spLocks noChangeArrowheads="1"/>
            </p:cNvSpPr>
            <p:nvPr/>
          </p:nvSpPr>
          <p:spPr bwMode="auto">
            <a:xfrm>
              <a:off x="306" y="1298"/>
              <a:ext cx="4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2A</a:t>
              </a:r>
            </a:p>
          </p:txBody>
        </p:sp>
        <p:sp>
          <p:nvSpPr>
            <p:cNvPr id="19" name="Text Box 25"/>
            <p:cNvSpPr txBox="1">
              <a:spLocks noChangeArrowheads="1"/>
            </p:cNvSpPr>
            <p:nvPr/>
          </p:nvSpPr>
          <p:spPr bwMode="auto">
            <a:xfrm>
              <a:off x="2880" y="1026"/>
              <a:ext cx="5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=?</a:t>
              </a:r>
              <a:endPara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grpSp>
          <p:nvGrpSpPr>
            <p:cNvPr id="20" name="Group 12"/>
            <p:cNvGrpSpPr>
              <a:grpSpLocks/>
            </p:cNvGrpSpPr>
            <p:nvPr/>
          </p:nvGrpSpPr>
          <p:grpSpPr bwMode="auto">
            <a:xfrm>
              <a:off x="642" y="1344"/>
              <a:ext cx="288" cy="288"/>
              <a:chOff x="2304" y="2304"/>
              <a:chExt cx="288" cy="288"/>
            </a:xfrm>
          </p:grpSpPr>
          <p:sp>
            <p:nvSpPr>
              <p:cNvPr id="29" name="Oval 13"/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Line 14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1" name="Rectangle 30"/>
            <p:cNvSpPr>
              <a:spLocks noChangeArrowheads="1"/>
            </p:cNvSpPr>
            <p:nvPr/>
          </p:nvSpPr>
          <p:spPr bwMode="auto">
            <a:xfrm>
              <a:off x="2200" y="890"/>
              <a:ext cx="317" cy="136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 Box 31"/>
            <p:cNvSpPr txBox="1">
              <a:spLocks noChangeArrowheads="1"/>
            </p:cNvSpPr>
            <p:nvPr/>
          </p:nvSpPr>
          <p:spPr bwMode="auto">
            <a:xfrm>
              <a:off x="2018" y="1888"/>
              <a:ext cx="4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2A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 Box 33"/>
            <p:cNvSpPr txBox="1">
              <a:spLocks noChangeArrowheads="1"/>
            </p:cNvSpPr>
            <p:nvPr/>
          </p:nvSpPr>
          <p:spPr bwMode="auto">
            <a:xfrm>
              <a:off x="2154" y="965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</a:t>
              </a: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 Box 34"/>
            <p:cNvSpPr txBox="1">
              <a:spLocks noChangeArrowheads="1"/>
            </p:cNvSpPr>
            <p:nvPr/>
          </p:nvSpPr>
          <p:spPr bwMode="auto">
            <a:xfrm>
              <a:off x="3061" y="1979"/>
              <a:ext cx="5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30V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 Box 35"/>
            <p:cNvSpPr txBox="1">
              <a:spLocks noChangeArrowheads="1"/>
            </p:cNvSpPr>
            <p:nvPr/>
          </p:nvSpPr>
          <p:spPr bwMode="auto">
            <a:xfrm>
              <a:off x="3016" y="2069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_</a:t>
              </a:r>
              <a:endPara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 Box 36"/>
            <p:cNvSpPr txBox="1">
              <a:spLocks noChangeArrowheads="1"/>
            </p:cNvSpPr>
            <p:nvPr/>
          </p:nvSpPr>
          <p:spPr bwMode="auto">
            <a:xfrm>
              <a:off x="3061" y="1661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 Box 37"/>
            <p:cNvSpPr txBox="1">
              <a:spLocks noChangeArrowheads="1"/>
            </p:cNvSpPr>
            <p:nvPr/>
          </p:nvSpPr>
          <p:spPr bwMode="auto">
            <a:xfrm>
              <a:off x="1519" y="1706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 Box 38"/>
            <p:cNvSpPr txBox="1">
              <a:spLocks noChangeArrowheads="1"/>
            </p:cNvSpPr>
            <p:nvPr/>
          </p:nvSpPr>
          <p:spPr bwMode="auto">
            <a:xfrm>
              <a:off x="1519" y="2160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_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2" name="AutoShape 40"/>
          <p:cNvSpPr>
            <a:spLocks noChangeArrowheads="1"/>
          </p:cNvSpPr>
          <p:nvPr/>
        </p:nvSpPr>
        <p:spPr bwMode="auto">
          <a:xfrm>
            <a:off x="4787900" y="1628775"/>
            <a:ext cx="720725" cy="215900"/>
          </a:xfrm>
          <a:prstGeom prst="rightArrow">
            <a:avLst>
              <a:gd name="adj1" fmla="val 50000"/>
              <a:gd name="adj2" fmla="val 83456"/>
            </a:avLst>
          </a:prstGeom>
          <a:solidFill>
            <a:srgbClr val="BBE0E3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3" name="Group 79"/>
          <p:cNvGrpSpPr>
            <a:grpSpLocks/>
          </p:cNvGrpSpPr>
          <p:nvPr/>
        </p:nvGrpSpPr>
        <p:grpSpPr bwMode="auto">
          <a:xfrm>
            <a:off x="5724525" y="260350"/>
            <a:ext cx="3121025" cy="3024188"/>
            <a:chOff x="3443" y="391"/>
            <a:chExt cx="1966" cy="1905"/>
          </a:xfrm>
        </p:grpSpPr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5092" y="1616"/>
              <a:ext cx="317" cy="31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val 43"/>
            <p:cNvSpPr>
              <a:spLocks noChangeArrowheads="1"/>
            </p:cNvSpPr>
            <p:nvPr/>
          </p:nvSpPr>
          <p:spPr bwMode="auto">
            <a:xfrm>
              <a:off x="4139" y="1661"/>
              <a:ext cx="317" cy="31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45"/>
            <p:cNvSpPr>
              <a:spLocks noChangeShapeType="1"/>
            </p:cNvSpPr>
            <p:nvPr/>
          </p:nvSpPr>
          <p:spPr bwMode="auto">
            <a:xfrm>
              <a:off x="3579" y="824"/>
              <a:ext cx="16" cy="14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Line 46"/>
            <p:cNvSpPr>
              <a:spLocks noChangeShapeType="1"/>
            </p:cNvSpPr>
            <p:nvPr/>
          </p:nvSpPr>
          <p:spPr bwMode="auto">
            <a:xfrm>
              <a:off x="4313" y="824"/>
              <a:ext cx="8" cy="14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Line 47"/>
            <p:cNvSpPr>
              <a:spLocks noChangeShapeType="1"/>
            </p:cNvSpPr>
            <p:nvPr/>
          </p:nvSpPr>
          <p:spPr bwMode="auto">
            <a:xfrm>
              <a:off x="5258" y="824"/>
              <a:ext cx="15" cy="14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Line 49"/>
            <p:cNvSpPr>
              <a:spLocks noChangeShapeType="1"/>
            </p:cNvSpPr>
            <p:nvPr/>
          </p:nvSpPr>
          <p:spPr bwMode="auto">
            <a:xfrm flipV="1">
              <a:off x="3595" y="824"/>
              <a:ext cx="1679" cy="2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>
              <a:off x="5258" y="845"/>
              <a:ext cx="0" cy="2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Line 52"/>
            <p:cNvSpPr>
              <a:spLocks noChangeShapeType="1"/>
            </p:cNvSpPr>
            <p:nvPr/>
          </p:nvSpPr>
          <p:spPr bwMode="auto">
            <a:xfrm>
              <a:off x="3595" y="2251"/>
              <a:ext cx="1678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Rectangle 57"/>
            <p:cNvSpPr>
              <a:spLocks noChangeArrowheads="1"/>
            </p:cNvSpPr>
            <p:nvPr/>
          </p:nvSpPr>
          <p:spPr bwMode="auto">
            <a:xfrm>
              <a:off x="5182" y="1071"/>
              <a:ext cx="120" cy="288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Rectangle 58"/>
            <p:cNvSpPr>
              <a:spLocks noChangeArrowheads="1"/>
            </p:cNvSpPr>
            <p:nvPr/>
          </p:nvSpPr>
          <p:spPr bwMode="auto">
            <a:xfrm>
              <a:off x="4246" y="1071"/>
              <a:ext cx="120" cy="288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 Box 60"/>
            <p:cNvSpPr txBox="1">
              <a:spLocks noChangeArrowheads="1"/>
            </p:cNvSpPr>
            <p:nvPr/>
          </p:nvSpPr>
          <p:spPr bwMode="auto">
            <a:xfrm>
              <a:off x="3731" y="1661"/>
              <a:ext cx="5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40V</a:t>
              </a:r>
            </a:p>
          </p:txBody>
        </p:sp>
        <p:sp>
          <p:nvSpPr>
            <p:cNvPr id="55" name="Text Box 62"/>
            <p:cNvSpPr txBox="1">
              <a:spLocks noChangeArrowheads="1"/>
            </p:cNvSpPr>
            <p:nvPr/>
          </p:nvSpPr>
          <p:spPr bwMode="auto">
            <a:xfrm>
              <a:off x="4830" y="1117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</a:t>
              </a:r>
              <a:r>
                <a:rPr kumimoji="1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</a:p>
          </p:txBody>
        </p:sp>
        <p:sp>
          <p:nvSpPr>
            <p:cNvPr id="56" name="Text Box 63"/>
            <p:cNvSpPr txBox="1">
              <a:spLocks noChangeArrowheads="1"/>
            </p:cNvSpPr>
            <p:nvPr/>
          </p:nvSpPr>
          <p:spPr bwMode="auto">
            <a:xfrm>
              <a:off x="4332" y="1026"/>
              <a:ext cx="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10</a:t>
              </a:r>
              <a:r>
                <a:rPr kumimoji="1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</a:p>
          </p:txBody>
        </p:sp>
        <p:sp>
          <p:nvSpPr>
            <p:cNvPr id="57" name="Text Box 64"/>
            <p:cNvSpPr txBox="1">
              <a:spLocks noChangeArrowheads="1"/>
            </p:cNvSpPr>
            <p:nvPr/>
          </p:nvSpPr>
          <p:spPr bwMode="auto">
            <a:xfrm>
              <a:off x="3708" y="1162"/>
              <a:ext cx="44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2A</a:t>
              </a:r>
            </a:p>
          </p:txBody>
        </p:sp>
        <p:sp>
          <p:nvSpPr>
            <p:cNvPr id="58" name="Text Box 65"/>
            <p:cNvSpPr txBox="1">
              <a:spLocks noChangeArrowheads="1"/>
            </p:cNvSpPr>
            <p:nvPr/>
          </p:nvSpPr>
          <p:spPr bwMode="auto">
            <a:xfrm>
              <a:off x="4785" y="890"/>
              <a:ext cx="5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=?</a:t>
              </a:r>
              <a:endPara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grpSp>
          <p:nvGrpSpPr>
            <p:cNvPr id="59" name="Group 66"/>
            <p:cNvGrpSpPr>
              <a:grpSpLocks/>
            </p:cNvGrpSpPr>
            <p:nvPr/>
          </p:nvGrpSpPr>
          <p:grpSpPr bwMode="auto">
            <a:xfrm>
              <a:off x="3443" y="1208"/>
              <a:ext cx="288" cy="288"/>
              <a:chOff x="2304" y="2304"/>
              <a:chExt cx="288" cy="288"/>
            </a:xfrm>
          </p:grpSpPr>
          <p:sp>
            <p:nvSpPr>
              <p:cNvPr id="67" name="Oval 67"/>
              <p:cNvSpPr>
                <a:spLocks noChangeArrowheads="1"/>
              </p:cNvSpPr>
              <p:nvPr/>
            </p:nvSpPr>
            <p:spPr bwMode="auto">
              <a:xfrm>
                <a:off x="2304" y="2304"/>
                <a:ext cx="288" cy="288"/>
              </a:xfrm>
              <a:prstGeom prst="ellipse">
                <a:avLst/>
              </a:prstGeom>
              <a:solidFill>
                <a:srgbClr val="66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Line 68"/>
              <p:cNvSpPr>
                <a:spLocks noChangeShapeType="1"/>
              </p:cNvSpPr>
              <p:nvPr/>
            </p:nvSpPr>
            <p:spPr bwMode="auto">
              <a:xfrm>
                <a:off x="2304" y="24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0" name="Rectangle 69"/>
            <p:cNvSpPr>
              <a:spLocks noChangeArrowheads="1"/>
            </p:cNvSpPr>
            <p:nvPr/>
          </p:nvSpPr>
          <p:spPr bwMode="auto">
            <a:xfrm>
              <a:off x="4684" y="754"/>
              <a:ext cx="317" cy="136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Text Box 71"/>
            <p:cNvSpPr txBox="1">
              <a:spLocks noChangeArrowheads="1"/>
            </p:cNvSpPr>
            <p:nvPr/>
          </p:nvSpPr>
          <p:spPr bwMode="auto">
            <a:xfrm>
              <a:off x="4638" y="391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</a:t>
              </a: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Text Box 72"/>
            <p:cNvSpPr txBox="1">
              <a:spLocks noChangeArrowheads="1"/>
            </p:cNvSpPr>
            <p:nvPr/>
          </p:nvSpPr>
          <p:spPr bwMode="auto">
            <a:xfrm>
              <a:off x="4649" y="1616"/>
              <a:ext cx="5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30V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Text Box 73"/>
            <p:cNvSpPr txBox="1">
              <a:spLocks noChangeArrowheads="1"/>
            </p:cNvSpPr>
            <p:nvPr/>
          </p:nvSpPr>
          <p:spPr bwMode="auto">
            <a:xfrm>
              <a:off x="4876" y="1742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_</a:t>
              </a:r>
              <a:endPara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Text Box 74"/>
            <p:cNvSpPr txBox="1">
              <a:spLocks noChangeArrowheads="1"/>
            </p:cNvSpPr>
            <p:nvPr/>
          </p:nvSpPr>
          <p:spPr bwMode="auto">
            <a:xfrm>
              <a:off x="4921" y="1389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Text Box 75"/>
            <p:cNvSpPr txBox="1">
              <a:spLocks noChangeArrowheads="1"/>
            </p:cNvSpPr>
            <p:nvPr/>
          </p:nvSpPr>
          <p:spPr bwMode="auto">
            <a:xfrm>
              <a:off x="4003" y="1343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Text Box 76"/>
            <p:cNvSpPr txBox="1">
              <a:spLocks noChangeArrowheads="1"/>
            </p:cNvSpPr>
            <p:nvPr/>
          </p:nvSpPr>
          <p:spPr bwMode="auto">
            <a:xfrm>
              <a:off x="4003" y="1797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_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9" name="Group 106"/>
          <p:cNvGrpSpPr>
            <a:grpSpLocks/>
          </p:cNvGrpSpPr>
          <p:nvPr/>
        </p:nvGrpSpPr>
        <p:grpSpPr bwMode="auto">
          <a:xfrm>
            <a:off x="5364163" y="3573463"/>
            <a:ext cx="2663825" cy="2809875"/>
            <a:chOff x="3712" y="2205"/>
            <a:chExt cx="1678" cy="1770"/>
          </a:xfrm>
        </p:grpSpPr>
        <p:sp>
          <p:nvSpPr>
            <p:cNvPr id="70" name="Oval 81"/>
            <p:cNvSpPr>
              <a:spLocks noChangeArrowheads="1"/>
            </p:cNvSpPr>
            <p:nvPr/>
          </p:nvSpPr>
          <p:spPr bwMode="auto">
            <a:xfrm>
              <a:off x="5073" y="3340"/>
              <a:ext cx="317" cy="31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Oval 82"/>
            <p:cNvSpPr>
              <a:spLocks noChangeArrowheads="1"/>
            </p:cNvSpPr>
            <p:nvPr/>
          </p:nvSpPr>
          <p:spPr bwMode="auto">
            <a:xfrm>
              <a:off x="4120" y="3385"/>
              <a:ext cx="317" cy="318"/>
            </a:xfrm>
            <a:prstGeom prst="ellipse">
              <a:avLst/>
            </a:prstGeom>
            <a:solidFill>
              <a:srgbClr val="66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84"/>
            <p:cNvSpPr>
              <a:spLocks noChangeShapeType="1"/>
            </p:cNvSpPr>
            <p:nvPr/>
          </p:nvSpPr>
          <p:spPr bwMode="auto">
            <a:xfrm>
              <a:off x="4294" y="2548"/>
              <a:ext cx="8" cy="14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sm" len="sm"/>
              <a:tailEnd type="oval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Line 85"/>
            <p:cNvSpPr>
              <a:spLocks noChangeShapeType="1"/>
            </p:cNvSpPr>
            <p:nvPr/>
          </p:nvSpPr>
          <p:spPr bwMode="auto">
            <a:xfrm>
              <a:off x="5239" y="2548"/>
              <a:ext cx="15" cy="142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Line 86"/>
            <p:cNvSpPr>
              <a:spLocks noChangeShapeType="1"/>
            </p:cNvSpPr>
            <p:nvPr/>
          </p:nvSpPr>
          <p:spPr bwMode="auto">
            <a:xfrm flipV="1">
              <a:off x="4286" y="2548"/>
              <a:ext cx="969" cy="2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Line 87"/>
            <p:cNvSpPr>
              <a:spLocks noChangeShapeType="1"/>
            </p:cNvSpPr>
            <p:nvPr/>
          </p:nvSpPr>
          <p:spPr bwMode="auto">
            <a:xfrm>
              <a:off x="5239" y="2569"/>
              <a:ext cx="0" cy="24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Line 88"/>
            <p:cNvSpPr>
              <a:spLocks noChangeShapeType="1"/>
            </p:cNvSpPr>
            <p:nvPr/>
          </p:nvSpPr>
          <p:spPr bwMode="auto">
            <a:xfrm>
              <a:off x="4332" y="3974"/>
              <a:ext cx="922" cy="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Rectangle 89"/>
            <p:cNvSpPr>
              <a:spLocks noChangeArrowheads="1"/>
            </p:cNvSpPr>
            <p:nvPr/>
          </p:nvSpPr>
          <p:spPr bwMode="auto">
            <a:xfrm>
              <a:off x="5163" y="2795"/>
              <a:ext cx="120" cy="288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Rectangle 90"/>
            <p:cNvSpPr>
              <a:spLocks noChangeArrowheads="1"/>
            </p:cNvSpPr>
            <p:nvPr/>
          </p:nvSpPr>
          <p:spPr bwMode="auto">
            <a:xfrm>
              <a:off x="4227" y="2795"/>
              <a:ext cx="120" cy="288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Text Box 91"/>
            <p:cNvSpPr txBox="1">
              <a:spLocks noChangeArrowheads="1"/>
            </p:cNvSpPr>
            <p:nvPr/>
          </p:nvSpPr>
          <p:spPr bwMode="auto">
            <a:xfrm>
              <a:off x="3712" y="3385"/>
              <a:ext cx="5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60V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Text Box 92"/>
            <p:cNvSpPr txBox="1">
              <a:spLocks noChangeArrowheads="1"/>
            </p:cNvSpPr>
            <p:nvPr/>
          </p:nvSpPr>
          <p:spPr bwMode="auto">
            <a:xfrm>
              <a:off x="4740" y="2795"/>
              <a:ext cx="47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10</a:t>
              </a: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Text Box 93"/>
            <p:cNvSpPr txBox="1">
              <a:spLocks noChangeArrowheads="1"/>
            </p:cNvSpPr>
            <p:nvPr/>
          </p:nvSpPr>
          <p:spPr bwMode="auto">
            <a:xfrm>
              <a:off x="4313" y="2750"/>
              <a:ext cx="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10</a:t>
              </a:r>
              <a:r>
                <a:rPr kumimoji="0" lang="en-US" altLang="zh-CN" sz="20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Text Box 95"/>
            <p:cNvSpPr txBox="1">
              <a:spLocks noChangeArrowheads="1"/>
            </p:cNvSpPr>
            <p:nvPr/>
          </p:nvSpPr>
          <p:spPr bwMode="auto">
            <a:xfrm>
              <a:off x="4740" y="2205"/>
              <a:ext cx="544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=?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Text Box 101"/>
            <p:cNvSpPr txBox="1">
              <a:spLocks noChangeArrowheads="1"/>
            </p:cNvSpPr>
            <p:nvPr/>
          </p:nvSpPr>
          <p:spPr bwMode="auto">
            <a:xfrm>
              <a:off x="4630" y="3340"/>
              <a:ext cx="59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30V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Text Box 102"/>
            <p:cNvSpPr txBox="1">
              <a:spLocks noChangeArrowheads="1"/>
            </p:cNvSpPr>
            <p:nvPr/>
          </p:nvSpPr>
          <p:spPr bwMode="auto">
            <a:xfrm>
              <a:off x="4857" y="3466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_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Text Box 103"/>
            <p:cNvSpPr txBox="1">
              <a:spLocks noChangeArrowheads="1"/>
            </p:cNvSpPr>
            <p:nvPr/>
          </p:nvSpPr>
          <p:spPr bwMode="auto">
            <a:xfrm>
              <a:off x="4902" y="3113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Text Box 104"/>
            <p:cNvSpPr txBox="1">
              <a:spLocks noChangeArrowheads="1"/>
            </p:cNvSpPr>
            <p:nvPr/>
          </p:nvSpPr>
          <p:spPr bwMode="auto">
            <a:xfrm>
              <a:off x="3984" y="3067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Text Box 105"/>
            <p:cNvSpPr txBox="1">
              <a:spLocks noChangeArrowheads="1"/>
            </p:cNvSpPr>
            <p:nvPr/>
          </p:nvSpPr>
          <p:spPr bwMode="auto">
            <a:xfrm>
              <a:off x="3984" y="3521"/>
              <a:ext cx="22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_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8" name="AutoShape 107"/>
          <p:cNvSpPr>
            <a:spLocks noChangeArrowheads="1"/>
          </p:cNvSpPr>
          <p:nvPr/>
        </p:nvSpPr>
        <p:spPr bwMode="auto">
          <a:xfrm>
            <a:off x="8604250" y="3500438"/>
            <a:ext cx="215900" cy="720725"/>
          </a:xfrm>
          <a:prstGeom prst="downArrow">
            <a:avLst>
              <a:gd name="adj1" fmla="val 50000"/>
              <a:gd name="adj2" fmla="val 83456"/>
            </a:avLst>
          </a:prstGeom>
          <a:solidFill>
            <a:srgbClr val="BBE0E3"/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89" name="Object 108"/>
          <p:cNvGraphicFramePr>
            <a:graphicFrameLocks noChangeAspect="1"/>
          </p:cNvGraphicFramePr>
          <p:nvPr/>
        </p:nvGraphicFramePr>
        <p:xfrm>
          <a:off x="1258888" y="4652963"/>
          <a:ext cx="2835275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7" name="Equation" r:id="rId3" imgW="1295280" imgH="406080" progId="Equation.3">
                  <p:embed/>
                </p:oleObj>
              </mc:Choice>
              <mc:Fallback>
                <p:oleObj name="Equation" r:id="rId3" imgW="129528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4652963"/>
                        <a:ext cx="2835275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26823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2" grpId="0" animBg="1"/>
      <p:bldP spid="88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tangle 2"/>
          <p:cNvSpPr txBox="1">
            <a:spLocks noChangeArrowheads="1"/>
          </p:cNvSpPr>
          <p:nvPr/>
        </p:nvSpPr>
        <p:spPr bwMode="auto">
          <a:xfrm>
            <a:off x="152400" y="228600"/>
            <a:ext cx="863600" cy="533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j-cs"/>
              </a:rPr>
              <a:t>例</a:t>
            </a: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j-cs"/>
              </a:rPr>
              <a:t>4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宋体"/>
              <a:cs typeface="+mj-cs"/>
            </a:endParaRPr>
          </a:p>
        </p:txBody>
      </p:sp>
      <p:sp>
        <p:nvSpPr>
          <p:cNvPr id="98" name="Rectangle 3"/>
          <p:cNvSpPr>
            <a:spLocks noChangeArrowheads="1"/>
          </p:cNvSpPr>
          <p:nvPr/>
        </p:nvSpPr>
        <p:spPr bwMode="auto">
          <a:xfrm>
            <a:off x="165100" y="3463925"/>
            <a:ext cx="876300" cy="560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81320" dir="2319588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8755" tIns="49378" rIns="98755" bIns="49378"/>
          <a:lstStyle>
            <a:lvl1pPr algn="ctr">
              <a:spcBef>
                <a:spcPct val="20000"/>
              </a:spcBef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algn="ctr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>
              <a:spcBef>
                <a:spcPct val="20000"/>
              </a:spcBef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algn="ctr" fontAlgn="base">
              <a:spcBef>
                <a:spcPct val="2000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sym typeface="+mn-ea"/>
              </a:rPr>
              <a:t>解：</a:t>
            </a: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 panose="020B0604020202020204" pitchFamily="34" charset="0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99" name="Rectangle 4"/>
          <p:cNvSpPr>
            <a:spLocks noChangeArrowheads="1"/>
          </p:cNvSpPr>
          <p:nvPr/>
        </p:nvSpPr>
        <p:spPr bwMode="auto">
          <a:xfrm>
            <a:off x="965200" y="168275"/>
            <a:ext cx="6705600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8755" tIns="49378" rIns="98755" bIns="49378">
            <a:spAutoFit/>
          </a:bodyPr>
          <a:lstStyle>
            <a:lvl1pPr defTabSz="987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494030" defTabSz="987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987425" defTabSz="987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481455" defTabSz="987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1974850" defTabSz="987425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432050" defTabSz="9874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889250" defTabSz="9874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346450" defTabSz="9874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03650" defTabSz="987425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87425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试用电压源与电流源等效变换的方法计算图示电路中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1 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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电阻中的电流</a:t>
            </a:r>
            <a:r>
              <a:rPr kumimoji="0" lang="en-US" altLang="zh-CN" sz="2800" b="0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I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。</a:t>
            </a:r>
          </a:p>
        </p:txBody>
      </p:sp>
      <p:sp>
        <p:nvSpPr>
          <p:cNvPr id="100" name="AutoShape 5"/>
          <p:cNvSpPr>
            <a:spLocks noChangeArrowheads="1"/>
          </p:cNvSpPr>
          <p:nvPr/>
        </p:nvSpPr>
        <p:spPr bwMode="auto">
          <a:xfrm rot="5400000">
            <a:off x="2005013" y="3503613"/>
            <a:ext cx="450850" cy="298450"/>
          </a:xfrm>
          <a:prstGeom prst="notchedRightArrow">
            <a:avLst>
              <a:gd name="adj1" fmla="val 50000"/>
              <a:gd name="adj2" fmla="val 37703"/>
            </a:avLst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rect">
              <a:fillToRect r="100000" b="100000"/>
            </a:path>
          </a:gradFill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1" name="AutoShape 6"/>
          <p:cNvSpPr>
            <a:spLocks noChangeArrowheads="1"/>
          </p:cNvSpPr>
          <p:nvPr/>
        </p:nvSpPr>
        <p:spPr bwMode="auto">
          <a:xfrm>
            <a:off x="5075238" y="5221288"/>
            <a:ext cx="582612" cy="328612"/>
          </a:xfrm>
          <a:prstGeom prst="notchedRightArrow">
            <a:avLst>
              <a:gd name="adj1" fmla="val 50000"/>
              <a:gd name="adj2" fmla="val 44250"/>
            </a:avLst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rect">
              <a:fillToRect r="100000" b="100000"/>
            </a:path>
          </a:gradFill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02" name="Group 7"/>
          <p:cNvGrpSpPr>
            <a:grpSpLocks/>
          </p:cNvGrpSpPr>
          <p:nvPr/>
        </p:nvGrpSpPr>
        <p:grpSpPr bwMode="auto">
          <a:xfrm>
            <a:off x="139700" y="1333500"/>
            <a:ext cx="4581525" cy="1981200"/>
            <a:chOff x="88" y="840"/>
            <a:chExt cx="2886" cy="1248"/>
          </a:xfrm>
        </p:grpSpPr>
        <p:sp>
          <p:nvSpPr>
            <p:cNvPr id="103" name="Line 8"/>
            <p:cNvSpPr>
              <a:spLocks noChangeShapeType="1"/>
            </p:cNvSpPr>
            <p:nvPr/>
          </p:nvSpPr>
          <p:spPr bwMode="auto">
            <a:xfrm>
              <a:off x="495" y="1303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Line 9"/>
            <p:cNvSpPr>
              <a:spLocks noChangeShapeType="1"/>
            </p:cNvSpPr>
            <p:nvPr/>
          </p:nvSpPr>
          <p:spPr bwMode="auto">
            <a:xfrm>
              <a:off x="572" y="988"/>
              <a:ext cx="0" cy="6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Rectangle 10"/>
            <p:cNvSpPr>
              <a:spLocks noChangeArrowheads="1"/>
            </p:cNvSpPr>
            <p:nvPr/>
          </p:nvSpPr>
          <p:spPr bwMode="auto">
            <a:xfrm>
              <a:off x="518" y="1599"/>
              <a:ext cx="10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11"/>
            <p:cNvSpPr>
              <a:spLocks noChangeShapeType="1"/>
            </p:cNvSpPr>
            <p:nvPr/>
          </p:nvSpPr>
          <p:spPr bwMode="auto">
            <a:xfrm>
              <a:off x="572" y="1844"/>
              <a:ext cx="0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Text Box 12"/>
            <p:cNvSpPr txBox="1">
              <a:spLocks noChangeArrowheads="1"/>
            </p:cNvSpPr>
            <p:nvPr/>
          </p:nvSpPr>
          <p:spPr bwMode="auto">
            <a:xfrm>
              <a:off x="328" y="1368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8" name="Line 13"/>
            <p:cNvSpPr>
              <a:spLocks noChangeShapeType="1"/>
            </p:cNvSpPr>
            <p:nvPr/>
          </p:nvSpPr>
          <p:spPr bwMode="auto">
            <a:xfrm>
              <a:off x="1096" y="1704"/>
              <a:ext cx="0" cy="3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Line 14"/>
            <p:cNvSpPr>
              <a:spLocks noChangeShapeType="1"/>
            </p:cNvSpPr>
            <p:nvPr/>
          </p:nvSpPr>
          <p:spPr bwMode="auto">
            <a:xfrm>
              <a:off x="1100" y="988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Rectangle 15"/>
            <p:cNvSpPr>
              <a:spLocks noChangeArrowheads="1"/>
            </p:cNvSpPr>
            <p:nvPr/>
          </p:nvSpPr>
          <p:spPr bwMode="auto">
            <a:xfrm>
              <a:off x="1631" y="1409"/>
              <a:ext cx="109" cy="242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Line 16"/>
            <p:cNvSpPr>
              <a:spLocks noChangeShapeType="1"/>
            </p:cNvSpPr>
            <p:nvPr/>
          </p:nvSpPr>
          <p:spPr bwMode="auto">
            <a:xfrm>
              <a:off x="1685" y="1651"/>
              <a:ext cx="0" cy="4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7"/>
            <p:cNvSpPr>
              <a:spLocks noChangeShapeType="1"/>
            </p:cNvSpPr>
            <p:nvPr/>
          </p:nvSpPr>
          <p:spPr bwMode="auto">
            <a:xfrm flipV="1">
              <a:off x="1685" y="988"/>
              <a:ext cx="0" cy="42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Line 18"/>
            <p:cNvSpPr>
              <a:spLocks noChangeShapeType="1"/>
            </p:cNvSpPr>
            <p:nvPr/>
          </p:nvSpPr>
          <p:spPr bwMode="auto">
            <a:xfrm rot="5400000">
              <a:off x="1602" y="-44"/>
              <a:ext cx="2" cy="206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19"/>
            <p:cNvSpPr>
              <a:spLocks noChangeArrowheads="1"/>
            </p:cNvSpPr>
            <p:nvPr/>
          </p:nvSpPr>
          <p:spPr bwMode="auto">
            <a:xfrm>
              <a:off x="2583" y="1416"/>
              <a:ext cx="108" cy="24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Line 20"/>
            <p:cNvSpPr>
              <a:spLocks noChangeShapeType="1"/>
            </p:cNvSpPr>
            <p:nvPr/>
          </p:nvSpPr>
          <p:spPr bwMode="auto">
            <a:xfrm>
              <a:off x="2637" y="1660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Line 21"/>
            <p:cNvSpPr>
              <a:spLocks noChangeShapeType="1"/>
            </p:cNvSpPr>
            <p:nvPr/>
          </p:nvSpPr>
          <p:spPr bwMode="auto">
            <a:xfrm flipV="1">
              <a:off x="2637" y="988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22"/>
            <p:cNvSpPr>
              <a:spLocks noChangeShapeType="1"/>
            </p:cNvSpPr>
            <p:nvPr/>
          </p:nvSpPr>
          <p:spPr bwMode="auto">
            <a:xfrm>
              <a:off x="559" y="2073"/>
              <a:ext cx="207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Text Box 23"/>
            <p:cNvSpPr txBox="1">
              <a:spLocks noChangeArrowheads="1"/>
            </p:cNvSpPr>
            <p:nvPr/>
          </p:nvSpPr>
          <p:spPr bwMode="auto">
            <a:xfrm>
              <a:off x="88" y="1128"/>
              <a:ext cx="360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6V</a:t>
              </a:r>
            </a:p>
          </p:txBody>
        </p:sp>
        <p:sp>
          <p:nvSpPr>
            <p:cNvPr id="119" name="Line 24"/>
            <p:cNvSpPr>
              <a:spLocks noChangeShapeType="1"/>
            </p:cNvSpPr>
            <p:nvPr/>
          </p:nvSpPr>
          <p:spPr bwMode="auto">
            <a:xfrm flipH="1" flipV="1">
              <a:off x="1320" y="1368"/>
              <a:ext cx="0" cy="3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Text Box 25"/>
            <p:cNvSpPr txBox="1">
              <a:spLocks noChangeArrowheads="1"/>
            </p:cNvSpPr>
            <p:nvPr/>
          </p:nvSpPr>
          <p:spPr bwMode="auto">
            <a:xfrm>
              <a:off x="2775" y="1019"/>
              <a:ext cx="19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</a:p>
          </p:txBody>
        </p:sp>
        <p:sp>
          <p:nvSpPr>
            <p:cNvPr id="121" name="Text Box 26"/>
            <p:cNvSpPr txBox="1">
              <a:spLocks noChangeArrowheads="1"/>
            </p:cNvSpPr>
            <p:nvPr/>
          </p:nvSpPr>
          <p:spPr bwMode="auto">
            <a:xfrm>
              <a:off x="1120" y="1640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2A</a:t>
              </a:r>
            </a:p>
          </p:txBody>
        </p:sp>
        <p:sp>
          <p:nvSpPr>
            <p:cNvPr id="122" name="Line 27"/>
            <p:cNvSpPr>
              <a:spLocks noChangeShapeType="1"/>
            </p:cNvSpPr>
            <p:nvPr/>
          </p:nvSpPr>
          <p:spPr bwMode="auto">
            <a:xfrm>
              <a:off x="2773" y="1050"/>
              <a:ext cx="0" cy="3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3" name="Text Box 28"/>
            <p:cNvSpPr txBox="1">
              <a:spLocks noChangeArrowheads="1"/>
            </p:cNvSpPr>
            <p:nvPr/>
          </p:nvSpPr>
          <p:spPr bwMode="auto">
            <a:xfrm>
              <a:off x="152" y="1583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3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24" name="Oval 29"/>
            <p:cNvSpPr>
              <a:spLocks noChangeArrowheads="1"/>
            </p:cNvSpPr>
            <p:nvPr/>
          </p:nvSpPr>
          <p:spPr bwMode="auto">
            <a:xfrm>
              <a:off x="432" y="1128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5" name="Text Box 30"/>
            <p:cNvSpPr txBox="1">
              <a:spLocks noChangeArrowheads="1"/>
            </p:cNvSpPr>
            <p:nvPr/>
          </p:nvSpPr>
          <p:spPr bwMode="auto">
            <a:xfrm>
              <a:off x="328" y="888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126" name="Oval 31"/>
            <p:cNvSpPr>
              <a:spLocks noChangeArrowheads="1"/>
            </p:cNvSpPr>
            <p:nvPr/>
          </p:nvSpPr>
          <p:spPr bwMode="auto">
            <a:xfrm>
              <a:off x="952" y="1416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Line 32"/>
            <p:cNvSpPr>
              <a:spLocks noChangeShapeType="1"/>
            </p:cNvSpPr>
            <p:nvPr/>
          </p:nvSpPr>
          <p:spPr bwMode="auto">
            <a:xfrm>
              <a:off x="952" y="1560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Text Box 33"/>
            <p:cNvSpPr txBox="1">
              <a:spLocks noChangeArrowheads="1"/>
            </p:cNvSpPr>
            <p:nvPr/>
          </p:nvSpPr>
          <p:spPr bwMode="auto">
            <a:xfrm flipH="1">
              <a:off x="1720" y="1388"/>
              <a:ext cx="432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29" name="Text Box 34"/>
            <p:cNvSpPr txBox="1">
              <a:spLocks noChangeArrowheads="1"/>
            </p:cNvSpPr>
            <p:nvPr/>
          </p:nvSpPr>
          <p:spPr bwMode="auto">
            <a:xfrm>
              <a:off x="2028" y="1080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V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30" name="Text Box 35"/>
            <p:cNvSpPr txBox="1">
              <a:spLocks noChangeArrowheads="1"/>
            </p:cNvSpPr>
            <p:nvPr/>
          </p:nvSpPr>
          <p:spPr bwMode="auto">
            <a:xfrm>
              <a:off x="2208" y="1392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31" name="Oval 36"/>
            <p:cNvSpPr>
              <a:spLocks noChangeArrowheads="1"/>
            </p:cNvSpPr>
            <p:nvPr/>
          </p:nvSpPr>
          <p:spPr bwMode="auto">
            <a:xfrm>
              <a:off x="2032" y="840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2" name="Text Box 37"/>
            <p:cNvSpPr txBox="1">
              <a:spLocks noChangeArrowheads="1"/>
            </p:cNvSpPr>
            <p:nvPr/>
          </p:nvSpPr>
          <p:spPr bwMode="auto">
            <a:xfrm>
              <a:off x="2312" y="960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33" name="Text Box 38"/>
            <p:cNvSpPr txBox="1">
              <a:spLocks noChangeArrowheads="1"/>
            </p:cNvSpPr>
            <p:nvPr/>
          </p:nvSpPr>
          <p:spPr bwMode="auto">
            <a:xfrm>
              <a:off x="1840" y="992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+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34" name="Group 39"/>
          <p:cNvGrpSpPr>
            <a:grpSpLocks/>
          </p:cNvGrpSpPr>
          <p:nvPr/>
        </p:nvGrpSpPr>
        <p:grpSpPr bwMode="auto">
          <a:xfrm>
            <a:off x="292100" y="3835400"/>
            <a:ext cx="5064125" cy="2000250"/>
            <a:chOff x="184" y="2416"/>
            <a:chExt cx="3190" cy="1260"/>
          </a:xfrm>
        </p:grpSpPr>
        <p:sp>
          <p:nvSpPr>
            <p:cNvPr id="135" name="Line 40"/>
            <p:cNvSpPr>
              <a:spLocks noChangeShapeType="1"/>
            </p:cNvSpPr>
            <p:nvPr/>
          </p:nvSpPr>
          <p:spPr bwMode="auto">
            <a:xfrm>
              <a:off x="1536" y="328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Line 41"/>
            <p:cNvSpPr>
              <a:spLocks noChangeShapeType="1"/>
            </p:cNvSpPr>
            <p:nvPr/>
          </p:nvSpPr>
          <p:spPr bwMode="auto">
            <a:xfrm>
              <a:off x="1532" y="2572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7" name="Rectangle 42"/>
            <p:cNvSpPr>
              <a:spLocks noChangeArrowheads="1"/>
            </p:cNvSpPr>
            <p:nvPr/>
          </p:nvSpPr>
          <p:spPr bwMode="auto">
            <a:xfrm>
              <a:off x="2015" y="2993"/>
              <a:ext cx="109" cy="242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8" name="Line 43"/>
            <p:cNvSpPr>
              <a:spLocks noChangeShapeType="1"/>
            </p:cNvSpPr>
            <p:nvPr/>
          </p:nvSpPr>
          <p:spPr bwMode="auto">
            <a:xfrm>
              <a:off x="2069" y="3235"/>
              <a:ext cx="0" cy="43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9" name="Line 44"/>
            <p:cNvSpPr>
              <a:spLocks noChangeShapeType="1"/>
            </p:cNvSpPr>
            <p:nvPr/>
          </p:nvSpPr>
          <p:spPr bwMode="auto">
            <a:xfrm flipV="1">
              <a:off x="2069" y="2572"/>
              <a:ext cx="0" cy="42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0" name="Line 45"/>
            <p:cNvSpPr>
              <a:spLocks noChangeShapeType="1"/>
            </p:cNvSpPr>
            <p:nvPr/>
          </p:nvSpPr>
          <p:spPr bwMode="auto">
            <a:xfrm rot="16200000" flipV="1">
              <a:off x="1786" y="1332"/>
              <a:ext cx="3" cy="245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1" name="Line 46"/>
            <p:cNvSpPr>
              <a:spLocks noChangeShapeType="1"/>
            </p:cNvSpPr>
            <p:nvPr/>
          </p:nvSpPr>
          <p:spPr bwMode="auto">
            <a:xfrm flipV="1">
              <a:off x="568" y="3672"/>
              <a:ext cx="24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Line 47"/>
            <p:cNvSpPr>
              <a:spLocks noChangeShapeType="1"/>
            </p:cNvSpPr>
            <p:nvPr/>
          </p:nvSpPr>
          <p:spPr bwMode="auto">
            <a:xfrm flipH="1" flipV="1">
              <a:off x="1288" y="3000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Text Box 48"/>
            <p:cNvSpPr txBox="1">
              <a:spLocks noChangeArrowheads="1"/>
            </p:cNvSpPr>
            <p:nvPr/>
          </p:nvSpPr>
          <p:spPr bwMode="auto">
            <a:xfrm>
              <a:off x="1121" y="3240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2A</a:t>
              </a:r>
            </a:p>
          </p:txBody>
        </p:sp>
        <p:sp>
          <p:nvSpPr>
            <p:cNvPr id="144" name="Oval 49"/>
            <p:cNvSpPr>
              <a:spLocks noChangeArrowheads="1"/>
            </p:cNvSpPr>
            <p:nvPr/>
          </p:nvSpPr>
          <p:spPr bwMode="auto">
            <a:xfrm>
              <a:off x="1384" y="3000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50"/>
            <p:cNvSpPr>
              <a:spLocks noChangeShapeType="1"/>
            </p:cNvSpPr>
            <p:nvPr/>
          </p:nvSpPr>
          <p:spPr bwMode="auto">
            <a:xfrm>
              <a:off x="1384" y="3144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Text Box 51"/>
            <p:cNvSpPr txBox="1">
              <a:spLocks noChangeArrowheads="1"/>
            </p:cNvSpPr>
            <p:nvPr/>
          </p:nvSpPr>
          <p:spPr bwMode="auto">
            <a:xfrm flipH="1">
              <a:off x="1624" y="2996"/>
              <a:ext cx="432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47" name="Line 52"/>
            <p:cNvSpPr>
              <a:spLocks noChangeShapeType="1"/>
            </p:cNvSpPr>
            <p:nvPr/>
          </p:nvSpPr>
          <p:spPr bwMode="auto">
            <a:xfrm>
              <a:off x="568" y="3292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Line 53"/>
            <p:cNvSpPr>
              <a:spLocks noChangeShapeType="1"/>
            </p:cNvSpPr>
            <p:nvPr/>
          </p:nvSpPr>
          <p:spPr bwMode="auto">
            <a:xfrm>
              <a:off x="572" y="2576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Rectangle 54"/>
            <p:cNvSpPr>
              <a:spLocks noChangeArrowheads="1"/>
            </p:cNvSpPr>
            <p:nvPr/>
          </p:nvSpPr>
          <p:spPr bwMode="auto">
            <a:xfrm>
              <a:off x="1055" y="2997"/>
              <a:ext cx="109" cy="242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Line 55"/>
            <p:cNvSpPr>
              <a:spLocks noChangeShapeType="1"/>
            </p:cNvSpPr>
            <p:nvPr/>
          </p:nvSpPr>
          <p:spPr bwMode="auto">
            <a:xfrm>
              <a:off x="1109" y="3239"/>
              <a:ext cx="0" cy="4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Line 56"/>
            <p:cNvSpPr>
              <a:spLocks noChangeShapeType="1"/>
            </p:cNvSpPr>
            <p:nvPr/>
          </p:nvSpPr>
          <p:spPr bwMode="auto">
            <a:xfrm flipV="1">
              <a:off x="1109" y="2576"/>
              <a:ext cx="0" cy="42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Line 57"/>
            <p:cNvSpPr>
              <a:spLocks noChangeShapeType="1"/>
            </p:cNvSpPr>
            <p:nvPr/>
          </p:nvSpPr>
          <p:spPr bwMode="auto">
            <a:xfrm flipH="1" flipV="1">
              <a:off x="328" y="3004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3" name="Text Box 58"/>
            <p:cNvSpPr txBox="1">
              <a:spLocks noChangeArrowheads="1"/>
            </p:cNvSpPr>
            <p:nvPr/>
          </p:nvSpPr>
          <p:spPr bwMode="auto">
            <a:xfrm>
              <a:off x="184" y="3244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2A</a:t>
              </a:r>
            </a:p>
          </p:txBody>
        </p:sp>
        <p:sp>
          <p:nvSpPr>
            <p:cNvPr id="154" name="Oval 59"/>
            <p:cNvSpPr>
              <a:spLocks noChangeArrowheads="1"/>
            </p:cNvSpPr>
            <p:nvPr/>
          </p:nvSpPr>
          <p:spPr bwMode="auto">
            <a:xfrm>
              <a:off x="424" y="3004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5" name="Line 60"/>
            <p:cNvSpPr>
              <a:spLocks noChangeShapeType="1"/>
            </p:cNvSpPr>
            <p:nvPr/>
          </p:nvSpPr>
          <p:spPr bwMode="auto">
            <a:xfrm>
              <a:off x="424" y="3148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6" name="Text Box 61"/>
            <p:cNvSpPr txBox="1">
              <a:spLocks noChangeArrowheads="1"/>
            </p:cNvSpPr>
            <p:nvPr/>
          </p:nvSpPr>
          <p:spPr bwMode="auto">
            <a:xfrm flipH="1">
              <a:off x="664" y="3000"/>
              <a:ext cx="432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3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57" name="Rectangle 62"/>
            <p:cNvSpPr>
              <a:spLocks noChangeArrowheads="1"/>
            </p:cNvSpPr>
            <p:nvPr/>
          </p:nvSpPr>
          <p:spPr bwMode="auto">
            <a:xfrm>
              <a:off x="2983" y="2992"/>
              <a:ext cx="108" cy="24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8" name="Line 63"/>
            <p:cNvSpPr>
              <a:spLocks noChangeShapeType="1"/>
            </p:cNvSpPr>
            <p:nvPr/>
          </p:nvSpPr>
          <p:spPr bwMode="auto">
            <a:xfrm>
              <a:off x="3037" y="3236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Line 64"/>
            <p:cNvSpPr>
              <a:spLocks noChangeShapeType="1"/>
            </p:cNvSpPr>
            <p:nvPr/>
          </p:nvSpPr>
          <p:spPr bwMode="auto">
            <a:xfrm flipV="1">
              <a:off x="3037" y="2564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Text Box 65"/>
            <p:cNvSpPr txBox="1">
              <a:spLocks noChangeArrowheads="1"/>
            </p:cNvSpPr>
            <p:nvPr/>
          </p:nvSpPr>
          <p:spPr bwMode="auto">
            <a:xfrm>
              <a:off x="3175" y="2595"/>
              <a:ext cx="19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</a:p>
          </p:txBody>
        </p:sp>
        <p:sp>
          <p:nvSpPr>
            <p:cNvPr id="161" name="Line 66"/>
            <p:cNvSpPr>
              <a:spLocks noChangeShapeType="1"/>
            </p:cNvSpPr>
            <p:nvPr/>
          </p:nvSpPr>
          <p:spPr bwMode="auto">
            <a:xfrm>
              <a:off x="3173" y="2626"/>
              <a:ext cx="0" cy="3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Text Box 67"/>
            <p:cNvSpPr txBox="1">
              <a:spLocks noChangeArrowheads="1"/>
            </p:cNvSpPr>
            <p:nvPr/>
          </p:nvSpPr>
          <p:spPr bwMode="auto">
            <a:xfrm>
              <a:off x="2468" y="2680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V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63" name="Text Box 68"/>
            <p:cNvSpPr txBox="1">
              <a:spLocks noChangeArrowheads="1"/>
            </p:cNvSpPr>
            <p:nvPr/>
          </p:nvSpPr>
          <p:spPr bwMode="auto">
            <a:xfrm>
              <a:off x="2608" y="2968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64" name="Oval 69"/>
            <p:cNvSpPr>
              <a:spLocks noChangeArrowheads="1"/>
            </p:cNvSpPr>
            <p:nvPr/>
          </p:nvSpPr>
          <p:spPr bwMode="auto">
            <a:xfrm>
              <a:off x="2464" y="2416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Text Box 70"/>
            <p:cNvSpPr txBox="1">
              <a:spLocks noChangeArrowheads="1"/>
            </p:cNvSpPr>
            <p:nvPr/>
          </p:nvSpPr>
          <p:spPr bwMode="auto">
            <a:xfrm>
              <a:off x="2744" y="2536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6" name="Text Box 71"/>
            <p:cNvSpPr txBox="1">
              <a:spLocks noChangeArrowheads="1"/>
            </p:cNvSpPr>
            <p:nvPr/>
          </p:nvSpPr>
          <p:spPr bwMode="auto">
            <a:xfrm>
              <a:off x="2272" y="2568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+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</p:grpSp>
      <p:grpSp>
        <p:nvGrpSpPr>
          <p:cNvPr id="167" name="Group 72"/>
          <p:cNvGrpSpPr>
            <a:grpSpLocks/>
          </p:cNvGrpSpPr>
          <p:nvPr/>
        </p:nvGrpSpPr>
        <p:grpSpPr bwMode="auto">
          <a:xfrm>
            <a:off x="5768975" y="3975100"/>
            <a:ext cx="3209925" cy="1981200"/>
            <a:chOff x="3554" y="752"/>
            <a:chExt cx="2022" cy="1248"/>
          </a:xfrm>
        </p:grpSpPr>
        <p:sp>
          <p:nvSpPr>
            <p:cNvPr id="168" name="Rectangle 73"/>
            <p:cNvSpPr>
              <a:spLocks noChangeArrowheads="1"/>
            </p:cNvSpPr>
            <p:nvPr/>
          </p:nvSpPr>
          <p:spPr bwMode="auto">
            <a:xfrm>
              <a:off x="4233" y="1321"/>
              <a:ext cx="109" cy="242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Line 74"/>
            <p:cNvSpPr>
              <a:spLocks noChangeShapeType="1"/>
            </p:cNvSpPr>
            <p:nvPr/>
          </p:nvSpPr>
          <p:spPr bwMode="auto">
            <a:xfrm>
              <a:off x="4287" y="1563"/>
              <a:ext cx="0" cy="4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Line 75"/>
            <p:cNvSpPr>
              <a:spLocks noChangeShapeType="1"/>
            </p:cNvSpPr>
            <p:nvPr/>
          </p:nvSpPr>
          <p:spPr bwMode="auto">
            <a:xfrm flipV="1">
              <a:off x="4287" y="900"/>
              <a:ext cx="0" cy="42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Line 76"/>
            <p:cNvSpPr>
              <a:spLocks noChangeShapeType="1"/>
            </p:cNvSpPr>
            <p:nvPr/>
          </p:nvSpPr>
          <p:spPr bwMode="auto">
            <a:xfrm rot="5400000">
              <a:off x="4463" y="128"/>
              <a:ext cx="1" cy="15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Rectangle 77"/>
            <p:cNvSpPr>
              <a:spLocks noChangeArrowheads="1"/>
            </p:cNvSpPr>
            <p:nvPr/>
          </p:nvSpPr>
          <p:spPr bwMode="auto">
            <a:xfrm>
              <a:off x="5185" y="1328"/>
              <a:ext cx="108" cy="24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Line 78"/>
            <p:cNvSpPr>
              <a:spLocks noChangeShapeType="1"/>
            </p:cNvSpPr>
            <p:nvPr/>
          </p:nvSpPr>
          <p:spPr bwMode="auto">
            <a:xfrm>
              <a:off x="5239" y="1572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Line 79"/>
            <p:cNvSpPr>
              <a:spLocks noChangeShapeType="1"/>
            </p:cNvSpPr>
            <p:nvPr/>
          </p:nvSpPr>
          <p:spPr bwMode="auto">
            <a:xfrm flipV="1">
              <a:off x="5239" y="900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Line 80"/>
            <p:cNvSpPr>
              <a:spLocks noChangeShapeType="1"/>
            </p:cNvSpPr>
            <p:nvPr/>
          </p:nvSpPr>
          <p:spPr bwMode="auto">
            <a:xfrm>
              <a:off x="3697" y="1985"/>
              <a:ext cx="153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6" name="Line 81"/>
            <p:cNvSpPr>
              <a:spLocks noChangeShapeType="1"/>
            </p:cNvSpPr>
            <p:nvPr/>
          </p:nvSpPr>
          <p:spPr bwMode="auto">
            <a:xfrm flipH="1" flipV="1">
              <a:off x="3914" y="1344"/>
              <a:ext cx="0" cy="2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Text Box 82"/>
            <p:cNvSpPr txBox="1">
              <a:spLocks noChangeArrowheads="1"/>
            </p:cNvSpPr>
            <p:nvPr/>
          </p:nvSpPr>
          <p:spPr bwMode="auto">
            <a:xfrm>
              <a:off x="5377" y="931"/>
              <a:ext cx="19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</a:p>
          </p:txBody>
        </p:sp>
        <p:sp>
          <p:nvSpPr>
            <p:cNvPr id="178" name="Text Box 83"/>
            <p:cNvSpPr txBox="1">
              <a:spLocks noChangeArrowheads="1"/>
            </p:cNvSpPr>
            <p:nvPr/>
          </p:nvSpPr>
          <p:spPr bwMode="auto">
            <a:xfrm>
              <a:off x="3770" y="1560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4A</a:t>
              </a:r>
            </a:p>
          </p:txBody>
        </p:sp>
        <p:sp>
          <p:nvSpPr>
            <p:cNvPr id="179" name="Line 84"/>
            <p:cNvSpPr>
              <a:spLocks noChangeShapeType="1"/>
            </p:cNvSpPr>
            <p:nvPr/>
          </p:nvSpPr>
          <p:spPr bwMode="auto">
            <a:xfrm>
              <a:off x="5375" y="962"/>
              <a:ext cx="0" cy="3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0" name="Oval 85"/>
            <p:cNvSpPr>
              <a:spLocks noChangeArrowheads="1"/>
            </p:cNvSpPr>
            <p:nvPr/>
          </p:nvSpPr>
          <p:spPr bwMode="auto">
            <a:xfrm>
              <a:off x="3554" y="1328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Line 86"/>
            <p:cNvSpPr>
              <a:spLocks noChangeShapeType="1"/>
            </p:cNvSpPr>
            <p:nvPr/>
          </p:nvSpPr>
          <p:spPr bwMode="auto">
            <a:xfrm>
              <a:off x="3554" y="1472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2" name="Text Box 87"/>
            <p:cNvSpPr txBox="1">
              <a:spLocks noChangeArrowheads="1"/>
            </p:cNvSpPr>
            <p:nvPr/>
          </p:nvSpPr>
          <p:spPr bwMode="auto">
            <a:xfrm flipH="1">
              <a:off x="4322" y="1300"/>
              <a:ext cx="432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83" name="Text Box 88"/>
            <p:cNvSpPr txBox="1">
              <a:spLocks noChangeArrowheads="1"/>
            </p:cNvSpPr>
            <p:nvPr/>
          </p:nvSpPr>
          <p:spPr bwMode="auto">
            <a:xfrm>
              <a:off x="4810" y="1304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184" name="Line 89"/>
            <p:cNvSpPr>
              <a:spLocks noChangeShapeType="1"/>
            </p:cNvSpPr>
            <p:nvPr/>
          </p:nvSpPr>
          <p:spPr bwMode="auto">
            <a:xfrm flipV="1">
              <a:off x="3696" y="896"/>
              <a:ext cx="0" cy="4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Line 90"/>
            <p:cNvSpPr>
              <a:spLocks noChangeShapeType="1"/>
            </p:cNvSpPr>
            <p:nvPr/>
          </p:nvSpPr>
          <p:spPr bwMode="auto">
            <a:xfrm>
              <a:off x="3696" y="1616"/>
              <a:ext cx="0" cy="3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Oval 91"/>
            <p:cNvSpPr>
              <a:spLocks noChangeArrowheads="1"/>
            </p:cNvSpPr>
            <p:nvPr/>
          </p:nvSpPr>
          <p:spPr bwMode="auto">
            <a:xfrm>
              <a:off x="4600" y="752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Text Box 92"/>
            <p:cNvSpPr txBox="1">
              <a:spLocks noChangeArrowheads="1"/>
            </p:cNvSpPr>
            <p:nvPr/>
          </p:nvSpPr>
          <p:spPr bwMode="auto">
            <a:xfrm>
              <a:off x="4880" y="872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8" name="Text Box 93"/>
            <p:cNvSpPr txBox="1">
              <a:spLocks noChangeArrowheads="1"/>
            </p:cNvSpPr>
            <p:nvPr/>
          </p:nvSpPr>
          <p:spPr bwMode="auto">
            <a:xfrm>
              <a:off x="4408" y="904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+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9" name="Text Box 94"/>
            <p:cNvSpPr txBox="1">
              <a:spLocks noChangeArrowheads="1"/>
            </p:cNvSpPr>
            <p:nvPr/>
          </p:nvSpPr>
          <p:spPr bwMode="auto">
            <a:xfrm>
              <a:off x="4604" y="1008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V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86298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/>
          <p:cNvGraphicFramePr>
            <a:graphicFrameLocks noChangeAspect="1"/>
          </p:cNvGraphicFramePr>
          <p:nvPr/>
        </p:nvGraphicFramePr>
        <p:xfrm>
          <a:off x="1787525" y="3954463"/>
          <a:ext cx="1946275" cy="909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1" r:id="rId3" imgW="741600" imgH="318960" progId="Equation.3">
                  <p:embed/>
                </p:oleObj>
              </mc:Choice>
              <mc:Fallback>
                <p:oleObj r:id="rId3" imgW="74160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87525" y="3954463"/>
                        <a:ext cx="1946275" cy="909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893888" y="1614488"/>
            <a:ext cx="173037" cy="384175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8755" tIns="49378" rIns="98755" bIns="49378" anchor="ctr"/>
          <a:lstStyle/>
          <a:p>
            <a:pPr marL="0" marR="0" lvl="0" indent="0" algn="ctr" defTabSz="9874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1979613" y="1998663"/>
            <a:ext cx="0" cy="6699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V="1">
            <a:off x="1979613" y="946150"/>
            <a:ext cx="0" cy="66833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rot="5400000">
            <a:off x="2271713" y="-265112"/>
            <a:ext cx="3175" cy="242252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3405188" y="1625600"/>
            <a:ext cx="171450" cy="387350"/>
          </a:xfrm>
          <a:prstGeom prst="rect">
            <a:avLst/>
          </a:prstGeom>
          <a:noFill/>
          <a:ln w="38100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8755" tIns="49378" rIns="98755" bIns="49378" anchor="ctr"/>
          <a:lstStyle/>
          <a:p>
            <a:pPr marL="0" marR="0" lvl="0" indent="0" algn="ctr" defTabSz="9874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0" name="Line 8"/>
          <p:cNvSpPr>
            <a:spLocks noChangeShapeType="1"/>
          </p:cNvSpPr>
          <p:nvPr/>
        </p:nvSpPr>
        <p:spPr bwMode="auto">
          <a:xfrm>
            <a:off x="3490913" y="2012950"/>
            <a:ext cx="0" cy="6794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V="1">
            <a:off x="3490913" y="946150"/>
            <a:ext cx="0" cy="67945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>
            <a:off x="1042988" y="2668588"/>
            <a:ext cx="2435225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" name="Line 11"/>
          <p:cNvSpPr>
            <a:spLocks noChangeShapeType="1"/>
          </p:cNvSpPr>
          <p:nvPr/>
        </p:nvSpPr>
        <p:spPr bwMode="auto">
          <a:xfrm flipH="1" flipV="1">
            <a:off x="1387475" y="1651000"/>
            <a:ext cx="0" cy="4191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4" name="Text Box 12"/>
          <p:cNvSpPr txBox="1">
            <a:spLocks noChangeArrowheads="1"/>
          </p:cNvSpPr>
          <p:nvPr/>
        </p:nvSpPr>
        <p:spPr bwMode="auto">
          <a:xfrm>
            <a:off x="3709988" y="995363"/>
            <a:ext cx="315912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8755" tIns="49378" rIns="98755" bIns="49378" anchor="ctr">
            <a:spAutoFit/>
          </a:bodyPr>
          <a:lstStyle>
            <a:lvl1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87425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</a:p>
        </p:txBody>
      </p:sp>
      <p:sp>
        <p:nvSpPr>
          <p:cNvPr id="15" name="Text Box 13"/>
          <p:cNvSpPr txBox="1">
            <a:spLocks noChangeArrowheads="1"/>
          </p:cNvSpPr>
          <p:nvPr/>
        </p:nvSpPr>
        <p:spPr bwMode="auto">
          <a:xfrm>
            <a:off x="1158875" y="1993900"/>
            <a:ext cx="56991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8755" tIns="49378" rIns="98755" bIns="49378" anchor="ctr">
            <a:spAutoFit/>
          </a:bodyPr>
          <a:lstStyle>
            <a:lvl1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87425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4A</a:t>
            </a:r>
          </a:p>
        </p:txBody>
      </p:sp>
      <p:sp>
        <p:nvSpPr>
          <p:cNvPr id="16" name="Line 14"/>
          <p:cNvSpPr>
            <a:spLocks noChangeShapeType="1"/>
          </p:cNvSpPr>
          <p:nvPr/>
        </p:nvSpPr>
        <p:spPr bwMode="auto">
          <a:xfrm>
            <a:off x="3706813" y="1044575"/>
            <a:ext cx="0" cy="6302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7" name="Oval 15"/>
          <p:cNvSpPr>
            <a:spLocks noChangeArrowheads="1"/>
          </p:cNvSpPr>
          <p:nvPr/>
        </p:nvSpPr>
        <p:spPr bwMode="auto">
          <a:xfrm>
            <a:off x="815975" y="1625600"/>
            <a:ext cx="457200" cy="4572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Line 16"/>
          <p:cNvSpPr>
            <a:spLocks noChangeShapeType="1"/>
          </p:cNvSpPr>
          <p:nvPr/>
        </p:nvSpPr>
        <p:spPr bwMode="auto">
          <a:xfrm>
            <a:off x="815975" y="1854200"/>
            <a:ext cx="4572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 flipH="1">
            <a:off x="2035175" y="1581150"/>
            <a:ext cx="6858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755" tIns="49378" rIns="98755" bIns="49378" anchor="ctr">
            <a:spAutoFit/>
          </a:bodyPr>
          <a:lstStyle>
            <a:lvl1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87425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rPr>
              <a:t></a:t>
            </a:r>
            <a:endParaRPr kumimoji="0" lang="zh-CN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20" name="Text Box 18"/>
          <p:cNvSpPr txBox="1">
            <a:spLocks noChangeArrowheads="1"/>
          </p:cNvSpPr>
          <p:nvPr/>
        </p:nvSpPr>
        <p:spPr bwMode="auto">
          <a:xfrm>
            <a:off x="2809875" y="1587500"/>
            <a:ext cx="584200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8755" tIns="49378" rIns="98755" bIns="49378" anchor="ctr">
            <a:spAutoFit/>
          </a:bodyPr>
          <a:lstStyle>
            <a:lvl1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87425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1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rPr>
              <a:t></a:t>
            </a:r>
            <a:endParaRPr kumimoji="0" lang="zh-CN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21" name="Line 19"/>
          <p:cNvSpPr>
            <a:spLocks noChangeShapeType="1"/>
          </p:cNvSpPr>
          <p:nvPr/>
        </p:nvSpPr>
        <p:spPr bwMode="auto">
          <a:xfrm flipV="1">
            <a:off x="1041400" y="939800"/>
            <a:ext cx="0" cy="6731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Line 20"/>
          <p:cNvSpPr>
            <a:spLocks noChangeShapeType="1"/>
          </p:cNvSpPr>
          <p:nvPr/>
        </p:nvSpPr>
        <p:spPr bwMode="auto">
          <a:xfrm>
            <a:off x="1041400" y="2082800"/>
            <a:ext cx="0" cy="58420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Oval 21"/>
          <p:cNvSpPr>
            <a:spLocks noChangeArrowheads="1"/>
          </p:cNvSpPr>
          <p:nvPr/>
        </p:nvSpPr>
        <p:spPr bwMode="auto">
          <a:xfrm>
            <a:off x="2476500" y="711200"/>
            <a:ext cx="457200" cy="457200"/>
          </a:xfrm>
          <a:prstGeom prst="ellips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2921000" y="901700"/>
            <a:ext cx="3413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755" tIns="49378" rIns="98755" bIns="49378" anchor="ctr">
            <a:spAutoFit/>
          </a:bodyPr>
          <a:lstStyle>
            <a:lvl1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87425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rPr>
              <a:t>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5" name="Text Box 23"/>
          <p:cNvSpPr txBox="1">
            <a:spLocks noChangeArrowheads="1"/>
          </p:cNvSpPr>
          <p:nvPr/>
        </p:nvSpPr>
        <p:spPr bwMode="auto">
          <a:xfrm>
            <a:off x="2171700" y="952500"/>
            <a:ext cx="341313" cy="354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755" tIns="49378" rIns="98755" bIns="49378" anchor="ctr">
            <a:spAutoFit/>
          </a:bodyPr>
          <a:lstStyle>
            <a:lvl1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87425" eaLnBrk="1" fontAlgn="auto" latinLnBrk="0" hangingPunct="1">
              <a:lnSpc>
                <a:spcPct val="7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rPr>
              <a:t>+</a:t>
            </a:r>
            <a:endParaRPr kumimoji="0" lang="en-US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26" name="Text Box 24"/>
          <p:cNvSpPr txBox="1">
            <a:spLocks noChangeArrowheads="1"/>
          </p:cNvSpPr>
          <p:nvPr/>
        </p:nvSpPr>
        <p:spPr bwMode="auto">
          <a:xfrm>
            <a:off x="2482850" y="1117600"/>
            <a:ext cx="569913" cy="46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8755" tIns="49378" rIns="98755" bIns="49378" anchor="ctr">
            <a:spAutoFit/>
          </a:bodyPr>
          <a:lstStyle>
            <a:lvl1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algn="ctr" defTabSz="987425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</a:t>
            </a:r>
            <a:r>
              <a: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rPr>
              <a:t>V</a:t>
            </a:r>
            <a:endParaRPr kumimoji="0" lang="zh-CN" altLang="zh-CN" sz="2400" b="1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27" name="AutoShape 25"/>
          <p:cNvSpPr>
            <a:spLocks noChangeArrowheads="1"/>
          </p:cNvSpPr>
          <p:nvPr/>
        </p:nvSpPr>
        <p:spPr bwMode="auto">
          <a:xfrm>
            <a:off x="4135438" y="1817688"/>
            <a:ext cx="582612" cy="328612"/>
          </a:xfrm>
          <a:prstGeom prst="notchedRightArrow">
            <a:avLst>
              <a:gd name="adj1" fmla="val 50000"/>
              <a:gd name="adj2" fmla="val 44250"/>
            </a:avLst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rect">
              <a:fillToRect r="100000" b="100000"/>
            </a:path>
          </a:gradFill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8" name="Group 26"/>
          <p:cNvGrpSpPr>
            <a:grpSpLocks/>
          </p:cNvGrpSpPr>
          <p:nvPr/>
        </p:nvGrpSpPr>
        <p:grpSpPr bwMode="auto">
          <a:xfrm>
            <a:off x="4851400" y="825500"/>
            <a:ext cx="3070225" cy="1981200"/>
            <a:chOff x="3112" y="576"/>
            <a:chExt cx="1934" cy="1248"/>
          </a:xfrm>
        </p:grpSpPr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3519" y="1039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28"/>
            <p:cNvSpPr>
              <a:spLocks noChangeShapeType="1"/>
            </p:cNvSpPr>
            <p:nvPr/>
          </p:nvSpPr>
          <p:spPr bwMode="auto">
            <a:xfrm>
              <a:off x="3596" y="724"/>
              <a:ext cx="0" cy="6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3542" y="1335"/>
              <a:ext cx="10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3596" y="1580"/>
              <a:ext cx="0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Text Box 31"/>
            <p:cNvSpPr txBox="1">
              <a:spLocks noChangeArrowheads="1"/>
            </p:cNvSpPr>
            <p:nvPr/>
          </p:nvSpPr>
          <p:spPr bwMode="auto">
            <a:xfrm>
              <a:off x="3352" y="1104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 rot="5400000">
              <a:off x="4143" y="168"/>
              <a:ext cx="0" cy="11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655" y="1152"/>
              <a:ext cx="108" cy="24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4709" y="1396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V="1">
              <a:off x="4709" y="724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36"/>
            <p:cNvSpPr>
              <a:spLocks noChangeShapeType="1"/>
            </p:cNvSpPr>
            <p:nvPr/>
          </p:nvSpPr>
          <p:spPr bwMode="auto">
            <a:xfrm>
              <a:off x="3599" y="1809"/>
              <a:ext cx="110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3112" y="864"/>
              <a:ext cx="360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8V</a:t>
              </a: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4847" y="755"/>
              <a:ext cx="19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4845" y="786"/>
              <a:ext cx="0" cy="3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Text Box 40"/>
            <p:cNvSpPr txBox="1">
              <a:spLocks noChangeArrowheads="1"/>
            </p:cNvSpPr>
            <p:nvPr/>
          </p:nvSpPr>
          <p:spPr bwMode="auto">
            <a:xfrm>
              <a:off x="3176" y="1319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43" name="Oval 41"/>
            <p:cNvSpPr>
              <a:spLocks noChangeArrowheads="1"/>
            </p:cNvSpPr>
            <p:nvPr/>
          </p:nvSpPr>
          <p:spPr bwMode="auto">
            <a:xfrm>
              <a:off x="3456" y="864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 Box 42"/>
            <p:cNvSpPr txBox="1">
              <a:spLocks noChangeArrowheads="1"/>
            </p:cNvSpPr>
            <p:nvPr/>
          </p:nvSpPr>
          <p:spPr bwMode="auto">
            <a:xfrm>
              <a:off x="3352" y="624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45" name="Text Box 43"/>
            <p:cNvSpPr txBox="1">
              <a:spLocks noChangeArrowheads="1"/>
            </p:cNvSpPr>
            <p:nvPr/>
          </p:nvSpPr>
          <p:spPr bwMode="auto">
            <a:xfrm>
              <a:off x="4280" y="1128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46" name="Oval 44"/>
            <p:cNvSpPr>
              <a:spLocks noChangeArrowheads="1"/>
            </p:cNvSpPr>
            <p:nvPr/>
          </p:nvSpPr>
          <p:spPr bwMode="auto">
            <a:xfrm>
              <a:off x="3968" y="576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 Box 45"/>
            <p:cNvSpPr txBox="1">
              <a:spLocks noChangeArrowheads="1"/>
            </p:cNvSpPr>
            <p:nvPr/>
          </p:nvSpPr>
          <p:spPr bwMode="auto">
            <a:xfrm>
              <a:off x="4248" y="696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8" name="Text Box 46"/>
            <p:cNvSpPr txBox="1">
              <a:spLocks noChangeArrowheads="1"/>
            </p:cNvSpPr>
            <p:nvPr/>
          </p:nvSpPr>
          <p:spPr bwMode="auto">
            <a:xfrm>
              <a:off x="3776" y="728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+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9" name="Text Box 47"/>
            <p:cNvSpPr txBox="1">
              <a:spLocks noChangeArrowheads="1"/>
            </p:cNvSpPr>
            <p:nvPr/>
          </p:nvSpPr>
          <p:spPr bwMode="auto">
            <a:xfrm>
              <a:off x="3972" y="832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V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</p:grpSp>
      <p:sp>
        <p:nvSpPr>
          <p:cNvPr id="50" name="AutoShape 48"/>
          <p:cNvSpPr>
            <a:spLocks noChangeArrowheads="1"/>
          </p:cNvSpPr>
          <p:nvPr/>
        </p:nvSpPr>
        <p:spPr bwMode="auto">
          <a:xfrm rot="5400000">
            <a:off x="6681788" y="2967038"/>
            <a:ext cx="468312" cy="328612"/>
          </a:xfrm>
          <a:prstGeom prst="notchedRightArrow">
            <a:avLst>
              <a:gd name="adj1" fmla="val 50000"/>
              <a:gd name="adj2" fmla="val 35569"/>
            </a:avLst>
          </a:prstGeom>
          <a:gradFill rotWithShape="0">
            <a:gsLst>
              <a:gs pos="0">
                <a:srgbClr val="FF3300"/>
              </a:gs>
              <a:gs pos="100000">
                <a:srgbClr val="761800"/>
              </a:gs>
            </a:gsLst>
            <a:path path="rect">
              <a:fillToRect r="100000" b="100000"/>
            </a:path>
          </a:gradFill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1" name="Group 49"/>
          <p:cNvGrpSpPr>
            <a:grpSpLocks/>
          </p:cNvGrpSpPr>
          <p:nvPr/>
        </p:nvGrpSpPr>
        <p:grpSpPr bwMode="auto">
          <a:xfrm>
            <a:off x="4991100" y="3454400"/>
            <a:ext cx="2841625" cy="1803400"/>
            <a:chOff x="3144" y="2176"/>
            <a:chExt cx="1790" cy="1136"/>
          </a:xfrm>
        </p:grpSpPr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3551" y="2591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3628" y="2276"/>
              <a:ext cx="0" cy="6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Rectangle 52"/>
            <p:cNvSpPr>
              <a:spLocks noChangeArrowheads="1"/>
            </p:cNvSpPr>
            <p:nvPr/>
          </p:nvSpPr>
          <p:spPr bwMode="auto">
            <a:xfrm>
              <a:off x="3574" y="2887"/>
              <a:ext cx="10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Line 53"/>
            <p:cNvSpPr>
              <a:spLocks noChangeShapeType="1"/>
            </p:cNvSpPr>
            <p:nvPr/>
          </p:nvSpPr>
          <p:spPr bwMode="auto">
            <a:xfrm>
              <a:off x="3628" y="3132"/>
              <a:ext cx="0" cy="1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Text Box 54"/>
            <p:cNvSpPr txBox="1">
              <a:spLocks noChangeArrowheads="1"/>
            </p:cNvSpPr>
            <p:nvPr/>
          </p:nvSpPr>
          <p:spPr bwMode="auto">
            <a:xfrm>
              <a:off x="3384" y="2656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 rot="5400000">
              <a:off x="4059" y="1836"/>
              <a:ext cx="0" cy="8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Rectangle 56"/>
            <p:cNvSpPr>
              <a:spLocks noChangeArrowheads="1"/>
            </p:cNvSpPr>
            <p:nvPr/>
          </p:nvSpPr>
          <p:spPr bwMode="auto">
            <a:xfrm>
              <a:off x="4447" y="2704"/>
              <a:ext cx="108" cy="24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57"/>
            <p:cNvSpPr>
              <a:spLocks noChangeShapeType="1"/>
            </p:cNvSpPr>
            <p:nvPr/>
          </p:nvSpPr>
          <p:spPr bwMode="auto">
            <a:xfrm>
              <a:off x="4501" y="2948"/>
              <a:ext cx="0" cy="3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58"/>
            <p:cNvSpPr>
              <a:spLocks noChangeShapeType="1"/>
            </p:cNvSpPr>
            <p:nvPr/>
          </p:nvSpPr>
          <p:spPr bwMode="auto">
            <a:xfrm flipV="1">
              <a:off x="4501" y="2276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59"/>
            <p:cNvSpPr>
              <a:spLocks noChangeShapeType="1"/>
            </p:cNvSpPr>
            <p:nvPr/>
          </p:nvSpPr>
          <p:spPr bwMode="auto">
            <a:xfrm>
              <a:off x="3631" y="3305"/>
              <a:ext cx="86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Text Box 60"/>
            <p:cNvSpPr txBox="1">
              <a:spLocks noChangeArrowheads="1"/>
            </p:cNvSpPr>
            <p:nvPr/>
          </p:nvSpPr>
          <p:spPr bwMode="auto">
            <a:xfrm>
              <a:off x="3144" y="2416"/>
              <a:ext cx="360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6V</a:t>
              </a:r>
            </a:p>
          </p:txBody>
        </p:sp>
        <p:sp>
          <p:nvSpPr>
            <p:cNvPr id="63" name="Text Box 61"/>
            <p:cNvSpPr txBox="1">
              <a:spLocks noChangeArrowheads="1"/>
            </p:cNvSpPr>
            <p:nvPr/>
          </p:nvSpPr>
          <p:spPr bwMode="auto">
            <a:xfrm>
              <a:off x="4735" y="2659"/>
              <a:ext cx="19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4653" y="2618"/>
              <a:ext cx="0" cy="39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Text Box 63"/>
            <p:cNvSpPr txBox="1">
              <a:spLocks noChangeArrowheads="1"/>
            </p:cNvSpPr>
            <p:nvPr/>
          </p:nvSpPr>
          <p:spPr bwMode="auto">
            <a:xfrm>
              <a:off x="3208" y="2871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66" name="Oval 64"/>
            <p:cNvSpPr>
              <a:spLocks noChangeArrowheads="1"/>
            </p:cNvSpPr>
            <p:nvPr/>
          </p:nvSpPr>
          <p:spPr bwMode="auto">
            <a:xfrm>
              <a:off x="3488" y="2416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Text Box 65"/>
            <p:cNvSpPr txBox="1">
              <a:spLocks noChangeArrowheads="1"/>
            </p:cNvSpPr>
            <p:nvPr/>
          </p:nvSpPr>
          <p:spPr bwMode="auto">
            <a:xfrm>
              <a:off x="3384" y="2176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68" name="Text Box 66"/>
            <p:cNvSpPr txBox="1">
              <a:spLocks noChangeArrowheads="1"/>
            </p:cNvSpPr>
            <p:nvPr/>
          </p:nvSpPr>
          <p:spPr bwMode="auto">
            <a:xfrm>
              <a:off x="4072" y="2680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79894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2"/>
          <p:cNvSpPr>
            <a:spLocks noGrp="1" noChangeArrowheads="1"/>
          </p:cNvSpPr>
          <p:nvPr>
            <p:ph type="title"/>
          </p:nvPr>
        </p:nvSpPr>
        <p:spPr>
          <a:xfrm>
            <a:off x="76200" y="125413"/>
            <a:ext cx="1371600" cy="1143000"/>
          </a:xfrm>
          <a:prstGeom prst="rect">
            <a:avLst/>
          </a:prstGeo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</a:rPr>
              <a:t>例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</a:rPr>
              <a:t>5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</a:rPr>
              <a:t>:</a:t>
            </a:r>
            <a:endParaRPr kumimoji="0" lang="zh-CN" altLang="en-US" sz="1800" b="1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7" name="Text Box 4"/>
          <p:cNvSpPr txBox="1">
            <a:spLocks noChangeArrowheads="1"/>
          </p:cNvSpPr>
          <p:nvPr/>
        </p:nvSpPr>
        <p:spPr bwMode="auto">
          <a:xfrm>
            <a:off x="1371600" y="430213"/>
            <a:ext cx="7864475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试用电压源与电流源等效变换的方法计算</a:t>
            </a:r>
            <a:endParaRPr kumimoji="0" lang="zh-CN" alt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sym typeface="Symbol" pitchFamily="18" charset="2"/>
            </a:endParaRPr>
          </a:p>
        </p:txBody>
      </p:sp>
      <p:sp>
        <p:nvSpPr>
          <p:cNvPr id="138" name="Text Box 5"/>
          <p:cNvSpPr txBox="1">
            <a:spLocks noChangeArrowheads="1"/>
          </p:cNvSpPr>
          <p:nvPr/>
        </p:nvSpPr>
        <p:spPr bwMode="auto">
          <a:xfrm>
            <a:off x="381000" y="914401"/>
            <a:ext cx="35671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</a:rPr>
              <a:t>2</a:t>
            </a:r>
            <a:r>
              <a:rPr kumimoji="1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sym typeface="Symbol" pitchFamily="18" charset="2"/>
              </a:rPr>
              <a:t>电阻中的电流。</a:t>
            </a:r>
            <a:endParaRPr kumimoji="1" lang="zh-CN" alt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</a:endParaRPr>
          </a:p>
        </p:txBody>
      </p:sp>
      <p:grpSp>
        <p:nvGrpSpPr>
          <p:cNvPr id="139" name="Group 6"/>
          <p:cNvGrpSpPr>
            <a:grpSpLocks/>
          </p:cNvGrpSpPr>
          <p:nvPr/>
        </p:nvGrpSpPr>
        <p:grpSpPr bwMode="auto">
          <a:xfrm>
            <a:off x="76200" y="1582738"/>
            <a:ext cx="4657725" cy="2836862"/>
            <a:chOff x="48" y="997"/>
            <a:chExt cx="2934" cy="1787"/>
          </a:xfrm>
        </p:grpSpPr>
        <p:grpSp>
          <p:nvGrpSpPr>
            <p:cNvPr id="140" name="Group 7"/>
            <p:cNvGrpSpPr>
              <a:grpSpLocks/>
            </p:cNvGrpSpPr>
            <p:nvPr/>
          </p:nvGrpSpPr>
          <p:grpSpPr bwMode="auto">
            <a:xfrm>
              <a:off x="1691" y="1063"/>
              <a:ext cx="711" cy="246"/>
              <a:chOff x="1607" y="731"/>
              <a:chExt cx="588" cy="192"/>
            </a:xfrm>
          </p:grpSpPr>
          <p:grpSp>
            <p:nvGrpSpPr>
              <p:cNvPr id="180" name="Group 8"/>
              <p:cNvGrpSpPr>
                <a:grpSpLocks/>
              </p:cNvGrpSpPr>
              <p:nvPr/>
            </p:nvGrpSpPr>
            <p:grpSpPr bwMode="auto">
              <a:xfrm rot="16200000" flipV="1">
                <a:off x="1835" y="731"/>
                <a:ext cx="192" cy="192"/>
                <a:chOff x="1344" y="1872"/>
                <a:chExt cx="192" cy="192"/>
              </a:xfrm>
            </p:grpSpPr>
            <p:sp>
              <p:nvSpPr>
                <p:cNvPr id="183" name="Oval 9"/>
                <p:cNvSpPr>
                  <a:spLocks noChangeArrowheads="1"/>
                </p:cNvSpPr>
                <p:nvPr/>
              </p:nvSpPr>
              <p:spPr bwMode="auto">
                <a:xfrm>
                  <a:off x="1344" y="1872"/>
                  <a:ext cx="192" cy="192"/>
                </a:xfrm>
                <a:prstGeom prst="ellipse">
                  <a:avLst/>
                </a:prstGeom>
                <a:noFill/>
                <a:ln w="381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84" name="Line 10"/>
                <p:cNvSpPr>
                  <a:spLocks noChangeShapeType="1"/>
                </p:cNvSpPr>
                <p:nvPr/>
              </p:nvSpPr>
              <p:spPr bwMode="auto">
                <a:xfrm>
                  <a:off x="1344" y="1968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81" name="Line 11"/>
              <p:cNvSpPr>
                <a:spLocks noChangeShapeType="1"/>
              </p:cNvSpPr>
              <p:nvPr/>
            </p:nvSpPr>
            <p:spPr bwMode="auto">
              <a:xfrm rot="-5400000">
                <a:off x="2111" y="755"/>
                <a:ext cx="0" cy="168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2" name="Line 12"/>
              <p:cNvSpPr>
                <a:spLocks noChangeShapeType="1"/>
              </p:cNvSpPr>
              <p:nvPr/>
            </p:nvSpPr>
            <p:spPr bwMode="auto">
              <a:xfrm rot="-5400000">
                <a:off x="1724" y="710"/>
                <a:ext cx="6" cy="240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1" name="Line 13"/>
            <p:cNvSpPr>
              <a:spLocks noChangeShapeType="1"/>
            </p:cNvSpPr>
            <p:nvPr/>
          </p:nvSpPr>
          <p:spPr bwMode="auto">
            <a:xfrm flipV="1">
              <a:off x="317" y="2047"/>
              <a:ext cx="0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2" name="Oval 14"/>
            <p:cNvSpPr>
              <a:spLocks noChangeArrowheads="1"/>
            </p:cNvSpPr>
            <p:nvPr/>
          </p:nvSpPr>
          <p:spPr bwMode="auto">
            <a:xfrm flipV="1">
              <a:off x="375" y="2047"/>
              <a:ext cx="232" cy="246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3" name="Line 15"/>
            <p:cNvSpPr>
              <a:spLocks noChangeShapeType="1"/>
            </p:cNvSpPr>
            <p:nvPr/>
          </p:nvSpPr>
          <p:spPr bwMode="auto">
            <a:xfrm flipV="1">
              <a:off x="491" y="1863"/>
              <a:ext cx="0" cy="615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4" name="Rectangle 16"/>
            <p:cNvSpPr>
              <a:spLocks noChangeArrowheads="1"/>
            </p:cNvSpPr>
            <p:nvPr/>
          </p:nvSpPr>
          <p:spPr bwMode="auto">
            <a:xfrm flipV="1">
              <a:off x="433" y="1616"/>
              <a:ext cx="116" cy="247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45" name="Line 17"/>
            <p:cNvSpPr>
              <a:spLocks noChangeShapeType="1"/>
            </p:cNvSpPr>
            <p:nvPr/>
          </p:nvSpPr>
          <p:spPr bwMode="auto">
            <a:xfrm flipV="1">
              <a:off x="491" y="1370"/>
              <a:ext cx="0" cy="24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6" name="Text Box 18"/>
            <p:cNvSpPr txBox="1">
              <a:spLocks noChangeArrowheads="1"/>
            </p:cNvSpPr>
            <p:nvPr/>
          </p:nvSpPr>
          <p:spPr bwMode="auto">
            <a:xfrm>
              <a:off x="254" y="1869"/>
              <a:ext cx="232" cy="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-</a:t>
              </a:r>
            </a:p>
          </p:txBody>
        </p:sp>
        <p:sp>
          <p:nvSpPr>
            <p:cNvPr id="147" name="Line 19"/>
            <p:cNvSpPr>
              <a:spLocks noChangeShapeType="1"/>
            </p:cNvSpPr>
            <p:nvPr/>
          </p:nvSpPr>
          <p:spPr bwMode="auto">
            <a:xfrm flipV="1">
              <a:off x="925" y="2047"/>
              <a:ext cx="0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8" name="Oval 20"/>
            <p:cNvSpPr>
              <a:spLocks noChangeArrowheads="1"/>
            </p:cNvSpPr>
            <p:nvPr/>
          </p:nvSpPr>
          <p:spPr bwMode="auto">
            <a:xfrm flipV="1">
              <a:off x="983" y="2047"/>
              <a:ext cx="231" cy="246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9" name="Line 21"/>
            <p:cNvSpPr>
              <a:spLocks noChangeShapeType="1"/>
            </p:cNvSpPr>
            <p:nvPr/>
          </p:nvSpPr>
          <p:spPr bwMode="auto">
            <a:xfrm flipV="1">
              <a:off x="1098" y="1863"/>
              <a:ext cx="0" cy="615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Rectangle 22"/>
            <p:cNvSpPr>
              <a:spLocks noChangeArrowheads="1"/>
            </p:cNvSpPr>
            <p:nvPr/>
          </p:nvSpPr>
          <p:spPr bwMode="auto">
            <a:xfrm flipV="1">
              <a:off x="1041" y="1616"/>
              <a:ext cx="115" cy="247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rot="10800000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1" name="Line 23"/>
            <p:cNvSpPr>
              <a:spLocks noChangeShapeType="1"/>
            </p:cNvSpPr>
            <p:nvPr/>
          </p:nvSpPr>
          <p:spPr bwMode="auto">
            <a:xfrm flipV="1">
              <a:off x="1098" y="1370"/>
              <a:ext cx="0" cy="24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2" name="Text Box 24"/>
            <p:cNvSpPr txBox="1">
              <a:spLocks noChangeArrowheads="1"/>
            </p:cNvSpPr>
            <p:nvPr/>
          </p:nvSpPr>
          <p:spPr bwMode="auto">
            <a:xfrm>
              <a:off x="881" y="1858"/>
              <a:ext cx="229" cy="5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-</a:t>
              </a:r>
            </a:p>
          </p:txBody>
        </p:sp>
        <p:sp>
          <p:nvSpPr>
            <p:cNvPr id="153" name="Text Box 25"/>
            <p:cNvSpPr txBox="1">
              <a:spLocks noChangeArrowheads="1"/>
            </p:cNvSpPr>
            <p:nvPr/>
          </p:nvSpPr>
          <p:spPr bwMode="auto">
            <a:xfrm>
              <a:off x="48" y="1997"/>
              <a:ext cx="3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6</a:t>
              </a: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V</a:t>
              </a:r>
            </a:p>
          </p:txBody>
        </p:sp>
        <p:sp>
          <p:nvSpPr>
            <p:cNvPr id="154" name="Text Box 26"/>
            <p:cNvSpPr txBox="1">
              <a:spLocks noChangeArrowheads="1"/>
            </p:cNvSpPr>
            <p:nvPr/>
          </p:nvSpPr>
          <p:spPr bwMode="auto">
            <a:xfrm>
              <a:off x="1184" y="1990"/>
              <a:ext cx="50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12</a:t>
              </a: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V</a:t>
              </a:r>
            </a:p>
          </p:txBody>
        </p:sp>
        <p:sp>
          <p:nvSpPr>
            <p:cNvPr id="155" name="Text Box 27"/>
            <p:cNvSpPr txBox="1">
              <a:spLocks noChangeArrowheads="1"/>
            </p:cNvSpPr>
            <p:nvPr/>
          </p:nvSpPr>
          <p:spPr bwMode="auto">
            <a:xfrm>
              <a:off x="2022" y="1230"/>
              <a:ext cx="3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156" name="Text Box 28"/>
            <p:cNvSpPr txBox="1">
              <a:spLocks noChangeArrowheads="1"/>
            </p:cNvSpPr>
            <p:nvPr/>
          </p:nvSpPr>
          <p:spPr bwMode="auto">
            <a:xfrm>
              <a:off x="630" y="1584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6</a:t>
              </a: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1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157" name="Group 29"/>
            <p:cNvGrpSpPr>
              <a:grpSpLocks/>
            </p:cNvGrpSpPr>
            <p:nvPr/>
          </p:nvGrpSpPr>
          <p:grpSpPr bwMode="auto">
            <a:xfrm>
              <a:off x="1677" y="1544"/>
              <a:ext cx="725" cy="122"/>
              <a:chOff x="1151" y="1104"/>
              <a:chExt cx="576" cy="96"/>
            </a:xfrm>
          </p:grpSpPr>
          <p:sp>
            <p:nvSpPr>
              <p:cNvPr id="177" name="Rectangle 30"/>
              <p:cNvSpPr>
                <a:spLocks noChangeArrowheads="1"/>
              </p:cNvSpPr>
              <p:nvPr/>
            </p:nvSpPr>
            <p:spPr bwMode="auto">
              <a:xfrm rot="-5400000">
                <a:off x="1392" y="1056"/>
                <a:ext cx="96" cy="192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8" name="Line 31"/>
              <p:cNvSpPr>
                <a:spLocks noChangeShapeType="1"/>
              </p:cNvSpPr>
              <p:nvPr/>
            </p:nvSpPr>
            <p:spPr bwMode="auto">
              <a:xfrm rot="-5400000">
                <a:off x="1631" y="1055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9" name="Line 32"/>
              <p:cNvSpPr>
                <a:spLocks noChangeShapeType="1"/>
              </p:cNvSpPr>
              <p:nvPr/>
            </p:nvSpPr>
            <p:spPr bwMode="auto">
              <a:xfrm rot="16200000" flipV="1">
                <a:off x="1247" y="1055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58" name="Rectangle 33"/>
            <p:cNvSpPr>
              <a:spLocks noChangeArrowheads="1"/>
            </p:cNvSpPr>
            <p:nvPr/>
          </p:nvSpPr>
          <p:spPr bwMode="auto">
            <a:xfrm rot="-5400000">
              <a:off x="1299" y="1255"/>
              <a:ext cx="123" cy="232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Line 34"/>
            <p:cNvSpPr>
              <a:spLocks noChangeShapeType="1"/>
            </p:cNvSpPr>
            <p:nvPr/>
          </p:nvSpPr>
          <p:spPr bwMode="auto">
            <a:xfrm rot="-5400000">
              <a:off x="1591" y="1253"/>
              <a:ext cx="0" cy="23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Line 35"/>
            <p:cNvSpPr>
              <a:spLocks noChangeShapeType="1"/>
            </p:cNvSpPr>
            <p:nvPr/>
          </p:nvSpPr>
          <p:spPr bwMode="auto">
            <a:xfrm rot="5400000">
              <a:off x="867" y="993"/>
              <a:ext cx="1" cy="753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Line 36"/>
            <p:cNvSpPr>
              <a:spLocks noChangeShapeType="1"/>
            </p:cNvSpPr>
            <p:nvPr/>
          </p:nvSpPr>
          <p:spPr bwMode="auto">
            <a:xfrm flipV="1">
              <a:off x="2402" y="1385"/>
              <a:ext cx="218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Line 37"/>
            <p:cNvSpPr>
              <a:spLocks noChangeShapeType="1"/>
            </p:cNvSpPr>
            <p:nvPr/>
          </p:nvSpPr>
          <p:spPr bwMode="auto">
            <a:xfrm flipH="1">
              <a:off x="1751" y="1385"/>
              <a:ext cx="284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Line 38"/>
            <p:cNvSpPr>
              <a:spLocks noChangeShapeType="1"/>
            </p:cNvSpPr>
            <p:nvPr/>
          </p:nvSpPr>
          <p:spPr bwMode="auto">
            <a:xfrm flipH="1">
              <a:off x="1693" y="1178"/>
              <a:ext cx="0" cy="423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Line 39"/>
            <p:cNvSpPr>
              <a:spLocks noChangeShapeType="1"/>
            </p:cNvSpPr>
            <p:nvPr/>
          </p:nvSpPr>
          <p:spPr bwMode="auto">
            <a:xfrm>
              <a:off x="2388" y="1194"/>
              <a:ext cx="0" cy="422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65" name="Group 40"/>
            <p:cNvGrpSpPr>
              <a:grpSpLocks/>
            </p:cNvGrpSpPr>
            <p:nvPr/>
          </p:nvGrpSpPr>
          <p:grpSpPr bwMode="auto">
            <a:xfrm>
              <a:off x="2546" y="1379"/>
              <a:ext cx="117" cy="1099"/>
              <a:chOff x="2784" y="912"/>
              <a:chExt cx="96" cy="864"/>
            </a:xfrm>
          </p:grpSpPr>
          <p:sp>
            <p:nvSpPr>
              <p:cNvPr id="174" name="Rectangle 41"/>
              <p:cNvSpPr>
                <a:spLocks noChangeArrowheads="1"/>
              </p:cNvSpPr>
              <p:nvPr/>
            </p:nvSpPr>
            <p:spPr bwMode="auto">
              <a:xfrm>
                <a:off x="2784" y="1248"/>
                <a:ext cx="96" cy="192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5" name="Line 42"/>
              <p:cNvSpPr>
                <a:spLocks noChangeShapeType="1"/>
              </p:cNvSpPr>
              <p:nvPr/>
            </p:nvSpPr>
            <p:spPr bwMode="auto">
              <a:xfrm>
                <a:off x="2832" y="144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6" name="Line 43"/>
              <p:cNvSpPr>
                <a:spLocks noChangeShapeType="1"/>
              </p:cNvSpPr>
              <p:nvPr/>
            </p:nvSpPr>
            <p:spPr bwMode="auto">
              <a:xfrm flipV="1">
                <a:off x="2832" y="912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66" name="Line 44"/>
            <p:cNvSpPr>
              <a:spLocks noChangeShapeType="1"/>
            </p:cNvSpPr>
            <p:nvPr/>
          </p:nvSpPr>
          <p:spPr bwMode="auto">
            <a:xfrm flipH="1">
              <a:off x="491" y="2462"/>
              <a:ext cx="2114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7" name="Text Box 45"/>
            <p:cNvSpPr txBox="1">
              <a:spLocks noChangeArrowheads="1"/>
            </p:cNvSpPr>
            <p:nvPr/>
          </p:nvSpPr>
          <p:spPr bwMode="auto">
            <a:xfrm>
              <a:off x="54" y="1584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3</a:t>
              </a: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1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Text Box 46"/>
            <p:cNvSpPr txBox="1">
              <a:spLocks noChangeArrowheads="1"/>
            </p:cNvSpPr>
            <p:nvPr/>
          </p:nvSpPr>
          <p:spPr bwMode="auto">
            <a:xfrm>
              <a:off x="1152" y="997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1</a:t>
              </a: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1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69" name="Text Box 47"/>
            <p:cNvSpPr txBox="1">
              <a:spLocks noChangeArrowheads="1"/>
            </p:cNvSpPr>
            <p:nvPr/>
          </p:nvSpPr>
          <p:spPr bwMode="auto">
            <a:xfrm>
              <a:off x="1776" y="1616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1</a:t>
              </a: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1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Text Box 48"/>
            <p:cNvSpPr txBox="1">
              <a:spLocks noChangeArrowheads="1"/>
            </p:cNvSpPr>
            <p:nvPr/>
          </p:nvSpPr>
          <p:spPr bwMode="auto">
            <a:xfrm>
              <a:off x="2176" y="1858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1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Line 49"/>
            <p:cNvSpPr>
              <a:spLocks noChangeShapeType="1"/>
            </p:cNvSpPr>
            <p:nvPr/>
          </p:nvSpPr>
          <p:spPr bwMode="auto">
            <a:xfrm>
              <a:off x="2794" y="1785"/>
              <a:ext cx="0" cy="354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Text Box 50"/>
            <p:cNvSpPr txBox="1">
              <a:spLocks noChangeArrowheads="1"/>
            </p:cNvSpPr>
            <p:nvPr/>
          </p:nvSpPr>
          <p:spPr bwMode="auto">
            <a:xfrm>
              <a:off x="2779" y="1737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I</a:t>
              </a:r>
            </a:p>
          </p:txBody>
        </p:sp>
        <p:sp>
          <p:nvSpPr>
            <p:cNvPr id="173" name="Text Box 51"/>
            <p:cNvSpPr txBox="1">
              <a:spLocks noChangeArrowheads="1"/>
            </p:cNvSpPr>
            <p:nvPr/>
          </p:nvSpPr>
          <p:spPr bwMode="auto">
            <a:xfrm>
              <a:off x="432" y="2457"/>
              <a:ext cx="37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(</a:t>
              </a:r>
              <a:r>
                <a:rPr kumimoji="1" lang="en-US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a)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5" name="AutoShape 90"/>
          <p:cNvSpPr>
            <a:spLocks noChangeArrowheads="1"/>
          </p:cNvSpPr>
          <p:nvPr/>
        </p:nvSpPr>
        <p:spPr bwMode="auto">
          <a:xfrm>
            <a:off x="4495800" y="2198688"/>
            <a:ext cx="746125" cy="347662"/>
          </a:xfrm>
          <a:prstGeom prst="notchedRightArrow">
            <a:avLst>
              <a:gd name="adj1" fmla="val 50000"/>
              <a:gd name="adj2" fmla="val 53653"/>
            </a:avLst>
          </a:prstGeom>
          <a:gradFill rotWithShape="0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6" name="Text Box 119"/>
          <p:cNvSpPr txBox="1">
            <a:spLocks noChangeArrowheads="1"/>
          </p:cNvSpPr>
          <p:nvPr/>
        </p:nvSpPr>
        <p:spPr bwMode="auto">
          <a:xfrm>
            <a:off x="5207000" y="4343400"/>
            <a:ext cx="2525713" cy="579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由图（</a:t>
            </a:r>
            <a:r>
              <a:rPr kumimoji="1" lang="en-US" altLang="zh-CN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C）：</a:t>
            </a:r>
          </a:p>
        </p:txBody>
      </p:sp>
      <p:sp>
        <p:nvSpPr>
          <p:cNvPr id="187" name="Text Box 120"/>
          <p:cNvSpPr txBox="1">
            <a:spLocks noChangeArrowheads="1"/>
          </p:cNvSpPr>
          <p:nvPr/>
        </p:nvSpPr>
        <p:spPr bwMode="auto">
          <a:xfrm>
            <a:off x="4689475" y="5572125"/>
            <a:ext cx="18415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graphicFrame>
        <p:nvGraphicFramePr>
          <p:cNvPr id="188" name="Object 121" descr="40%"/>
          <p:cNvGraphicFramePr>
            <a:graphicFrameLocks noChangeAspect="1"/>
          </p:cNvGraphicFramePr>
          <p:nvPr/>
        </p:nvGraphicFramePr>
        <p:xfrm>
          <a:off x="5086350" y="5060950"/>
          <a:ext cx="3448050" cy="1182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06" name="Equation" r:id="rId3" imgW="1143000" imgH="393480" progId="Equation.3">
                  <p:embed/>
                </p:oleObj>
              </mc:Choice>
              <mc:Fallback>
                <p:oleObj name="Equation" r:id="rId3" imgW="1143000" imgH="393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6350" y="5060950"/>
                        <a:ext cx="3448050" cy="1182688"/>
                      </a:xfrm>
                      <a:prstGeom prst="rect">
                        <a:avLst/>
                      </a:prstGeom>
                      <a:pattFill prst="pct40">
                        <a:fgClr>
                          <a:srgbClr val="FF9999"/>
                        </a:fgClr>
                        <a:bgClr>
                          <a:srgbClr val="FFFFFF"/>
                        </a:bgClr>
                      </a:pattFill>
                      <a:ln w="19050">
                        <a:solidFill>
                          <a:srgbClr val="FF33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" name="AutoShape 124"/>
          <p:cNvSpPr>
            <a:spLocks noChangeArrowheads="1"/>
          </p:cNvSpPr>
          <p:nvPr/>
        </p:nvSpPr>
        <p:spPr bwMode="auto">
          <a:xfrm>
            <a:off x="396875" y="5041900"/>
            <a:ext cx="746125" cy="347663"/>
          </a:xfrm>
          <a:prstGeom prst="notchedRightArrow">
            <a:avLst>
              <a:gd name="adj1" fmla="val 50000"/>
              <a:gd name="adj2" fmla="val 53653"/>
            </a:avLst>
          </a:prstGeom>
          <a:gradFill rotWithShape="0">
            <a:gsLst>
              <a:gs pos="0">
                <a:srgbClr val="FF3300"/>
              </a:gs>
              <a:gs pos="100000">
                <a:srgbClr val="FF3300">
                  <a:gamma/>
                  <a:shade val="46275"/>
                  <a:invGamma/>
                </a:srgbClr>
              </a:gs>
            </a:gsLst>
            <a:path path="rect">
              <a:fillToRect r="100000" b="100000"/>
            </a:path>
          </a:gradFill>
          <a:ln w="38100">
            <a:solidFill>
              <a:srgbClr val="FFFF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90" name="Group 52"/>
          <p:cNvGrpSpPr>
            <a:grpSpLocks/>
          </p:cNvGrpSpPr>
          <p:nvPr/>
        </p:nvGrpSpPr>
        <p:grpSpPr bwMode="auto">
          <a:xfrm>
            <a:off x="5426075" y="1585913"/>
            <a:ext cx="3581400" cy="2728912"/>
            <a:chOff x="3418" y="999"/>
            <a:chExt cx="2256" cy="1719"/>
          </a:xfrm>
        </p:grpSpPr>
        <p:grpSp>
          <p:nvGrpSpPr>
            <p:cNvPr id="191" name="Group 53"/>
            <p:cNvGrpSpPr>
              <a:grpSpLocks/>
            </p:cNvGrpSpPr>
            <p:nvPr/>
          </p:nvGrpSpPr>
          <p:grpSpPr bwMode="auto">
            <a:xfrm>
              <a:off x="3418" y="1271"/>
              <a:ext cx="223" cy="1044"/>
              <a:chOff x="2448" y="960"/>
              <a:chExt cx="192" cy="864"/>
            </a:xfrm>
          </p:grpSpPr>
          <p:grpSp>
            <p:nvGrpSpPr>
              <p:cNvPr id="223" name="Group 54"/>
              <p:cNvGrpSpPr>
                <a:grpSpLocks/>
              </p:cNvGrpSpPr>
              <p:nvPr/>
            </p:nvGrpSpPr>
            <p:grpSpPr bwMode="auto">
              <a:xfrm flipV="1">
                <a:off x="2448" y="1296"/>
                <a:ext cx="192" cy="192"/>
                <a:chOff x="1344" y="1872"/>
                <a:chExt cx="192" cy="192"/>
              </a:xfrm>
            </p:grpSpPr>
            <p:sp>
              <p:nvSpPr>
                <p:cNvPr id="226" name="Oval 55"/>
                <p:cNvSpPr>
                  <a:spLocks noChangeArrowheads="1"/>
                </p:cNvSpPr>
                <p:nvPr/>
              </p:nvSpPr>
              <p:spPr bwMode="auto">
                <a:xfrm>
                  <a:off x="1344" y="1872"/>
                  <a:ext cx="192" cy="192"/>
                </a:xfrm>
                <a:prstGeom prst="ellipse">
                  <a:avLst/>
                </a:prstGeom>
                <a:noFill/>
                <a:ln w="381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27" name="Line 56"/>
                <p:cNvSpPr>
                  <a:spLocks noChangeShapeType="1"/>
                </p:cNvSpPr>
                <p:nvPr/>
              </p:nvSpPr>
              <p:spPr bwMode="auto">
                <a:xfrm>
                  <a:off x="1344" y="1968"/>
                  <a:ext cx="192" cy="0"/>
                </a:xfrm>
                <a:prstGeom prst="line">
                  <a:avLst/>
                </a:prstGeom>
                <a:noFill/>
                <a:ln w="381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4" name="Line 57"/>
              <p:cNvSpPr>
                <a:spLocks noChangeShapeType="1"/>
              </p:cNvSpPr>
              <p:nvPr/>
            </p:nvSpPr>
            <p:spPr bwMode="auto">
              <a:xfrm>
                <a:off x="2544" y="1488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5" name="Line 58"/>
              <p:cNvSpPr>
                <a:spLocks noChangeShapeType="1"/>
              </p:cNvSpPr>
              <p:nvPr/>
            </p:nvSpPr>
            <p:spPr bwMode="auto">
              <a:xfrm>
                <a:off x="2544" y="96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2" name="Text Box 59"/>
            <p:cNvSpPr txBox="1">
              <a:spLocks noChangeArrowheads="1"/>
            </p:cNvSpPr>
            <p:nvPr/>
          </p:nvSpPr>
          <p:spPr bwMode="auto">
            <a:xfrm>
              <a:off x="3498" y="1913"/>
              <a:ext cx="3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4</a:t>
              </a: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193" name="Rectangle 60"/>
            <p:cNvSpPr>
              <a:spLocks noChangeArrowheads="1"/>
            </p:cNvSpPr>
            <p:nvPr/>
          </p:nvSpPr>
          <p:spPr bwMode="auto">
            <a:xfrm rot="-5400000">
              <a:off x="4170" y="1159"/>
              <a:ext cx="116" cy="224"/>
            </a:xfrm>
            <a:prstGeom prst="rect">
              <a:avLst/>
            </a:prstGeom>
            <a:noFill/>
            <a:ln w="38100">
              <a:solidFill>
                <a:srgbClr val="FFFFFF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vert="eaVert"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Line 61"/>
            <p:cNvSpPr>
              <a:spLocks noChangeShapeType="1"/>
            </p:cNvSpPr>
            <p:nvPr/>
          </p:nvSpPr>
          <p:spPr bwMode="auto">
            <a:xfrm rot="-5400000">
              <a:off x="4451" y="1158"/>
              <a:ext cx="0" cy="223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Line 62"/>
            <p:cNvSpPr>
              <a:spLocks noChangeShapeType="1"/>
            </p:cNvSpPr>
            <p:nvPr/>
          </p:nvSpPr>
          <p:spPr bwMode="auto">
            <a:xfrm rot="5400000">
              <a:off x="3822" y="978"/>
              <a:ext cx="1" cy="585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96" name="Group 63"/>
            <p:cNvGrpSpPr>
              <a:grpSpLocks/>
            </p:cNvGrpSpPr>
            <p:nvPr/>
          </p:nvGrpSpPr>
          <p:grpSpPr bwMode="auto">
            <a:xfrm>
              <a:off x="3948" y="1271"/>
              <a:ext cx="112" cy="1044"/>
              <a:chOff x="2784" y="912"/>
              <a:chExt cx="96" cy="864"/>
            </a:xfrm>
          </p:grpSpPr>
          <p:sp>
            <p:nvSpPr>
              <p:cNvPr id="220" name="Rectangle 64"/>
              <p:cNvSpPr>
                <a:spLocks noChangeArrowheads="1"/>
              </p:cNvSpPr>
              <p:nvPr/>
            </p:nvSpPr>
            <p:spPr bwMode="auto">
              <a:xfrm>
                <a:off x="2784" y="1248"/>
                <a:ext cx="96" cy="192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1" name="Line 65"/>
              <p:cNvSpPr>
                <a:spLocks noChangeShapeType="1"/>
              </p:cNvSpPr>
              <p:nvPr/>
            </p:nvSpPr>
            <p:spPr bwMode="auto">
              <a:xfrm>
                <a:off x="2832" y="144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2" name="Line 66"/>
              <p:cNvSpPr>
                <a:spLocks noChangeShapeType="1"/>
              </p:cNvSpPr>
              <p:nvPr/>
            </p:nvSpPr>
            <p:spPr bwMode="auto">
              <a:xfrm flipV="1">
                <a:off x="2832" y="912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7" name="Line 67"/>
            <p:cNvSpPr>
              <a:spLocks noChangeShapeType="1"/>
            </p:cNvSpPr>
            <p:nvPr/>
          </p:nvSpPr>
          <p:spPr bwMode="auto">
            <a:xfrm flipV="1">
              <a:off x="3697" y="1518"/>
              <a:ext cx="0" cy="42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8" name="Line 68"/>
            <p:cNvSpPr>
              <a:spLocks noChangeShapeType="1"/>
            </p:cNvSpPr>
            <p:nvPr/>
          </p:nvSpPr>
          <p:spPr bwMode="auto">
            <a:xfrm rot="16200000" flipV="1">
              <a:off x="4965" y="1444"/>
              <a:ext cx="0" cy="0"/>
            </a:xfrm>
            <a:prstGeom prst="line">
              <a:avLst/>
            </a:prstGeom>
            <a:noFill/>
            <a:ln w="9525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99" name="Group 69"/>
            <p:cNvGrpSpPr>
              <a:grpSpLocks/>
            </p:cNvGrpSpPr>
            <p:nvPr/>
          </p:nvGrpSpPr>
          <p:grpSpPr bwMode="auto">
            <a:xfrm>
              <a:off x="5287" y="1270"/>
              <a:ext cx="112" cy="1045"/>
              <a:chOff x="2784" y="912"/>
              <a:chExt cx="96" cy="864"/>
            </a:xfrm>
          </p:grpSpPr>
          <p:sp>
            <p:nvSpPr>
              <p:cNvPr id="217" name="Rectangle 70"/>
              <p:cNvSpPr>
                <a:spLocks noChangeArrowheads="1"/>
              </p:cNvSpPr>
              <p:nvPr/>
            </p:nvSpPr>
            <p:spPr bwMode="auto">
              <a:xfrm>
                <a:off x="2784" y="1248"/>
                <a:ext cx="96" cy="192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8" name="Line 71"/>
              <p:cNvSpPr>
                <a:spLocks noChangeShapeType="1"/>
              </p:cNvSpPr>
              <p:nvPr/>
            </p:nvSpPr>
            <p:spPr bwMode="auto">
              <a:xfrm>
                <a:off x="2832" y="144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9" name="Line 72"/>
              <p:cNvSpPr>
                <a:spLocks noChangeShapeType="1"/>
              </p:cNvSpPr>
              <p:nvPr/>
            </p:nvSpPr>
            <p:spPr bwMode="auto">
              <a:xfrm flipV="1">
                <a:off x="2832" y="912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00" name="Text Box 73"/>
            <p:cNvSpPr txBox="1">
              <a:spLocks noChangeArrowheads="1"/>
            </p:cNvSpPr>
            <p:nvPr/>
          </p:nvSpPr>
          <p:spPr bwMode="auto">
            <a:xfrm>
              <a:off x="4041" y="1663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1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Text Box 74"/>
            <p:cNvSpPr txBox="1">
              <a:spLocks noChangeArrowheads="1"/>
            </p:cNvSpPr>
            <p:nvPr/>
          </p:nvSpPr>
          <p:spPr bwMode="auto">
            <a:xfrm>
              <a:off x="4020" y="1289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1</a:t>
              </a: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1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Text Box 75"/>
            <p:cNvSpPr txBox="1">
              <a:spLocks noChangeArrowheads="1"/>
            </p:cNvSpPr>
            <p:nvPr/>
          </p:nvSpPr>
          <p:spPr bwMode="auto">
            <a:xfrm>
              <a:off x="4468" y="1289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1</a:t>
              </a: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1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Text Box 76"/>
            <p:cNvSpPr txBox="1">
              <a:spLocks noChangeArrowheads="1"/>
            </p:cNvSpPr>
            <p:nvPr/>
          </p:nvSpPr>
          <p:spPr bwMode="auto">
            <a:xfrm>
              <a:off x="4896" y="1666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1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Text Box 77"/>
            <p:cNvSpPr txBox="1">
              <a:spLocks noChangeArrowheads="1"/>
            </p:cNvSpPr>
            <p:nvPr/>
          </p:nvSpPr>
          <p:spPr bwMode="auto">
            <a:xfrm>
              <a:off x="4903" y="1347"/>
              <a:ext cx="3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V</a:t>
              </a:r>
            </a:p>
          </p:txBody>
        </p:sp>
        <p:grpSp>
          <p:nvGrpSpPr>
            <p:cNvPr id="205" name="Group 78"/>
            <p:cNvGrpSpPr>
              <a:grpSpLocks/>
            </p:cNvGrpSpPr>
            <p:nvPr/>
          </p:nvGrpSpPr>
          <p:grpSpPr bwMode="auto">
            <a:xfrm>
              <a:off x="4351" y="999"/>
              <a:ext cx="1005" cy="387"/>
              <a:chOff x="3635" y="723"/>
              <a:chExt cx="864" cy="320"/>
            </a:xfrm>
          </p:grpSpPr>
          <p:grpSp>
            <p:nvGrpSpPr>
              <p:cNvPr id="210" name="Group 79"/>
              <p:cNvGrpSpPr>
                <a:grpSpLocks/>
              </p:cNvGrpSpPr>
              <p:nvPr/>
            </p:nvGrpSpPr>
            <p:grpSpPr bwMode="auto">
              <a:xfrm>
                <a:off x="3635" y="851"/>
                <a:ext cx="864" cy="192"/>
                <a:chOff x="3635" y="851"/>
                <a:chExt cx="864" cy="192"/>
              </a:xfrm>
            </p:grpSpPr>
            <p:sp>
              <p:nvSpPr>
                <p:cNvPr id="213" name="Oval 80"/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163" y="851"/>
                  <a:ext cx="192" cy="192"/>
                </a:xfrm>
                <a:prstGeom prst="ellipse">
                  <a:avLst/>
                </a:prstGeom>
                <a:noFill/>
                <a:ln w="381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4" name="Line 81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4259" y="707"/>
                  <a:ext cx="0" cy="480"/>
                </a:xfrm>
                <a:prstGeom prst="line">
                  <a:avLst/>
                </a:prstGeom>
                <a:noFill/>
                <a:ln w="381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5" name="Rectangle 82"/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3875" y="851"/>
                  <a:ext cx="96" cy="192"/>
                </a:xfrm>
                <a:prstGeom prst="rect">
                  <a:avLst/>
                </a:prstGeom>
                <a:noFill/>
                <a:ln w="381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16" name="Line 83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731" y="851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11" name="Text Box 84"/>
              <p:cNvSpPr txBox="1">
                <a:spLocks noChangeArrowheads="1"/>
              </p:cNvSpPr>
              <p:nvPr/>
            </p:nvSpPr>
            <p:spPr bwMode="auto">
              <a:xfrm rot="-5400000">
                <a:off x="4021" y="717"/>
                <a:ext cx="195" cy="28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+</a:t>
                </a:r>
              </a:p>
            </p:txBody>
          </p:sp>
          <p:sp>
            <p:nvSpPr>
              <p:cNvPr id="212" name="Text Box 85"/>
              <p:cNvSpPr txBox="1">
                <a:spLocks noChangeArrowheads="1"/>
              </p:cNvSpPr>
              <p:nvPr/>
            </p:nvSpPr>
            <p:spPr bwMode="auto">
              <a:xfrm>
                <a:off x="4332" y="723"/>
                <a:ext cx="156" cy="27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-</a:t>
                </a:r>
              </a:p>
            </p:txBody>
          </p:sp>
        </p:grpSp>
        <p:sp>
          <p:nvSpPr>
            <p:cNvPr id="206" name="Line 86"/>
            <p:cNvSpPr>
              <a:spLocks noChangeShapeType="1"/>
            </p:cNvSpPr>
            <p:nvPr/>
          </p:nvSpPr>
          <p:spPr bwMode="auto">
            <a:xfrm>
              <a:off x="5454" y="1379"/>
              <a:ext cx="0" cy="776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Text Box 87"/>
            <p:cNvSpPr txBox="1">
              <a:spLocks noChangeArrowheads="1"/>
            </p:cNvSpPr>
            <p:nvPr/>
          </p:nvSpPr>
          <p:spPr bwMode="auto">
            <a:xfrm>
              <a:off x="5471" y="1257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I</a:t>
              </a:r>
            </a:p>
          </p:txBody>
        </p:sp>
        <p:sp>
          <p:nvSpPr>
            <p:cNvPr id="208" name="Line 88"/>
            <p:cNvSpPr>
              <a:spLocks noChangeShapeType="1"/>
            </p:cNvSpPr>
            <p:nvPr/>
          </p:nvSpPr>
          <p:spPr bwMode="auto">
            <a:xfrm>
              <a:off x="3516" y="2315"/>
              <a:ext cx="1834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Text Box 89"/>
            <p:cNvSpPr txBox="1">
              <a:spLocks noChangeArrowheads="1"/>
            </p:cNvSpPr>
            <p:nvPr/>
          </p:nvSpPr>
          <p:spPr bwMode="auto">
            <a:xfrm>
              <a:off x="4277" y="2391"/>
              <a:ext cx="39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(</a:t>
              </a:r>
              <a:r>
                <a:rPr kumimoji="1" lang="en-US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b)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28" name="Group 91"/>
          <p:cNvGrpSpPr>
            <a:grpSpLocks/>
          </p:cNvGrpSpPr>
          <p:nvPr/>
        </p:nvGrpSpPr>
        <p:grpSpPr bwMode="auto">
          <a:xfrm>
            <a:off x="1143000" y="4057650"/>
            <a:ext cx="3352800" cy="2724150"/>
            <a:chOff x="720" y="2556"/>
            <a:chExt cx="2112" cy="1716"/>
          </a:xfrm>
        </p:grpSpPr>
        <p:sp>
          <p:nvSpPr>
            <p:cNvPr id="229" name="Text Box 92"/>
            <p:cNvSpPr txBox="1">
              <a:spLocks noChangeArrowheads="1"/>
            </p:cNvSpPr>
            <p:nvPr/>
          </p:nvSpPr>
          <p:spPr bwMode="auto">
            <a:xfrm>
              <a:off x="720" y="3463"/>
              <a:ext cx="3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8</a:t>
              </a: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V</a:t>
              </a:r>
            </a:p>
          </p:txBody>
        </p:sp>
        <p:grpSp>
          <p:nvGrpSpPr>
            <p:cNvPr id="230" name="Group 93"/>
            <p:cNvGrpSpPr>
              <a:grpSpLocks/>
            </p:cNvGrpSpPr>
            <p:nvPr/>
          </p:nvGrpSpPr>
          <p:grpSpPr bwMode="auto">
            <a:xfrm>
              <a:off x="2281" y="2836"/>
              <a:ext cx="130" cy="1119"/>
              <a:chOff x="2784" y="912"/>
              <a:chExt cx="96" cy="864"/>
            </a:xfrm>
          </p:grpSpPr>
          <p:sp>
            <p:nvSpPr>
              <p:cNvPr id="253" name="Rectangle 94"/>
              <p:cNvSpPr>
                <a:spLocks noChangeArrowheads="1"/>
              </p:cNvSpPr>
              <p:nvPr/>
            </p:nvSpPr>
            <p:spPr bwMode="auto">
              <a:xfrm>
                <a:off x="2784" y="1248"/>
                <a:ext cx="96" cy="192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4" name="Line 95"/>
              <p:cNvSpPr>
                <a:spLocks noChangeShapeType="1"/>
              </p:cNvSpPr>
              <p:nvPr/>
            </p:nvSpPr>
            <p:spPr bwMode="auto">
              <a:xfrm>
                <a:off x="2832" y="1440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5" name="Line 96"/>
              <p:cNvSpPr>
                <a:spLocks noChangeShapeType="1"/>
              </p:cNvSpPr>
              <p:nvPr/>
            </p:nvSpPr>
            <p:spPr bwMode="auto">
              <a:xfrm flipV="1">
                <a:off x="2832" y="912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1" name="Group 97"/>
            <p:cNvGrpSpPr>
              <a:grpSpLocks/>
            </p:cNvGrpSpPr>
            <p:nvPr/>
          </p:nvGrpSpPr>
          <p:grpSpPr bwMode="auto">
            <a:xfrm>
              <a:off x="951" y="2835"/>
              <a:ext cx="390" cy="1197"/>
              <a:chOff x="4872" y="1176"/>
              <a:chExt cx="288" cy="920"/>
            </a:xfrm>
          </p:grpSpPr>
          <p:sp>
            <p:nvSpPr>
              <p:cNvPr id="247" name="Line 98"/>
              <p:cNvSpPr>
                <a:spLocks noChangeShapeType="1"/>
              </p:cNvSpPr>
              <p:nvPr/>
            </p:nvSpPr>
            <p:spPr bwMode="auto">
              <a:xfrm flipV="1">
                <a:off x="4920" y="1704"/>
                <a:ext cx="0" cy="0"/>
              </a:xfrm>
              <a:prstGeom prst="line">
                <a:avLst/>
              </a:prstGeom>
              <a:noFill/>
              <a:ln w="9525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8" name="Oval 99"/>
              <p:cNvSpPr>
                <a:spLocks noChangeArrowheads="1"/>
              </p:cNvSpPr>
              <p:nvPr/>
            </p:nvSpPr>
            <p:spPr bwMode="auto">
              <a:xfrm flipV="1">
                <a:off x="4968" y="1704"/>
                <a:ext cx="192" cy="192"/>
              </a:xfrm>
              <a:prstGeom prst="ellipse">
                <a:avLst/>
              </a:prstGeom>
              <a:noFill/>
              <a:ln w="3810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9" name="Line 100"/>
              <p:cNvSpPr>
                <a:spLocks noChangeShapeType="1"/>
              </p:cNvSpPr>
              <p:nvPr/>
            </p:nvSpPr>
            <p:spPr bwMode="auto">
              <a:xfrm flipV="1">
                <a:off x="5064" y="1560"/>
                <a:ext cx="0" cy="480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0" name="Rectangle 101"/>
              <p:cNvSpPr>
                <a:spLocks noChangeArrowheads="1"/>
              </p:cNvSpPr>
              <p:nvPr/>
            </p:nvSpPr>
            <p:spPr bwMode="auto">
              <a:xfrm flipV="1">
                <a:off x="5016" y="1368"/>
                <a:ext cx="96" cy="192"/>
              </a:xfrm>
              <a:prstGeom prst="rect">
                <a:avLst/>
              </a:prstGeom>
              <a:noFill/>
              <a:ln w="38100">
                <a:solidFill>
                  <a:srgbClr val="FFFFFF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rot="10800000"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1" name="Line 102"/>
              <p:cNvSpPr>
                <a:spLocks noChangeShapeType="1"/>
              </p:cNvSpPr>
              <p:nvPr/>
            </p:nvSpPr>
            <p:spPr bwMode="auto">
              <a:xfrm flipV="1">
                <a:off x="5064" y="1176"/>
                <a:ext cx="0" cy="192"/>
              </a:xfrm>
              <a:prstGeom prst="lin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2" name="Text Box 103"/>
              <p:cNvSpPr txBox="1">
                <a:spLocks noChangeArrowheads="1"/>
              </p:cNvSpPr>
              <p:nvPr/>
            </p:nvSpPr>
            <p:spPr bwMode="auto">
              <a:xfrm>
                <a:off x="4872" y="1534"/>
                <a:ext cx="193" cy="56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+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-</a:t>
                </a:r>
              </a:p>
            </p:txBody>
          </p:sp>
        </p:grpSp>
        <p:sp>
          <p:nvSpPr>
            <p:cNvPr id="232" name="Text Box 104"/>
            <p:cNvSpPr txBox="1">
              <a:spLocks noChangeArrowheads="1"/>
            </p:cNvSpPr>
            <p:nvPr/>
          </p:nvSpPr>
          <p:spPr bwMode="auto">
            <a:xfrm>
              <a:off x="2432" y="3266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1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3" name="Text Box 105"/>
            <p:cNvSpPr txBox="1">
              <a:spLocks noChangeArrowheads="1"/>
            </p:cNvSpPr>
            <p:nvPr/>
          </p:nvSpPr>
          <p:spPr bwMode="auto">
            <a:xfrm>
              <a:off x="1854" y="2933"/>
              <a:ext cx="39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V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grpSp>
          <p:nvGrpSpPr>
            <p:cNvPr id="234" name="Group 106"/>
            <p:cNvGrpSpPr>
              <a:grpSpLocks/>
            </p:cNvGrpSpPr>
            <p:nvPr/>
          </p:nvGrpSpPr>
          <p:grpSpPr bwMode="auto">
            <a:xfrm>
              <a:off x="1211" y="2556"/>
              <a:ext cx="1152" cy="406"/>
              <a:chOff x="3635" y="734"/>
              <a:chExt cx="864" cy="309"/>
            </a:xfrm>
          </p:grpSpPr>
          <p:grpSp>
            <p:nvGrpSpPr>
              <p:cNvPr id="240" name="Group 107"/>
              <p:cNvGrpSpPr>
                <a:grpSpLocks/>
              </p:cNvGrpSpPr>
              <p:nvPr/>
            </p:nvGrpSpPr>
            <p:grpSpPr bwMode="auto">
              <a:xfrm>
                <a:off x="3635" y="851"/>
                <a:ext cx="864" cy="192"/>
                <a:chOff x="3635" y="851"/>
                <a:chExt cx="864" cy="192"/>
              </a:xfrm>
            </p:grpSpPr>
            <p:sp>
              <p:nvSpPr>
                <p:cNvPr id="243" name="Oval 108"/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4163" y="851"/>
                  <a:ext cx="192" cy="192"/>
                </a:xfrm>
                <a:prstGeom prst="ellipse">
                  <a:avLst/>
                </a:prstGeom>
                <a:noFill/>
                <a:ln w="381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4" name="Line 109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4259" y="707"/>
                  <a:ext cx="0" cy="480"/>
                </a:xfrm>
                <a:prstGeom prst="line">
                  <a:avLst/>
                </a:prstGeom>
                <a:noFill/>
                <a:ln w="381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5" name="Rectangle 110"/>
                <p:cNvSpPr>
                  <a:spLocks noChangeArrowheads="1"/>
                </p:cNvSpPr>
                <p:nvPr/>
              </p:nvSpPr>
              <p:spPr bwMode="auto">
                <a:xfrm rot="16200000" flipV="1">
                  <a:off x="3875" y="851"/>
                  <a:ext cx="96" cy="192"/>
                </a:xfrm>
                <a:prstGeom prst="rect">
                  <a:avLst/>
                </a:prstGeom>
                <a:noFill/>
                <a:ln w="38100">
                  <a:solidFill>
                    <a:srgbClr val="FFFFFF"/>
                  </a:solidFill>
                  <a:miter lim="800000"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rot="10800000" vert="eaVert"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6" name="Line 111"/>
                <p:cNvSpPr>
                  <a:spLocks noChangeShapeType="1"/>
                </p:cNvSpPr>
                <p:nvPr/>
              </p:nvSpPr>
              <p:spPr bwMode="auto">
                <a:xfrm rot="16200000" flipV="1">
                  <a:off x="3731" y="851"/>
                  <a:ext cx="0" cy="192"/>
                </a:xfrm>
                <a:prstGeom prst="line">
                  <a:avLst/>
                </a:prstGeom>
                <a:noFill/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rgbClr val="808080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41" name="Text Box 112"/>
              <p:cNvSpPr txBox="1">
                <a:spLocks noChangeArrowheads="1"/>
              </p:cNvSpPr>
              <p:nvPr/>
            </p:nvSpPr>
            <p:spPr bwMode="auto">
              <a:xfrm rot="-5400000">
                <a:off x="4026" y="729"/>
                <a:ext cx="188" cy="2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+</a:t>
                </a:r>
              </a:p>
            </p:txBody>
          </p:sp>
          <p:sp>
            <p:nvSpPr>
              <p:cNvPr id="242" name="Text Box 113"/>
              <p:cNvSpPr txBox="1">
                <a:spLocks noChangeArrowheads="1"/>
              </p:cNvSpPr>
              <p:nvPr/>
            </p:nvSpPr>
            <p:spPr bwMode="auto">
              <a:xfrm>
                <a:off x="4332" y="734"/>
                <a:ext cx="156" cy="24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-</a:t>
                </a:r>
              </a:p>
            </p:txBody>
          </p:sp>
        </p:grpSp>
        <p:sp>
          <p:nvSpPr>
            <p:cNvPr id="235" name="Text Box 114"/>
            <p:cNvSpPr txBox="1">
              <a:spLocks noChangeArrowheads="1"/>
            </p:cNvSpPr>
            <p:nvPr/>
          </p:nvSpPr>
          <p:spPr bwMode="auto">
            <a:xfrm>
              <a:off x="1363" y="2887"/>
              <a:ext cx="40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1" lang="zh-CN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Line 115"/>
            <p:cNvSpPr>
              <a:spLocks noChangeShapeType="1"/>
            </p:cNvSpPr>
            <p:nvPr/>
          </p:nvSpPr>
          <p:spPr bwMode="auto">
            <a:xfrm>
              <a:off x="2527" y="2869"/>
              <a:ext cx="0" cy="395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Text Box 116"/>
            <p:cNvSpPr txBox="1">
              <a:spLocks noChangeArrowheads="1"/>
            </p:cNvSpPr>
            <p:nvPr/>
          </p:nvSpPr>
          <p:spPr bwMode="auto">
            <a:xfrm>
              <a:off x="2546" y="2849"/>
              <a:ext cx="20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I</a:t>
              </a:r>
            </a:p>
          </p:txBody>
        </p:sp>
        <p:sp>
          <p:nvSpPr>
            <p:cNvPr id="238" name="Line 117"/>
            <p:cNvSpPr>
              <a:spLocks noChangeShapeType="1"/>
            </p:cNvSpPr>
            <p:nvPr/>
          </p:nvSpPr>
          <p:spPr bwMode="auto">
            <a:xfrm>
              <a:off x="1211" y="3942"/>
              <a:ext cx="1154" cy="0"/>
            </a:xfrm>
            <a:prstGeom prst="lin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9" name="Text Box 118"/>
            <p:cNvSpPr txBox="1">
              <a:spLocks noChangeArrowheads="1"/>
            </p:cNvSpPr>
            <p:nvPr/>
          </p:nvSpPr>
          <p:spPr bwMode="auto">
            <a:xfrm>
              <a:off x="1536" y="3945"/>
              <a:ext cx="36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(</a:t>
              </a:r>
              <a:r>
                <a:rPr kumimoji="1" lang="en-US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c)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4122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5" grpId="0" animBg="1"/>
      <p:bldP spid="186" grpId="0" autoUpdateAnimBg="0"/>
      <p:bldP spid="18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371600" y="76200"/>
            <a:ext cx="5029200" cy="60007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华文新魏" panose="02010800040101010101" pitchFamily="2" charset="-122"/>
              </a:rPr>
              <a:t>2.4</a:t>
            </a:r>
            <a:r>
              <a:rPr kumimoji="0" lang="en-US" altLang="zh-CN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kumimoji="0" lang="zh-CN" altLang="en-US" sz="3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华文新魏" panose="02010800040101010101" pitchFamily="2" charset="-122"/>
                <a:ea typeface="华文新魏" panose="02010800040101010101" pitchFamily="2" charset="-122"/>
              </a:rPr>
              <a:t>支路电流法</a:t>
            </a:r>
          </a:p>
        </p:txBody>
      </p:sp>
      <p:sp>
        <p:nvSpPr>
          <p:cNvPr id="5" name="Text Box 110"/>
          <p:cNvSpPr txBox="1">
            <a:spLocks noChangeArrowheads="1"/>
          </p:cNvSpPr>
          <p:nvPr/>
        </p:nvSpPr>
        <p:spPr bwMode="auto">
          <a:xfrm>
            <a:off x="177800" y="673100"/>
            <a:ext cx="5410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一、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KCL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和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KVL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的独立方程数</a:t>
            </a:r>
          </a:p>
        </p:txBody>
      </p:sp>
      <p:grpSp>
        <p:nvGrpSpPr>
          <p:cNvPr id="6" name="Group 109"/>
          <p:cNvGrpSpPr>
            <a:grpSpLocks/>
          </p:cNvGrpSpPr>
          <p:nvPr/>
        </p:nvGrpSpPr>
        <p:grpSpPr bwMode="auto">
          <a:xfrm>
            <a:off x="0" y="1219200"/>
            <a:ext cx="5224463" cy="2895600"/>
            <a:chOff x="1269" y="1248"/>
            <a:chExt cx="3291" cy="1824"/>
          </a:xfrm>
        </p:grpSpPr>
        <p:sp>
          <p:nvSpPr>
            <p:cNvPr id="7" name="Rectangle 55"/>
            <p:cNvSpPr>
              <a:spLocks noChangeArrowheads="1"/>
            </p:cNvSpPr>
            <p:nvPr/>
          </p:nvSpPr>
          <p:spPr bwMode="auto">
            <a:xfrm>
              <a:off x="2805" y="2826"/>
              <a:ext cx="241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8" name="Rectangle 56"/>
            <p:cNvSpPr>
              <a:spLocks noChangeArrowheads="1"/>
            </p:cNvSpPr>
            <p:nvPr/>
          </p:nvSpPr>
          <p:spPr bwMode="auto">
            <a:xfrm>
              <a:off x="2805" y="1392"/>
              <a:ext cx="228" cy="2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9" name="Rectangle 57"/>
            <p:cNvSpPr>
              <a:spLocks noChangeArrowheads="1"/>
            </p:cNvSpPr>
            <p:nvPr/>
          </p:nvSpPr>
          <p:spPr bwMode="auto">
            <a:xfrm>
              <a:off x="4053" y="1776"/>
              <a:ext cx="281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ymbol" panose="05050102010706020507" pitchFamily="18" charset="2"/>
                  <a:sym typeface="+mn-ea"/>
                </a:rPr>
                <a:t>+</a:t>
              </a:r>
              <a:endPara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0" name="Text Box 58"/>
            <p:cNvSpPr txBox="1">
              <a:spLocks noChangeArrowheads="1"/>
            </p:cNvSpPr>
            <p:nvPr/>
          </p:nvSpPr>
          <p:spPr bwMode="auto">
            <a:xfrm>
              <a:off x="2070" y="1782"/>
              <a:ext cx="116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1" name="Oval 59"/>
            <p:cNvSpPr>
              <a:spLocks noChangeArrowheads="1"/>
            </p:cNvSpPr>
            <p:nvPr/>
          </p:nvSpPr>
          <p:spPr bwMode="auto">
            <a:xfrm>
              <a:off x="1562" y="2088"/>
              <a:ext cx="317" cy="299"/>
            </a:xfrm>
            <a:prstGeom prst="ellips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Oval 60"/>
            <p:cNvSpPr>
              <a:spLocks noChangeArrowheads="1"/>
            </p:cNvSpPr>
            <p:nvPr/>
          </p:nvSpPr>
          <p:spPr bwMode="auto">
            <a:xfrm>
              <a:off x="3940" y="2059"/>
              <a:ext cx="317" cy="299"/>
            </a:xfrm>
            <a:prstGeom prst="ellips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61"/>
            <p:cNvSpPr>
              <a:spLocks noChangeShapeType="1"/>
            </p:cNvSpPr>
            <p:nvPr/>
          </p:nvSpPr>
          <p:spPr bwMode="auto">
            <a:xfrm flipV="1">
              <a:off x="2469" y="1680"/>
              <a:ext cx="864" cy="0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62"/>
            <p:cNvSpPr>
              <a:spLocks noChangeShapeType="1"/>
            </p:cNvSpPr>
            <p:nvPr/>
          </p:nvSpPr>
          <p:spPr bwMode="auto">
            <a:xfrm>
              <a:off x="4101" y="1680"/>
              <a:ext cx="0" cy="1104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63"/>
            <p:cNvSpPr>
              <a:spLocks noChangeShapeType="1"/>
            </p:cNvSpPr>
            <p:nvPr/>
          </p:nvSpPr>
          <p:spPr bwMode="auto">
            <a:xfrm flipV="1">
              <a:off x="1701" y="2784"/>
              <a:ext cx="2400" cy="0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64"/>
            <p:cNvSpPr>
              <a:spLocks noChangeShapeType="1"/>
            </p:cNvSpPr>
            <p:nvPr/>
          </p:nvSpPr>
          <p:spPr bwMode="auto">
            <a:xfrm>
              <a:off x="1731" y="1684"/>
              <a:ext cx="1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ne 65"/>
            <p:cNvSpPr>
              <a:spLocks noChangeShapeType="1"/>
            </p:cNvSpPr>
            <p:nvPr/>
          </p:nvSpPr>
          <p:spPr bwMode="auto">
            <a:xfrm>
              <a:off x="1701" y="1668"/>
              <a:ext cx="0" cy="1128"/>
            </a:xfrm>
            <a:prstGeom prst="line">
              <a:avLst/>
            </a:prstGeom>
            <a:noFill/>
            <a:ln w="39751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Rectangle 66"/>
            <p:cNvSpPr>
              <a:spLocks noChangeArrowheads="1"/>
            </p:cNvSpPr>
            <p:nvPr/>
          </p:nvSpPr>
          <p:spPr bwMode="auto">
            <a:xfrm>
              <a:off x="2709" y="2009"/>
              <a:ext cx="24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Rectangle 67"/>
            <p:cNvSpPr>
              <a:spLocks noChangeArrowheads="1"/>
            </p:cNvSpPr>
            <p:nvPr/>
          </p:nvSpPr>
          <p:spPr bwMode="auto">
            <a:xfrm>
              <a:off x="4060" y="2304"/>
              <a:ext cx="23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ymbol" panose="05050102010706020507" pitchFamily="18" charset="2"/>
                  <a:sym typeface="+mn-ea"/>
                </a:rPr>
                <a:t>-</a:t>
              </a:r>
            </a:p>
          </p:txBody>
        </p:sp>
        <p:sp>
          <p:nvSpPr>
            <p:cNvPr id="20" name="Rectangle 68"/>
            <p:cNvSpPr>
              <a:spLocks noChangeArrowheads="1"/>
            </p:cNvSpPr>
            <p:nvPr/>
          </p:nvSpPr>
          <p:spPr bwMode="auto">
            <a:xfrm>
              <a:off x="4293" y="2066"/>
              <a:ext cx="26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Rectangle 69"/>
            <p:cNvSpPr>
              <a:spLocks noChangeArrowheads="1"/>
            </p:cNvSpPr>
            <p:nvPr/>
          </p:nvSpPr>
          <p:spPr bwMode="auto">
            <a:xfrm>
              <a:off x="4195" y="2109"/>
              <a:ext cx="26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Rectangle 70"/>
            <p:cNvSpPr>
              <a:spLocks noChangeArrowheads="1"/>
            </p:cNvSpPr>
            <p:nvPr/>
          </p:nvSpPr>
          <p:spPr bwMode="auto">
            <a:xfrm>
              <a:off x="3266" y="1296"/>
              <a:ext cx="423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Rectangle 71"/>
            <p:cNvSpPr>
              <a:spLocks noChangeArrowheads="1"/>
            </p:cNvSpPr>
            <p:nvPr/>
          </p:nvSpPr>
          <p:spPr bwMode="auto">
            <a:xfrm>
              <a:off x="1461" y="1824"/>
              <a:ext cx="230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ymbol" panose="05050102010706020507" pitchFamily="18" charset="2"/>
                  <a:sym typeface="+mn-ea"/>
                </a:rPr>
                <a:t>+</a:t>
              </a:r>
            </a:p>
          </p:txBody>
        </p:sp>
        <p:sp>
          <p:nvSpPr>
            <p:cNvPr id="24" name="Rectangle 72"/>
            <p:cNvSpPr>
              <a:spLocks noChangeArrowheads="1"/>
            </p:cNvSpPr>
            <p:nvPr/>
          </p:nvSpPr>
          <p:spPr bwMode="auto">
            <a:xfrm>
              <a:off x="1459" y="2009"/>
              <a:ext cx="22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73"/>
            <p:cNvSpPr>
              <a:spLocks noChangeArrowheads="1"/>
            </p:cNvSpPr>
            <p:nvPr/>
          </p:nvSpPr>
          <p:spPr bwMode="auto">
            <a:xfrm>
              <a:off x="1461" y="2304"/>
              <a:ext cx="17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ymbol" panose="05050102010706020507" pitchFamily="18" charset="2"/>
                  <a:sym typeface="+mn-ea"/>
                </a:rPr>
                <a:t> -</a:t>
              </a:r>
            </a:p>
          </p:txBody>
        </p:sp>
        <p:sp>
          <p:nvSpPr>
            <p:cNvPr id="26" name="Rectangle 76"/>
            <p:cNvSpPr>
              <a:spLocks noChangeArrowheads="1"/>
            </p:cNvSpPr>
            <p:nvPr/>
          </p:nvSpPr>
          <p:spPr bwMode="auto">
            <a:xfrm rot="5400000">
              <a:off x="3394" y="1529"/>
              <a:ext cx="141" cy="299"/>
            </a:xfrm>
            <a:prstGeom prst="rect">
              <a:avLst/>
            </a:prstGeom>
            <a:noFill/>
            <a:ln w="39751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Rectangle 77"/>
            <p:cNvSpPr>
              <a:spLocks noChangeArrowheads="1"/>
            </p:cNvSpPr>
            <p:nvPr/>
          </p:nvSpPr>
          <p:spPr bwMode="auto">
            <a:xfrm rot="5400000">
              <a:off x="2232" y="1538"/>
              <a:ext cx="140" cy="300"/>
            </a:xfrm>
            <a:prstGeom prst="rect">
              <a:avLst/>
            </a:prstGeom>
            <a:noFill/>
            <a:ln w="396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78"/>
            <p:cNvSpPr>
              <a:spLocks noChangeArrowheads="1"/>
            </p:cNvSpPr>
            <p:nvPr/>
          </p:nvSpPr>
          <p:spPr bwMode="auto">
            <a:xfrm>
              <a:off x="3010" y="2088"/>
              <a:ext cx="225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9" name="Rectangle 79"/>
            <p:cNvSpPr>
              <a:spLocks noChangeArrowheads="1"/>
            </p:cNvSpPr>
            <p:nvPr/>
          </p:nvSpPr>
          <p:spPr bwMode="auto">
            <a:xfrm>
              <a:off x="2064" y="1296"/>
              <a:ext cx="51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0" name="Line 80"/>
            <p:cNvSpPr>
              <a:spLocks noChangeShapeType="1"/>
            </p:cNvSpPr>
            <p:nvPr/>
          </p:nvSpPr>
          <p:spPr bwMode="auto">
            <a:xfrm flipH="1">
              <a:off x="2912" y="1684"/>
              <a:ext cx="0" cy="380"/>
            </a:xfrm>
            <a:prstGeom prst="line">
              <a:avLst/>
            </a:prstGeom>
            <a:noFill/>
            <a:ln w="39751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ectangle 81"/>
            <p:cNvSpPr>
              <a:spLocks noChangeArrowheads="1"/>
            </p:cNvSpPr>
            <p:nvPr/>
          </p:nvSpPr>
          <p:spPr bwMode="auto">
            <a:xfrm>
              <a:off x="2841" y="2059"/>
              <a:ext cx="141" cy="299"/>
            </a:xfrm>
            <a:prstGeom prst="rect">
              <a:avLst/>
            </a:prstGeom>
            <a:noFill/>
            <a:ln w="396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82"/>
            <p:cNvSpPr>
              <a:spLocks noChangeArrowheads="1"/>
            </p:cNvSpPr>
            <p:nvPr/>
          </p:nvSpPr>
          <p:spPr bwMode="auto">
            <a:xfrm>
              <a:off x="1269" y="2088"/>
              <a:ext cx="267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3" name="Rectangle 83"/>
            <p:cNvSpPr>
              <a:spLocks noChangeArrowheads="1"/>
            </p:cNvSpPr>
            <p:nvPr/>
          </p:nvSpPr>
          <p:spPr bwMode="auto">
            <a:xfrm>
              <a:off x="1728" y="1248"/>
              <a:ext cx="384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Rectangle 84"/>
            <p:cNvSpPr>
              <a:spLocks noChangeArrowheads="1"/>
            </p:cNvSpPr>
            <p:nvPr/>
          </p:nvSpPr>
          <p:spPr bwMode="auto">
            <a:xfrm>
              <a:off x="2448" y="2016"/>
              <a:ext cx="319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5" name="Rectangle 85"/>
            <p:cNvSpPr>
              <a:spLocks noChangeArrowheads="1"/>
            </p:cNvSpPr>
            <p:nvPr/>
          </p:nvSpPr>
          <p:spPr bwMode="auto">
            <a:xfrm>
              <a:off x="3696" y="1248"/>
              <a:ext cx="348" cy="2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Line 86"/>
            <p:cNvSpPr>
              <a:spLocks noChangeShapeType="1"/>
            </p:cNvSpPr>
            <p:nvPr/>
          </p:nvSpPr>
          <p:spPr bwMode="auto">
            <a:xfrm>
              <a:off x="1728" y="1584"/>
              <a:ext cx="314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87"/>
            <p:cNvSpPr>
              <a:spLocks noChangeShapeType="1"/>
            </p:cNvSpPr>
            <p:nvPr/>
          </p:nvSpPr>
          <p:spPr bwMode="auto">
            <a:xfrm flipH="1">
              <a:off x="3696" y="1584"/>
              <a:ext cx="317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88"/>
            <p:cNvSpPr>
              <a:spLocks noChangeShapeType="1"/>
            </p:cNvSpPr>
            <p:nvPr/>
          </p:nvSpPr>
          <p:spPr bwMode="auto">
            <a:xfrm>
              <a:off x="2736" y="2043"/>
              <a:ext cx="0" cy="3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89"/>
            <p:cNvSpPr>
              <a:spLocks noChangeShapeType="1"/>
            </p:cNvSpPr>
            <p:nvPr/>
          </p:nvSpPr>
          <p:spPr bwMode="auto">
            <a:xfrm>
              <a:off x="2912" y="2352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90"/>
            <p:cNvSpPr>
              <a:spLocks noChangeShapeType="1"/>
            </p:cNvSpPr>
            <p:nvPr/>
          </p:nvSpPr>
          <p:spPr bwMode="auto">
            <a:xfrm>
              <a:off x="3621" y="1680"/>
              <a:ext cx="4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91"/>
            <p:cNvSpPr>
              <a:spLocks noChangeShapeType="1"/>
            </p:cNvSpPr>
            <p:nvPr/>
          </p:nvSpPr>
          <p:spPr bwMode="auto">
            <a:xfrm>
              <a:off x="1701" y="1680"/>
              <a:ext cx="45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2" name="Group 101"/>
            <p:cNvGrpSpPr>
              <a:grpSpLocks/>
            </p:cNvGrpSpPr>
            <p:nvPr/>
          </p:nvGrpSpPr>
          <p:grpSpPr bwMode="auto">
            <a:xfrm>
              <a:off x="1968" y="2064"/>
              <a:ext cx="469" cy="430"/>
              <a:chOff x="155" y="1682"/>
              <a:chExt cx="469" cy="430"/>
            </a:xfrm>
          </p:grpSpPr>
          <p:sp>
            <p:nvSpPr>
              <p:cNvPr id="49" name="Arc 99"/>
              <p:cNvSpPr>
                <a:spLocks noChangeArrowheads="1"/>
              </p:cNvSpPr>
              <p:nvPr/>
            </p:nvSpPr>
            <p:spPr bwMode="auto">
              <a:xfrm>
                <a:off x="155" y="1682"/>
                <a:ext cx="469" cy="430"/>
              </a:xfrm>
              <a:custGeom>
                <a:avLst/>
                <a:gdLst>
                  <a:gd name="T0" fmla="*/ 14162 w 42737"/>
                  <a:gd name="T1" fmla="*/ 1157 h 43200"/>
                  <a:gd name="T2" fmla="*/ 21137 w 42737"/>
                  <a:gd name="T3" fmla="*/ 0 h 43200"/>
                  <a:gd name="T4" fmla="*/ 42737 w 42737"/>
                  <a:gd name="T5" fmla="*/ 21600 h 43200"/>
                  <a:gd name="T6" fmla="*/ 21137 w 42737"/>
                  <a:gd name="T7" fmla="*/ 43200 h 43200"/>
                  <a:gd name="T8" fmla="*/ 0 w 42737"/>
                  <a:gd name="T9" fmla="*/ 26049 h 43200"/>
                  <a:gd name="T10" fmla="*/ 14162 w 42737"/>
                  <a:gd name="T11" fmla="*/ 1157 h 43200"/>
                  <a:gd name="T12" fmla="*/ 21137 w 42737"/>
                  <a:gd name="T13" fmla="*/ 0 h 43200"/>
                  <a:gd name="T14" fmla="*/ 42737 w 42737"/>
                  <a:gd name="T15" fmla="*/ 21600 h 43200"/>
                  <a:gd name="T16" fmla="*/ 21137 w 42737"/>
                  <a:gd name="T17" fmla="*/ 43200 h 43200"/>
                  <a:gd name="T18" fmla="*/ 0 w 42737"/>
                  <a:gd name="T19" fmla="*/ 26049 h 43200"/>
                  <a:gd name="T20" fmla="*/ 21137 w 42737"/>
                  <a:gd name="T21" fmla="*/ 21600 h 43200"/>
                  <a:gd name="T22" fmla="*/ 14162 w 42737"/>
                  <a:gd name="T23" fmla="*/ 1157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37" h="43200" fill="none">
                    <a:moveTo>
                      <a:pt x="14162" y="1157"/>
                    </a:moveTo>
                    <a:cubicBezTo>
                      <a:pt x="16407" y="390"/>
                      <a:pt x="18764" y="0"/>
                      <a:pt x="21137" y="0"/>
                    </a:cubicBezTo>
                    <a:cubicBezTo>
                      <a:pt x="33066" y="0"/>
                      <a:pt x="42737" y="9670"/>
                      <a:pt x="42737" y="21600"/>
                    </a:cubicBezTo>
                    <a:cubicBezTo>
                      <a:pt x="42737" y="33529"/>
                      <a:pt x="33066" y="43200"/>
                      <a:pt x="21137" y="43200"/>
                    </a:cubicBezTo>
                    <a:cubicBezTo>
                      <a:pt x="10922" y="43200"/>
                      <a:pt x="2104" y="36045"/>
                      <a:pt x="0" y="26049"/>
                    </a:cubicBezTo>
                  </a:path>
                  <a:path w="42737" h="43200" stroke="0">
                    <a:moveTo>
                      <a:pt x="14162" y="1157"/>
                    </a:moveTo>
                    <a:cubicBezTo>
                      <a:pt x="16407" y="390"/>
                      <a:pt x="18764" y="0"/>
                      <a:pt x="21137" y="0"/>
                    </a:cubicBezTo>
                    <a:cubicBezTo>
                      <a:pt x="33066" y="0"/>
                      <a:pt x="42737" y="9670"/>
                      <a:pt x="42737" y="21600"/>
                    </a:cubicBezTo>
                    <a:cubicBezTo>
                      <a:pt x="42737" y="33529"/>
                      <a:pt x="33066" y="43200"/>
                      <a:pt x="21137" y="43200"/>
                    </a:cubicBezTo>
                    <a:cubicBezTo>
                      <a:pt x="10922" y="43200"/>
                      <a:pt x="2104" y="36045"/>
                      <a:pt x="0" y="26049"/>
                    </a:cubicBezTo>
                    <a:lnTo>
                      <a:pt x="21137" y="21600"/>
                    </a:lnTo>
                    <a:lnTo>
                      <a:pt x="14162" y="1157"/>
                    </a:lnTo>
                    <a:close/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Text Box 100"/>
              <p:cNvSpPr txBox="1">
                <a:spLocks noChangeArrowheads="1"/>
              </p:cNvSpPr>
              <p:nvPr/>
            </p:nvSpPr>
            <p:spPr bwMode="auto">
              <a:xfrm>
                <a:off x="288" y="1776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</p:grpSp>
        <p:grpSp>
          <p:nvGrpSpPr>
            <p:cNvPr id="43" name="Group 102"/>
            <p:cNvGrpSpPr>
              <a:grpSpLocks/>
            </p:cNvGrpSpPr>
            <p:nvPr/>
          </p:nvGrpSpPr>
          <p:grpSpPr bwMode="auto">
            <a:xfrm>
              <a:off x="3264" y="2064"/>
              <a:ext cx="469" cy="430"/>
              <a:chOff x="155" y="1682"/>
              <a:chExt cx="469" cy="430"/>
            </a:xfrm>
          </p:grpSpPr>
          <p:sp>
            <p:nvSpPr>
              <p:cNvPr id="47" name="Arc 103"/>
              <p:cNvSpPr>
                <a:spLocks noChangeArrowheads="1"/>
              </p:cNvSpPr>
              <p:nvPr/>
            </p:nvSpPr>
            <p:spPr bwMode="auto">
              <a:xfrm>
                <a:off x="155" y="1682"/>
                <a:ext cx="469" cy="430"/>
              </a:xfrm>
              <a:custGeom>
                <a:avLst/>
                <a:gdLst>
                  <a:gd name="T0" fmla="*/ 14162 w 42737"/>
                  <a:gd name="T1" fmla="*/ 1157 h 43200"/>
                  <a:gd name="T2" fmla="*/ 21137 w 42737"/>
                  <a:gd name="T3" fmla="*/ 0 h 43200"/>
                  <a:gd name="T4" fmla="*/ 42737 w 42737"/>
                  <a:gd name="T5" fmla="*/ 21600 h 43200"/>
                  <a:gd name="T6" fmla="*/ 21137 w 42737"/>
                  <a:gd name="T7" fmla="*/ 43200 h 43200"/>
                  <a:gd name="T8" fmla="*/ 0 w 42737"/>
                  <a:gd name="T9" fmla="*/ 26049 h 43200"/>
                  <a:gd name="T10" fmla="*/ 14162 w 42737"/>
                  <a:gd name="T11" fmla="*/ 1157 h 43200"/>
                  <a:gd name="T12" fmla="*/ 21137 w 42737"/>
                  <a:gd name="T13" fmla="*/ 0 h 43200"/>
                  <a:gd name="T14" fmla="*/ 42737 w 42737"/>
                  <a:gd name="T15" fmla="*/ 21600 h 43200"/>
                  <a:gd name="T16" fmla="*/ 21137 w 42737"/>
                  <a:gd name="T17" fmla="*/ 43200 h 43200"/>
                  <a:gd name="T18" fmla="*/ 0 w 42737"/>
                  <a:gd name="T19" fmla="*/ 26049 h 43200"/>
                  <a:gd name="T20" fmla="*/ 21137 w 42737"/>
                  <a:gd name="T21" fmla="*/ 21600 h 43200"/>
                  <a:gd name="T22" fmla="*/ 14162 w 42737"/>
                  <a:gd name="T23" fmla="*/ 1157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37" h="43200" fill="none">
                    <a:moveTo>
                      <a:pt x="14162" y="1157"/>
                    </a:moveTo>
                    <a:cubicBezTo>
                      <a:pt x="16407" y="390"/>
                      <a:pt x="18764" y="0"/>
                      <a:pt x="21137" y="0"/>
                    </a:cubicBezTo>
                    <a:cubicBezTo>
                      <a:pt x="33066" y="0"/>
                      <a:pt x="42737" y="9670"/>
                      <a:pt x="42737" y="21600"/>
                    </a:cubicBezTo>
                    <a:cubicBezTo>
                      <a:pt x="42737" y="33529"/>
                      <a:pt x="33066" y="43200"/>
                      <a:pt x="21137" y="43200"/>
                    </a:cubicBezTo>
                    <a:cubicBezTo>
                      <a:pt x="10922" y="43200"/>
                      <a:pt x="2104" y="36045"/>
                      <a:pt x="0" y="26049"/>
                    </a:cubicBezTo>
                  </a:path>
                  <a:path w="42737" h="43200" stroke="0">
                    <a:moveTo>
                      <a:pt x="14162" y="1157"/>
                    </a:moveTo>
                    <a:cubicBezTo>
                      <a:pt x="16407" y="390"/>
                      <a:pt x="18764" y="0"/>
                      <a:pt x="21137" y="0"/>
                    </a:cubicBezTo>
                    <a:cubicBezTo>
                      <a:pt x="33066" y="0"/>
                      <a:pt x="42737" y="9670"/>
                      <a:pt x="42737" y="21600"/>
                    </a:cubicBezTo>
                    <a:cubicBezTo>
                      <a:pt x="42737" y="33529"/>
                      <a:pt x="33066" y="43200"/>
                      <a:pt x="21137" y="43200"/>
                    </a:cubicBezTo>
                    <a:cubicBezTo>
                      <a:pt x="10922" y="43200"/>
                      <a:pt x="2104" y="36045"/>
                      <a:pt x="0" y="26049"/>
                    </a:cubicBezTo>
                    <a:lnTo>
                      <a:pt x="21137" y="21600"/>
                    </a:lnTo>
                    <a:lnTo>
                      <a:pt x="14162" y="1157"/>
                    </a:lnTo>
                    <a:close/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Text Box 104"/>
              <p:cNvSpPr txBox="1">
                <a:spLocks noChangeArrowheads="1"/>
              </p:cNvSpPr>
              <p:nvPr/>
            </p:nvSpPr>
            <p:spPr bwMode="auto">
              <a:xfrm>
                <a:off x="288" y="1776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</p:grpSp>
        <p:grpSp>
          <p:nvGrpSpPr>
            <p:cNvPr id="44" name="Group 108"/>
            <p:cNvGrpSpPr>
              <a:grpSpLocks/>
            </p:cNvGrpSpPr>
            <p:nvPr/>
          </p:nvGrpSpPr>
          <p:grpSpPr bwMode="auto">
            <a:xfrm>
              <a:off x="2248" y="1776"/>
              <a:ext cx="1592" cy="914"/>
              <a:chOff x="2248" y="1776"/>
              <a:chExt cx="1592" cy="914"/>
            </a:xfrm>
          </p:grpSpPr>
          <p:sp>
            <p:nvSpPr>
              <p:cNvPr id="45" name="Arc 106"/>
              <p:cNvSpPr>
                <a:spLocks noChangeArrowheads="1"/>
              </p:cNvSpPr>
              <p:nvPr/>
            </p:nvSpPr>
            <p:spPr bwMode="auto">
              <a:xfrm>
                <a:off x="2248" y="1776"/>
                <a:ext cx="1592" cy="914"/>
              </a:xfrm>
              <a:custGeom>
                <a:avLst/>
                <a:gdLst>
                  <a:gd name="T0" fmla="*/ 7037 w 35612"/>
                  <a:gd name="T1" fmla="*/ 1157 h 43200"/>
                  <a:gd name="T2" fmla="*/ 14012 w 35612"/>
                  <a:gd name="T3" fmla="*/ 0 h 43200"/>
                  <a:gd name="T4" fmla="*/ 35612 w 35612"/>
                  <a:gd name="T5" fmla="*/ 21600 h 43200"/>
                  <a:gd name="T6" fmla="*/ 14012 w 35612"/>
                  <a:gd name="T7" fmla="*/ 43200 h 43200"/>
                  <a:gd name="T8" fmla="*/ -1 w 35612"/>
                  <a:gd name="T9" fmla="*/ 38038 h 43200"/>
                  <a:gd name="T10" fmla="*/ 7037 w 35612"/>
                  <a:gd name="T11" fmla="*/ 1157 h 43200"/>
                  <a:gd name="T12" fmla="*/ 14012 w 35612"/>
                  <a:gd name="T13" fmla="*/ 0 h 43200"/>
                  <a:gd name="T14" fmla="*/ 35612 w 35612"/>
                  <a:gd name="T15" fmla="*/ 21600 h 43200"/>
                  <a:gd name="T16" fmla="*/ 14012 w 35612"/>
                  <a:gd name="T17" fmla="*/ 43200 h 43200"/>
                  <a:gd name="T18" fmla="*/ -1 w 35612"/>
                  <a:gd name="T19" fmla="*/ 38038 h 43200"/>
                  <a:gd name="T20" fmla="*/ 14012 w 35612"/>
                  <a:gd name="T21" fmla="*/ 21600 h 43200"/>
                  <a:gd name="T22" fmla="*/ 7037 w 35612"/>
                  <a:gd name="T23" fmla="*/ 1157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612" h="43200" fill="none">
                    <a:moveTo>
                      <a:pt x="7037" y="1157"/>
                    </a:moveTo>
                    <a:cubicBezTo>
                      <a:pt x="9282" y="390"/>
                      <a:pt x="11639" y="0"/>
                      <a:pt x="14012" y="0"/>
                    </a:cubicBezTo>
                    <a:cubicBezTo>
                      <a:pt x="25941" y="0"/>
                      <a:pt x="35612" y="9670"/>
                      <a:pt x="35612" y="21600"/>
                    </a:cubicBezTo>
                    <a:cubicBezTo>
                      <a:pt x="35612" y="33529"/>
                      <a:pt x="25941" y="43200"/>
                      <a:pt x="14012" y="43200"/>
                    </a:cubicBezTo>
                    <a:cubicBezTo>
                      <a:pt x="8876" y="43200"/>
                      <a:pt x="3908" y="41369"/>
                      <a:pt x="-1" y="38038"/>
                    </a:cubicBezTo>
                  </a:path>
                  <a:path w="35612" h="43200" stroke="0">
                    <a:moveTo>
                      <a:pt x="7037" y="1157"/>
                    </a:moveTo>
                    <a:cubicBezTo>
                      <a:pt x="9282" y="390"/>
                      <a:pt x="11639" y="0"/>
                      <a:pt x="14012" y="0"/>
                    </a:cubicBezTo>
                    <a:cubicBezTo>
                      <a:pt x="25941" y="0"/>
                      <a:pt x="35612" y="9670"/>
                      <a:pt x="35612" y="21600"/>
                    </a:cubicBezTo>
                    <a:cubicBezTo>
                      <a:pt x="35612" y="33529"/>
                      <a:pt x="25941" y="43200"/>
                      <a:pt x="14012" y="43200"/>
                    </a:cubicBezTo>
                    <a:cubicBezTo>
                      <a:pt x="8876" y="43200"/>
                      <a:pt x="3908" y="41369"/>
                      <a:pt x="-1" y="38038"/>
                    </a:cubicBezTo>
                    <a:lnTo>
                      <a:pt x="14012" y="21600"/>
                    </a:lnTo>
                    <a:lnTo>
                      <a:pt x="7037" y="1157"/>
                    </a:lnTo>
                    <a:close/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Text Box 107"/>
              <p:cNvSpPr txBox="1">
                <a:spLocks noChangeArrowheads="1"/>
              </p:cNvSpPr>
              <p:nvPr/>
            </p:nvSpPr>
            <p:spPr bwMode="auto">
              <a:xfrm>
                <a:off x="3648" y="1776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3</a:t>
                </a:r>
              </a:p>
            </p:txBody>
          </p:sp>
        </p:grpSp>
      </p:grpSp>
      <p:sp>
        <p:nvSpPr>
          <p:cNvPr id="51" name="Text Box 4"/>
          <p:cNvSpPr txBox="1">
            <a:spLocks noChangeArrowheads="1"/>
          </p:cNvSpPr>
          <p:nvPr/>
        </p:nvSpPr>
        <p:spPr bwMode="auto">
          <a:xfrm>
            <a:off x="1219200" y="4038600"/>
            <a:ext cx="2438400" cy="1333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支</a:t>
            </a: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路数：</a:t>
            </a:r>
            <a:r>
              <a:rPr kumimoji="1" lang="en-US" altLang="zh-CN" sz="1800" b="0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b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=3        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ct val="1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结点数：</a:t>
            </a:r>
            <a:r>
              <a:rPr kumimoji="1" lang="en-US" altLang="zh-CN" sz="1800" b="0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n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=2    </a:t>
            </a: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回路数：</a:t>
            </a:r>
            <a:r>
              <a:rPr kumimoji="1" lang="en-US" altLang="zh-CN" sz="1800" b="0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l 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=3</a:t>
            </a:r>
          </a:p>
        </p:txBody>
      </p:sp>
      <p:sp>
        <p:nvSpPr>
          <p:cNvPr id="52" name="Rectangle 111" descr="40%"/>
          <p:cNvSpPr>
            <a:spLocks noChangeArrowheads="1"/>
          </p:cNvSpPr>
          <p:nvPr/>
        </p:nvSpPr>
        <p:spPr bwMode="auto">
          <a:xfrm>
            <a:off x="4953000" y="1447800"/>
            <a:ext cx="3924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对结点</a:t>
            </a:r>
            <a:r>
              <a:rPr lang="en-US" altLang="zh-CN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a</a:t>
            </a:r>
            <a:r>
              <a:rPr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、</a:t>
            </a:r>
            <a:r>
              <a:rPr lang="en-US" altLang="zh-CN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b</a:t>
            </a:r>
            <a:r>
              <a:rPr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列</a:t>
            </a:r>
            <a:r>
              <a:rPr lang="en-US" altLang="zh-CN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KCL</a:t>
            </a:r>
            <a:r>
              <a:rPr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方程有：</a:t>
            </a:r>
          </a:p>
        </p:txBody>
      </p:sp>
      <p:sp>
        <p:nvSpPr>
          <p:cNvPr id="53" name="Rectangle 112" descr="40%"/>
          <p:cNvSpPr>
            <a:spLocks noChangeArrowheads="1"/>
          </p:cNvSpPr>
          <p:nvPr/>
        </p:nvSpPr>
        <p:spPr bwMode="auto">
          <a:xfrm>
            <a:off x="5740400" y="1955800"/>
            <a:ext cx="26543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n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54" name="Text Box 113"/>
          <p:cNvSpPr txBox="1">
            <a:spLocks noChangeArrowheads="1"/>
          </p:cNvSpPr>
          <p:nvPr/>
        </p:nvSpPr>
        <p:spPr bwMode="auto">
          <a:xfrm>
            <a:off x="5029200" y="28956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楷体_GB2312" pitchFamily="49" charset="-122"/>
              </a:rPr>
              <a:t>上述只有一个方程是独立的。</a:t>
            </a:r>
          </a:p>
        </p:txBody>
      </p:sp>
      <p:sp>
        <p:nvSpPr>
          <p:cNvPr id="55" name="Rectangle 114" descr="40%"/>
          <p:cNvSpPr>
            <a:spLocks noChangeArrowheads="1"/>
          </p:cNvSpPr>
          <p:nvPr/>
        </p:nvSpPr>
        <p:spPr bwMode="auto">
          <a:xfrm>
            <a:off x="5029200" y="3352800"/>
            <a:ext cx="405923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对回路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1</a:t>
            </a: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、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2</a:t>
            </a: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、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</a:t>
            </a: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列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KVL</a:t>
            </a: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方程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：</a:t>
            </a:r>
          </a:p>
        </p:txBody>
      </p:sp>
      <p:sp>
        <p:nvSpPr>
          <p:cNvPr id="56" name="Rectangle 116" descr="40%"/>
          <p:cNvSpPr>
            <a:spLocks noChangeArrowheads="1"/>
          </p:cNvSpPr>
          <p:nvPr/>
        </p:nvSpPr>
        <p:spPr bwMode="auto">
          <a:xfrm>
            <a:off x="4914900" y="3765550"/>
            <a:ext cx="3771900" cy="129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=0 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l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</a:t>
            </a:r>
            <a:r>
              <a:rPr kumimoji="0" lang="en-US" altLang="zh-CN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400" b="1" i="0" u="none" strike="noStrike" kern="0" cap="none" spc="0" normalizeH="0" baseline="-2500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57" name="Text Box 120"/>
          <p:cNvSpPr txBox="1">
            <a:spLocks noChangeArrowheads="1"/>
          </p:cNvSpPr>
          <p:nvPr/>
        </p:nvSpPr>
        <p:spPr bwMode="auto">
          <a:xfrm>
            <a:off x="4927600" y="4978400"/>
            <a:ext cx="4038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ea typeface="楷体_GB2312" pitchFamily="49" charset="-122"/>
              </a:rPr>
              <a:t>上述只有两个方程是独立的。</a:t>
            </a:r>
          </a:p>
        </p:txBody>
      </p:sp>
      <p:sp>
        <p:nvSpPr>
          <p:cNvPr id="58" name="Text Box 121"/>
          <p:cNvSpPr txBox="1">
            <a:spLocks noChangeArrowheads="1"/>
          </p:cNvSpPr>
          <p:nvPr/>
        </p:nvSpPr>
        <p:spPr bwMode="auto">
          <a:xfrm>
            <a:off x="228600" y="5410200"/>
            <a:ext cx="8534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* 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对于具有</a:t>
            </a:r>
            <a:r>
              <a:rPr kumimoji="1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n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个结点，</a:t>
            </a:r>
            <a:r>
              <a:rPr kumimoji="1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b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条支路的电路，其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独立的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KCL                   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方程数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=</a:t>
            </a:r>
            <a:r>
              <a:rPr kumimoji="1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n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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1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，独立的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KVL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方程数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=</a:t>
            </a:r>
            <a:r>
              <a:rPr kumimoji="1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b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</a:t>
            </a:r>
            <a:r>
              <a:rPr kumimoji="1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n</a:t>
            </a: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+1</a:t>
            </a:r>
          </a:p>
        </p:txBody>
      </p:sp>
    </p:spTree>
    <p:extLst>
      <p:ext uri="{BB962C8B-B14F-4D97-AF65-F5344CB8AC3E}">
        <p14:creationId xmlns:p14="http://schemas.microsoft.com/office/powerpoint/2010/main" val="3997851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53" grpId="0" build="p"/>
      <p:bldP spid="54" grpId="0"/>
      <p:bldP spid="55" grpId="0"/>
      <p:bldP spid="56" grpId="0" build="p"/>
      <p:bldP spid="57" grpId="0"/>
      <p:bldP spid="5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46075" y="1762125"/>
            <a:ext cx="78390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1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、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选取各支路电流的参考方向和回路循行方向。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371475" y="2346325"/>
            <a:ext cx="646112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2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、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对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(</a:t>
            </a:r>
            <a:r>
              <a: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n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－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1)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个独立的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结点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列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KCL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方程。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381000" y="2921000"/>
            <a:ext cx="8239125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3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、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对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(</a:t>
            </a:r>
            <a:r>
              <a: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b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－</a:t>
            </a:r>
            <a:r>
              <a: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n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+1)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个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独立的回路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(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通常可取网孔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)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列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KVL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方程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_GB2312" pitchFamily="49" charset="-122"/>
                <a:ea typeface="楷体_GB2312" pitchFamily="49" charset="-122"/>
                <a:sym typeface="+mn-ea"/>
              </a:rPr>
              <a:t>。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374650" y="3989388"/>
            <a:ext cx="3576638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4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、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求解各支路电流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。</a:t>
            </a:r>
          </a:p>
        </p:txBody>
      </p:sp>
      <p:sp>
        <p:nvSpPr>
          <p:cNvPr id="8" name="Rectangle 61"/>
          <p:cNvSpPr>
            <a:spLocks noChangeArrowheads="1"/>
          </p:cNvSpPr>
          <p:nvPr/>
        </p:nvSpPr>
        <p:spPr bwMode="auto">
          <a:xfrm>
            <a:off x="393700" y="1260475"/>
            <a:ext cx="179228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28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解题步骤</a:t>
            </a:r>
            <a:r>
              <a:rPr lang="en-US" altLang="zh-CN" sz="28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</a:p>
        </p:txBody>
      </p:sp>
      <p:sp>
        <p:nvSpPr>
          <p:cNvPr id="9" name="Text Box 62"/>
          <p:cNvSpPr txBox="1">
            <a:spLocks noChangeArrowheads="1"/>
          </p:cNvSpPr>
          <p:nvPr/>
        </p:nvSpPr>
        <p:spPr bwMode="auto">
          <a:xfrm>
            <a:off x="152400" y="254000"/>
            <a:ext cx="2895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二、支路电流法</a:t>
            </a:r>
          </a:p>
        </p:txBody>
      </p:sp>
      <p:sp>
        <p:nvSpPr>
          <p:cNvPr id="10" name="Rectangle 63"/>
          <p:cNvSpPr>
            <a:spLocks noChangeArrowheads="1"/>
          </p:cNvSpPr>
          <p:nvPr/>
        </p:nvSpPr>
        <p:spPr bwMode="auto">
          <a:xfrm>
            <a:off x="406400" y="4470400"/>
            <a:ext cx="7696200" cy="1031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5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、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校验：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(1)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对未选用的回路用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KVL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进行校验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；</a:t>
            </a: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                 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(2)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用功率平衡校验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。</a:t>
            </a:r>
          </a:p>
        </p:txBody>
      </p:sp>
      <p:sp>
        <p:nvSpPr>
          <p:cNvPr id="11" name="Text Box 64"/>
          <p:cNvSpPr txBox="1">
            <a:spLocks noChangeArrowheads="1"/>
          </p:cNvSpPr>
          <p:nvPr/>
        </p:nvSpPr>
        <p:spPr bwMode="auto">
          <a:xfrm>
            <a:off x="965200" y="774700"/>
            <a:ext cx="6184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  <a:defRPr/>
            </a:pPr>
            <a:r>
              <a:rPr kumimoji="1"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——</a:t>
            </a: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以支路电流为变量的解题方法。</a:t>
            </a:r>
          </a:p>
        </p:txBody>
      </p:sp>
    </p:spTree>
    <p:extLst>
      <p:ext uri="{BB962C8B-B14F-4D97-AF65-F5344CB8AC3E}">
        <p14:creationId xmlns:p14="http://schemas.microsoft.com/office/powerpoint/2010/main" val="1593631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0" grpId="0" build="p"/>
      <p:bldP spid="11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0500" y="190500"/>
            <a:ext cx="952500" cy="46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宋体" pitchFamily="2" charset="-122"/>
              </a:rPr>
              <a:t>例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</a:rPr>
              <a:t>1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</a:rPr>
              <a:t>：</a:t>
            </a:r>
          </a:p>
        </p:txBody>
      </p:sp>
      <p:sp>
        <p:nvSpPr>
          <p:cNvPr id="5" name="Rectangle 3" descr="40%"/>
          <p:cNvSpPr>
            <a:spLocks noChangeArrowheads="1"/>
          </p:cNvSpPr>
          <p:nvPr/>
        </p:nvSpPr>
        <p:spPr bwMode="auto">
          <a:xfrm>
            <a:off x="5829300" y="660400"/>
            <a:ext cx="187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对结点 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a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：</a:t>
            </a:r>
          </a:p>
        </p:txBody>
      </p:sp>
      <p:sp>
        <p:nvSpPr>
          <p:cNvPr id="6" name="Rectangle 4" descr="40%"/>
          <p:cNvSpPr>
            <a:spLocks noChangeArrowheads="1"/>
          </p:cNvSpPr>
          <p:nvPr/>
        </p:nvSpPr>
        <p:spPr bwMode="auto">
          <a:xfrm>
            <a:off x="6711950" y="1066800"/>
            <a:ext cx="17224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7" name="Rectangle 5" descr="40%"/>
          <p:cNvSpPr>
            <a:spLocks noChangeArrowheads="1"/>
          </p:cNvSpPr>
          <p:nvPr/>
        </p:nvSpPr>
        <p:spPr bwMode="auto">
          <a:xfrm>
            <a:off x="5842000" y="1524000"/>
            <a:ext cx="1790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对网孔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1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：</a:t>
            </a:r>
          </a:p>
        </p:txBody>
      </p:sp>
      <p:sp>
        <p:nvSpPr>
          <p:cNvPr id="8" name="Rectangle 6" descr="40%"/>
          <p:cNvSpPr>
            <a:spLocks noChangeArrowheads="1"/>
          </p:cNvSpPr>
          <p:nvPr/>
        </p:nvSpPr>
        <p:spPr bwMode="auto">
          <a:xfrm>
            <a:off x="5842000" y="2438400"/>
            <a:ext cx="17907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对网孔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2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：</a:t>
            </a:r>
          </a:p>
        </p:txBody>
      </p:sp>
      <p:sp>
        <p:nvSpPr>
          <p:cNvPr id="9" name="Rectangle 7" descr="40%"/>
          <p:cNvSpPr>
            <a:spLocks noChangeArrowheads="1"/>
          </p:cNvSpPr>
          <p:nvPr/>
        </p:nvSpPr>
        <p:spPr bwMode="auto">
          <a:xfrm>
            <a:off x="6648450" y="1957388"/>
            <a:ext cx="236061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Rectangle 8" descr="40%"/>
          <p:cNvSpPr>
            <a:spLocks noChangeArrowheads="1"/>
          </p:cNvSpPr>
          <p:nvPr/>
        </p:nvSpPr>
        <p:spPr bwMode="auto">
          <a:xfrm>
            <a:off x="6648450" y="2884488"/>
            <a:ext cx="23002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1101725" y="165100"/>
            <a:ext cx="50673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用支路电流法求各支路电流。</a:t>
            </a:r>
          </a:p>
        </p:txBody>
      </p:sp>
      <p:sp>
        <p:nvSpPr>
          <p:cNvPr id="12" name="Text Box 59"/>
          <p:cNvSpPr txBox="1">
            <a:spLocks noChangeArrowheads="1"/>
          </p:cNvSpPr>
          <p:nvPr/>
        </p:nvSpPr>
        <p:spPr bwMode="auto">
          <a:xfrm>
            <a:off x="5181600" y="660400"/>
            <a:ext cx="7620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解：</a:t>
            </a:r>
          </a:p>
        </p:txBody>
      </p:sp>
      <p:sp>
        <p:nvSpPr>
          <p:cNvPr id="13" name="Text Box 60"/>
          <p:cNvSpPr txBox="1">
            <a:spLocks noChangeArrowheads="1"/>
          </p:cNvSpPr>
          <p:nvPr/>
        </p:nvSpPr>
        <p:spPr bwMode="auto">
          <a:xfrm>
            <a:off x="4622800" y="3340100"/>
            <a:ext cx="2679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代入数据得：</a:t>
            </a:r>
          </a:p>
        </p:txBody>
      </p:sp>
      <p:grpSp>
        <p:nvGrpSpPr>
          <p:cNvPr id="14" name="Group 71"/>
          <p:cNvGrpSpPr>
            <a:grpSpLocks/>
          </p:cNvGrpSpPr>
          <p:nvPr/>
        </p:nvGrpSpPr>
        <p:grpSpPr bwMode="auto">
          <a:xfrm>
            <a:off x="5257800" y="3803650"/>
            <a:ext cx="2832100" cy="1373188"/>
            <a:chOff x="3312" y="2396"/>
            <a:chExt cx="1784" cy="865"/>
          </a:xfrm>
        </p:grpSpPr>
        <p:sp>
          <p:nvSpPr>
            <p:cNvPr id="15" name="Rectangle 62" descr="40%"/>
            <p:cNvSpPr>
              <a:spLocks noChangeArrowheads="1"/>
            </p:cNvSpPr>
            <p:nvPr/>
          </p:nvSpPr>
          <p:spPr bwMode="auto">
            <a:xfrm>
              <a:off x="3513" y="2396"/>
              <a:ext cx="1583" cy="8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=0     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20</a:t>
              </a: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 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+6</a:t>
              </a: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 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=140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5</a:t>
              </a: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 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+6</a:t>
              </a: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r>
                <a:rPr kumimoji="0" lang="en-US" altLang="zh-CN" sz="28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=90</a:t>
              </a:r>
              <a:endPara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AutoShape 63"/>
            <p:cNvSpPr>
              <a:spLocks/>
            </p:cNvSpPr>
            <p:nvPr/>
          </p:nvSpPr>
          <p:spPr bwMode="auto">
            <a:xfrm>
              <a:off x="3312" y="2492"/>
              <a:ext cx="134" cy="648"/>
            </a:xfrm>
            <a:prstGeom prst="leftBrace">
              <a:avLst>
                <a:gd name="adj1" fmla="val 40097"/>
                <a:gd name="adj2" fmla="val 50000"/>
              </a:avLst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Text Box 64"/>
          <p:cNvSpPr txBox="1">
            <a:spLocks noChangeArrowheads="1"/>
          </p:cNvSpPr>
          <p:nvPr/>
        </p:nvSpPr>
        <p:spPr bwMode="auto">
          <a:xfrm>
            <a:off x="4749800" y="5118100"/>
            <a:ext cx="40640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解得：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=4A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=6A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=10A </a:t>
            </a:r>
          </a:p>
        </p:txBody>
      </p:sp>
      <p:sp>
        <p:nvSpPr>
          <p:cNvPr id="18" name="Line 65"/>
          <p:cNvSpPr>
            <a:spLocks noChangeShapeType="1"/>
          </p:cNvSpPr>
          <p:nvPr/>
        </p:nvSpPr>
        <p:spPr bwMode="auto">
          <a:xfrm>
            <a:off x="4419600" y="3429000"/>
            <a:ext cx="0" cy="2540000"/>
          </a:xfrm>
          <a:prstGeom prst="line">
            <a:avLst/>
          </a:prstGeom>
          <a:noFill/>
          <a:ln w="38100">
            <a:solidFill>
              <a:srgbClr val="333399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9" name="Arc 66"/>
          <p:cNvSpPr>
            <a:spLocks noChangeArrowheads="1"/>
          </p:cNvSpPr>
          <p:nvPr/>
        </p:nvSpPr>
        <p:spPr bwMode="auto">
          <a:xfrm>
            <a:off x="1905000" y="1371600"/>
            <a:ext cx="2611438" cy="1524000"/>
          </a:xfrm>
          <a:custGeom>
            <a:avLst/>
            <a:gdLst>
              <a:gd name="T0" fmla="*/ 10174 w 36631"/>
              <a:gd name="T1" fmla="*/ 552 h 43200"/>
              <a:gd name="T2" fmla="*/ 15031 w 36631"/>
              <a:gd name="T3" fmla="*/ 0 h 43200"/>
              <a:gd name="T4" fmla="*/ 36631 w 36631"/>
              <a:gd name="T5" fmla="*/ 21600 h 43200"/>
              <a:gd name="T6" fmla="*/ 15031 w 36631"/>
              <a:gd name="T7" fmla="*/ 43200 h 43200"/>
              <a:gd name="T8" fmla="*/ -1 w 36631"/>
              <a:gd name="T9" fmla="*/ 37112 h 43200"/>
              <a:gd name="T10" fmla="*/ 10174 w 36631"/>
              <a:gd name="T11" fmla="*/ 552 h 43200"/>
              <a:gd name="T12" fmla="*/ 15031 w 36631"/>
              <a:gd name="T13" fmla="*/ 0 h 43200"/>
              <a:gd name="T14" fmla="*/ 36631 w 36631"/>
              <a:gd name="T15" fmla="*/ 21600 h 43200"/>
              <a:gd name="T16" fmla="*/ 15031 w 36631"/>
              <a:gd name="T17" fmla="*/ 43200 h 43200"/>
              <a:gd name="T18" fmla="*/ -1 w 36631"/>
              <a:gd name="T19" fmla="*/ 37112 h 43200"/>
              <a:gd name="T20" fmla="*/ 15031 w 36631"/>
              <a:gd name="T21" fmla="*/ 21600 h 43200"/>
              <a:gd name="T22" fmla="*/ 10174 w 36631"/>
              <a:gd name="T23" fmla="*/ 552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6631" h="43200" fill="none">
                <a:moveTo>
                  <a:pt x="10174" y="552"/>
                </a:moveTo>
                <a:cubicBezTo>
                  <a:pt x="11767" y="185"/>
                  <a:pt x="13396" y="0"/>
                  <a:pt x="15031" y="0"/>
                </a:cubicBezTo>
                <a:cubicBezTo>
                  <a:pt x="26960" y="0"/>
                  <a:pt x="36631" y="9670"/>
                  <a:pt x="36631" y="21600"/>
                </a:cubicBezTo>
                <a:cubicBezTo>
                  <a:pt x="36631" y="33529"/>
                  <a:pt x="26960" y="43200"/>
                  <a:pt x="15031" y="43200"/>
                </a:cubicBezTo>
                <a:cubicBezTo>
                  <a:pt x="9420" y="43200"/>
                  <a:pt x="4029" y="41016"/>
                  <a:pt x="-1" y="37112"/>
                </a:cubicBezTo>
              </a:path>
              <a:path w="36631" h="43200" stroke="0">
                <a:moveTo>
                  <a:pt x="10174" y="552"/>
                </a:moveTo>
                <a:cubicBezTo>
                  <a:pt x="11767" y="185"/>
                  <a:pt x="13396" y="0"/>
                  <a:pt x="15031" y="0"/>
                </a:cubicBezTo>
                <a:cubicBezTo>
                  <a:pt x="26960" y="0"/>
                  <a:pt x="36631" y="9670"/>
                  <a:pt x="36631" y="21600"/>
                </a:cubicBezTo>
                <a:cubicBezTo>
                  <a:pt x="36631" y="33529"/>
                  <a:pt x="26960" y="43200"/>
                  <a:pt x="15031" y="43200"/>
                </a:cubicBezTo>
                <a:cubicBezTo>
                  <a:pt x="9420" y="43200"/>
                  <a:pt x="4029" y="41016"/>
                  <a:pt x="-1" y="37112"/>
                </a:cubicBezTo>
                <a:lnTo>
                  <a:pt x="15031" y="21600"/>
                </a:lnTo>
                <a:lnTo>
                  <a:pt x="10174" y="552"/>
                </a:lnTo>
                <a:close/>
              </a:path>
            </a:pathLst>
          </a:custGeom>
          <a:noFill/>
          <a:ln w="38100">
            <a:solidFill>
              <a:srgbClr val="0000FF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0" name="Text Box 67"/>
          <p:cNvSpPr txBox="1">
            <a:spLocks noChangeArrowheads="1"/>
          </p:cNvSpPr>
          <p:nvPr/>
        </p:nvSpPr>
        <p:spPr bwMode="auto">
          <a:xfrm>
            <a:off x="228600" y="3505200"/>
            <a:ext cx="38862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校验：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取未用过的回路，用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KVL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进行校验。</a:t>
            </a:r>
          </a:p>
        </p:txBody>
      </p:sp>
      <p:sp>
        <p:nvSpPr>
          <p:cNvPr id="21" name="Rectangle 68" descr="40%"/>
          <p:cNvSpPr>
            <a:spLocks noChangeArrowheads="1"/>
          </p:cNvSpPr>
          <p:nvPr/>
        </p:nvSpPr>
        <p:spPr bwMode="auto">
          <a:xfrm>
            <a:off x="609600" y="4533900"/>
            <a:ext cx="3070225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</a:p>
        </p:txBody>
      </p:sp>
      <p:sp>
        <p:nvSpPr>
          <p:cNvPr id="22" name="Text Box 69"/>
          <p:cNvSpPr txBox="1">
            <a:spLocks noChangeArrowheads="1"/>
          </p:cNvSpPr>
          <p:nvPr/>
        </p:nvSpPr>
        <p:spPr bwMode="auto">
          <a:xfrm>
            <a:off x="469900" y="5346700"/>
            <a:ext cx="34544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代入数据是正确的。</a:t>
            </a:r>
          </a:p>
        </p:txBody>
      </p:sp>
      <p:grpSp>
        <p:nvGrpSpPr>
          <p:cNvPr id="23" name="Group 12"/>
          <p:cNvGrpSpPr>
            <a:grpSpLocks/>
          </p:cNvGrpSpPr>
          <p:nvPr/>
        </p:nvGrpSpPr>
        <p:grpSpPr bwMode="auto">
          <a:xfrm>
            <a:off x="0" y="609600"/>
            <a:ext cx="5943600" cy="2811463"/>
            <a:chOff x="480" y="1989"/>
            <a:chExt cx="3744" cy="1771"/>
          </a:xfrm>
        </p:grpSpPr>
        <p:sp>
          <p:nvSpPr>
            <p:cNvPr id="24" name="Rectangle 13"/>
            <p:cNvSpPr>
              <a:spLocks noChangeArrowheads="1"/>
            </p:cNvSpPr>
            <p:nvPr/>
          </p:nvSpPr>
          <p:spPr bwMode="auto">
            <a:xfrm>
              <a:off x="2229" y="3541"/>
              <a:ext cx="223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25" name="Rectangle 14"/>
            <p:cNvSpPr>
              <a:spLocks noChangeArrowheads="1"/>
            </p:cNvSpPr>
            <p:nvPr/>
          </p:nvSpPr>
          <p:spPr bwMode="auto">
            <a:xfrm>
              <a:off x="2229" y="2107"/>
              <a:ext cx="212" cy="2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accent2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81320" dir="2319588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26" name="Rectangle 15"/>
            <p:cNvSpPr>
              <a:spLocks noChangeArrowheads="1"/>
            </p:cNvSpPr>
            <p:nvPr/>
          </p:nvSpPr>
          <p:spPr bwMode="auto">
            <a:xfrm>
              <a:off x="3477" y="2469"/>
              <a:ext cx="281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ymbol" panose="05050102010706020507" pitchFamily="18" charset="2"/>
                  <a:sym typeface="+mn-ea"/>
                </a:rPr>
                <a:t>+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27" name="Text Box 16"/>
            <p:cNvSpPr txBox="1">
              <a:spLocks noChangeArrowheads="1"/>
            </p:cNvSpPr>
            <p:nvPr/>
          </p:nvSpPr>
          <p:spPr bwMode="auto">
            <a:xfrm>
              <a:off x="1494" y="2475"/>
              <a:ext cx="11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28" name="Oval 17"/>
            <p:cNvSpPr>
              <a:spLocks noChangeArrowheads="1"/>
            </p:cNvSpPr>
            <p:nvPr/>
          </p:nvSpPr>
          <p:spPr bwMode="auto">
            <a:xfrm>
              <a:off x="986" y="2781"/>
              <a:ext cx="317" cy="299"/>
            </a:xfrm>
            <a:prstGeom prst="ellips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18"/>
            <p:cNvSpPr>
              <a:spLocks noChangeArrowheads="1"/>
            </p:cNvSpPr>
            <p:nvPr/>
          </p:nvSpPr>
          <p:spPr bwMode="auto">
            <a:xfrm>
              <a:off x="3364" y="2752"/>
              <a:ext cx="317" cy="299"/>
            </a:xfrm>
            <a:prstGeom prst="ellips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19"/>
            <p:cNvSpPr>
              <a:spLocks noChangeShapeType="1"/>
            </p:cNvSpPr>
            <p:nvPr/>
          </p:nvSpPr>
          <p:spPr bwMode="auto">
            <a:xfrm flipV="1">
              <a:off x="1893" y="2373"/>
              <a:ext cx="864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20"/>
            <p:cNvSpPr>
              <a:spLocks noChangeShapeType="1"/>
            </p:cNvSpPr>
            <p:nvPr/>
          </p:nvSpPr>
          <p:spPr bwMode="auto">
            <a:xfrm>
              <a:off x="3525" y="2373"/>
              <a:ext cx="1" cy="1104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21"/>
            <p:cNvSpPr>
              <a:spLocks noChangeShapeType="1"/>
            </p:cNvSpPr>
            <p:nvPr/>
          </p:nvSpPr>
          <p:spPr bwMode="auto">
            <a:xfrm flipV="1">
              <a:off x="1125" y="3477"/>
              <a:ext cx="2400" cy="1"/>
            </a:xfrm>
            <a:prstGeom prst="line">
              <a:avLst/>
            </a:prstGeom>
            <a:noFill/>
            <a:ln w="39688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22"/>
            <p:cNvSpPr>
              <a:spLocks noChangeShapeType="1"/>
            </p:cNvSpPr>
            <p:nvPr/>
          </p:nvSpPr>
          <p:spPr bwMode="auto">
            <a:xfrm>
              <a:off x="1155" y="2377"/>
              <a:ext cx="1" cy="1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23"/>
            <p:cNvSpPr>
              <a:spLocks noChangeShapeType="1"/>
            </p:cNvSpPr>
            <p:nvPr/>
          </p:nvSpPr>
          <p:spPr bwMode="auto">
            <a:xfrm>
              <a:off x="1125" y="2361"/>
              <a:ext cx="1" cy="1128"/>
            </a:xfrm>
            <a:prstGeom prst="line">
              <a:avLst/>
            </a:prstGeom>
            <a:noFill/>
            <a:ln w="39751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Rectangle 24"/>
            <p:cNvSpPr>
              <a:spLocks noChangeArrowheads="1"/>
            </p:cNvSpPr>
            <p:nvPr/>
          </p:nvSpPr>
          <p:spPr bwMode="auto">
            <a:xfrm>
              <a:off x="2133" y="2702"/>
              <a:ext cx="247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Rectangle 25"/>
            <p:cNvSpPr>
              <a:spLocks noChangeArrowheads="1"/>
            </p:cNvSpPr>
            <p:nvPr/>
          </p:nvSpPr>
          <p:spPr bwMode="auto">
            <a:xfrm>
              <a:off x="3484" y="2997"/>
              <a:ext cx="23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ymbol" panose="05050102010706020507" pitchFamily="18" charset="2"/>
                  <a:sym typeface="+mn-ea"/>
                </a:rPr>
                <a:t>-</a:t>
              </a:r>
            </a:p>
          </p:txBody>
        </p:sp>
        <p:sp>
          <p:nvSpPr>
            <p:cNvPr id="37" name="Rectangle 26"/>
            <p:cNvSpPr>
              <a:spLocks noChangeArrowheads="1"/>
            </p:cNvSpPr>
            <p:nvPr/>
          </p:nvSpPr>
          <p:spPr bwMode="auto">
            <a:xfrm>
              <a:off x="3717" y="2688"/>
              <a:ext cx="26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Rectangle 27"/>
            <p:cNvSpPr>
              <a:spLocks noChangeArrowheads="1"/>
            </p:cNvSpPr>
            <p:nvPr/>
          </p:nvSpPr>
          <p:spPr bwMode="auto">
            <a:xfrm>
              <a:off x="3619" y="2802"/>
              <a:ext cx="263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28"/>
            <p:cNvSpPr>
              <a:spLocks noChangeArrowheads="1"/>
            </p:cNvSpPr>
            <p:nvPr/>
          </p:nvSpPr>
          <p:spPr bwMode="auto">
            <a:xfrm>
              <a:off x="2690" y="2047"/>
              <a:ext cx="42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Rectangle 29"/>
            <p:cNvSpPr>
              <a:spLocks noChangeArrowheads="1"/>
            </p:cNvSpPr>
            <p:nvPr/>
          </p:nvSpPr>
          <p:spPr bwMode="auto">
            <a:xfrm>
              <a:off x="885" y="2517"/>
              <a:ext cx="230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ymbol" panose="05050102010706020507" pitchFamily="18" charset="2"/>
                  <a:sym typeface="+mn-ea"/>
                </a:rPr>
                <a:t>+</a:t>
              </a:r>
            </a:p>
          </p:txBody>
        </p:sp>
        <p:sp>
          <p:nvSpPr>
            <p:cNvPr id="41" name="Rectangle 30"/>
            <p:cNvSpPr>
              <a:spLocks noChangeArrowheads="1"/>
            </p:cNvSpPr>
            <p:nvPr/>
          </p:nvSpPr>
          <p:spPr bwMode="auto">
            <a:xfrm>
              <a:off x="883" y="2702"/>
              <a:ext cx="228" cy="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898" y="2997"/>
              <a:ext cx="153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Symbol" panose="05050102010706020507" pitchFamily="18" charset="2"/>
                  <a:sym typeface="+mn-ea"/>
                </a:rPr>
                <a:t> -</a:t>
              </a:r>
            </a:p>
          </p:txBody>
        </p:sp>
        <p:sp>
          <p:nvSpPr>
            <p:cNvPr id="43" name="Rectangle 32"/>
            <p:cNvSpPr>
              <a:spLocks noChangeArrowheads="1"/>
            </p:cNvSpPr>
            <p:nvPr/>
          </p:nvSpPr>
          <p:spPr bwMode="auto">
            <a:xfrm rot="5400000">
              <a:off x="2818" y="2222"/>
              <a:ext cx="141" cy="299"/>
            </a:xfrm>
            <a:prstGeom prst="rect">
              <a:avLst/>
            </a:prstGeom>
            <a:noFill/>
            <a:ln w="39751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 rot="5400000">
              <a:off x="1656" y="2231"/>
              <a:ext cx="140" cy="300"/>
            </a:xfrm>
            <a:prstGeom prst="rect">
              <a:avLst/>
            </a:prstGeom>
            <a:noFill/>
            <a:ln w="396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Rectangle 34"/>
            <p:cNvSpPr>
              <a:spLocks noChangeArrowheads="1"/>
            </p:cNvSpPr>
            <p:nvPr/>
          </p:nvSpPr>
          <p:spPr bwMode="auto">
            <a:xfrm>
              <a:off x="2496" y="2698"/>
              <a:ext cx="192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Rectangle 35"/>
            <p:cNvSpPr>
              <a:spLocks noChangeArrowheads="1"/>
            </p:cNvSpPr>
            <p:nvPr/>
          </p:nvSpPr>
          <p:spPr bwMode="auto">
            <a:xfrm>
              <a:off x="1488" y="2047"/>
              <a:ext cx="51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Line 36"/>
            <p:cNvSpPr>
              <a:spLocks noChangeShapeType="1"/>
            </p:cNvSpPr>
            <p:nvPr/>
          </p:nvSpPr>
          <p:spPr bwMode="auto">
            <a:xfrm flipH="1">
              <a:off x="2336" y="2377"/>
              <a:ext cx="1" cy="380"/>
            </a:xfrm>
            <a:prstGeom prst="line">
              <a:avLst/>
            </a:prstGeom>
            <a:noFill/>
            <a:ln w="39751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Rectangle 37"/>
            <p:cNvSpPr>
              <a:spLocks noChangeArrowheads="1"/>
            </p:cNvSpPr>
            <p:nvPr/>
          </p:nvSpPr>
          <p:spPr bwMode="auto">
            <a:xfrm>
              <a:off x="2265" y="2752"/>
              <a:ext cx="141" cy="299"/>
            </a:xfrm>
            <a:prstGeom prst="rect">
              <a:avLst/>
            </a:prstGeom>
            <a:noFill/>
            <a:ln w="39688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Rectangle 38"/>
            <p:cNvSpPr>
              <a:spLocks noChangeArrowheads="1"/>
            </p:cNvSpPr>
            <p:nvPr/>
          </p:nvSpPr>
          <p:spPr bwMode="auto">
            <a:xfrm>
              <a:off x="624" y="2698"/>
              <a:ext cx="267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" name="Rectangle 39"/>
            <p:cNvSpPr>
              <a:spLocks noChangeArrowheads="1"/>
            </p:cNvSpPr>
            <p:nvPr/>
          </p:nvSpPr>
          <p:spPr bwMode="auto">
            <a:xfrm>
              <a:off x="1104" y="1989"/>
              <a:ext cx="384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" name="Rectangle 40"/>
            <p:cNvSpPr>
              <a:spLocks noChangeArrowheads="1"/>
            </p:cNvSpPr>
            <p:nvPr/>
          </p:nvSpPr>
          <p:spPr bwMode="auto">
            <a:xfrm>
              <a:off x="1872" y="2767"/>
              <a:ext cx="319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Rectangle 41"/>
            <p:cNvSpPr>
              <a:spLocks noChangeArrowheads="1"/>
            </p:cNvSpPr>
            <p:nvPr/>
          </p:nvSpPr>
          <p:spPr bwMode="auto">
            <a:xfrm>
              <a:off x="3120" y="1999"/>
              <a:ext cx="348" cy="2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Line 42"/>
            <p:cNvSpPr>
              <a:spLocks noChangeShapeType="1"/>
            </p:cNvSpPr>
            <p:nvPr/>
          </p:nvSpPr>
          <p:spPr bwMode="auto">
            <a:xfrm>
              <a:off x="1152" y="2277"/>
              <a:ext cx="314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Line 43"/>
            <p:cNvSpPr>
              <a:spLocks noChangeShapeType="1"/>
            </p:cNvSpPr>
            <p:nvPr/>
          </p:nvSpPr>
          <p:spPr bwMode="auto">
            <a:xfrm flipH="1">
              <a:off x="3120" y="2277"/>
              <a:ext cx="317" cy="1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Line 44"/>
            <p:cNvSpPr>
              <a:spLocks noChangeShapeType="1"/>
            </p:cNvSpPr>
            <p:nvPr/>
          </p:nvSpPr>
          <p:spPr bwMode="auto">
            <a:xfrm>
              <a:off x="2160" y="2736"/>
              <a:ext cx="1" cy="34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Line 45"/>
            <p:cNvSpPr>
              <a:spLocks noChangeShapeType="1"/>
            </p:cNvSpPr>
            <p:nvPr/>
          </p:nvSpPr>
          <p:spPr bwMode="auto">
            <a:xfrm>
              <a:off x="2336" y="3045"/>
              <a:ext cx="1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46"/>
            <p:cNvSpPr>
              <a:spLocks noChangeShapeType="1"/>
            </p:cNvSpPr>
            <p:nvPr/>
          </p:nvSpPr>
          <p:spPr bwMode="auto">
            <a:xfrm>
              <a:off x="3045" y="2373"/>
              <a:ext cx="480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47"/>
            <p:cNvSpPr>
              <a:spLocks noChangeShapeType="1"/>
            </p:cNvSpPr>
            <p:nvPr/>
          </p:nvSpPr>
          <p:spPr bwMode="auto">
            <a:xfrm>
              <a:off x="1125" y="2373"/>
              <a:ext cx="454" cy="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9" name="Group 48"/>
            <p:cNvGrpSpPr>
              <a:grpSpLocks/>
            </p:cNvGrpSpPr>
            <p:nvPr/>
          </p:nvGrpSpPr>
          <p:grpSpPr bwMode="auto">
            <a:xfrm>
              <a:off x="1392" y="2757"/>
              <a:ext cx="469" cy="430"/>
              <a:chOff x="155" y="1682"/>
              <a:chExt cx="469" cy="430"/>
            </a:xfrm>
          </p:grpSpPr>
          <p:sp>
            <p:nvSpPr>
              <p:cNvPr id="68" name="Arc 49"/>
              <p:cNvSpPr>
                <a:spLocks noChangeArrowheads="1"/>
              </p:cNvSpPr>
              <p:nvPr/>
            </p:nvSpPr>
            <p:spPr bwMode="auto">
              <a:xfrm>
                <a:off x="155" y="1682"/>
                <a:ext cx="469" cy="430"/>
              </a:xfrm>
              <a:custGeom>
                <a:avLst/>
                <a:gdLst>
                  <a:gd name="T0" fmla="*/ 14162 w 42737"/>
                  <a:gd name="T1" fmla="*/ 1157 h 43200"/>
                  <a:gd name="T2" fmla="*/ 21137 w 42737"/>
                  <a:gd name="T3" fmla="*/ 0 h 43200"/>
                  <a:gd name="T4" fmla="*/ 42737 w 42737"/>
                  <a:gd name="T5" fmla="*/ 21600 h 43200"/>
                  <a:gd name="T6" fmla="*/ 21137 w 42737"/>
                  <a:gd name="T7" fmla="*/ 43200 h 43200"/>
                  <a:gd name="T8" fmla="*/ 0 w 42737"/>
                  <a:gd name="T9" fmla="*/ 26049 h 43200"/>
                  <a:gd name="T10" fmla="*/ 14162 w 42737"/>
                  <a:gd name="T11" fmla="*/ 1157 h 43200"/>
                  <a:gd name="T12" fmla="*/ 21137 w 42737"/>
                  <a:gd name="T13" fmla="*/ 0 h 43200"/>
                  <a:gd name="T14" fmla="*/ 42737 w 42737"/>
                  <a:gd name="T15" fmla="*/ 21600 h 43200"/>
                  <a:gd name="T16" fmla="*/ 21137 w 42737"/>
                  <a:gd name="T17" fmla="*/ 43200 h 43200"/>
                  <a:gd name="T18" fmla="*/ 0 w 42737"/>
                  <a:gd name="T19" fmla="*/ 26049 h 43200"/>
                  <a:gd name="T20" fmla="*/ 21137 w 42737"/>
                  <a:gd name="T21" fmla="*/ 21600 h 43200"/>
                  <a:gd name="T22" fmla="*/ 14162 w 42737"/>
                  <a:gd name="T23" fmla="*/ 1157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37" h="43200" fill="none">
                    <a:moveTo>
                      <a:pt x="14162" y="1157"/>
                    </a:moveTo>
                    <a:cubicBezTo>
                      <a:pt x="16407" y="390"/>
                      <a:pt x="18764" y="0"/>
                      <a:pt x="21137" y="0"/>
                    </a:cubicBezTo>
                    <a:cubicBezTo>
                      <a:pt x="33066" y="0"/>
                      <a:pt x="42737" y="9670"/>
                      <a:pt x="42737" y="21600"/>
                    </a:cubicBezTo>
                    <a:cubicBezTo>
                      <a:pt x="42737" y="33529"/>
                      <a:pt x="33066" y="43200"/>
                      <a:pt x="21137" y="43200"/>
                    </a:cubicBezTo>
                    <a:cubicBezTo>
                      <a:pt x="10922" y="43200"/>
                      <a:pt x="2104" y="36045"/>
                      <a:pt x="0" y="26049"/>
                    </a:cubicBezTo>
                  </a:path>
                  <a:path w="42737" h="43200" stroke="0">
                    <a:moveTo>
                      <a:pt x="14162" y="1157"/>
                    </a:moveTo>
                    <a:cubicBezTo>
                      <a:pt x="16407" y="390"/>
                      <a:pt x="18764" y="0"/>
                      <a:pt x="21137" y="0"/>
                    </a:cubicBezTo>
                    <a:cubicBezTo>
                      <a:pt x="33066" y="0"/>
                      <a:pt x="42737" y="9670"/>
                      <a:pt x="42737" y="21600"/>
                    </a:cubicBezTo>
                    <a:cubicBezTo>
                      <a:pt x="42737" y="33529"/>
                      <a:pt x="33066" y="43200"/>
                      <a:pt x="21137" y="43200"/>
                    </a:cubicBezTo>
                    <a:cubicBezTo>
                      <a:pt x="10922" y="43200"/>
                      <a:pt x="2104" y="36045"/>
                      <a:pt x="0" y="26049"/>
                    </a:cubicBezTo>
                    <a:lnTo>
                      <a:pt x="21137" y="21600"/>
                    </a:lnTo>
                    <a:lnTo>
                      <a:pt x="14162" y="1157"/>
                    </a:lnTo>
                    <a:close/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Text Box 50"/>
              <p:cNvSpPr txBox="1">
                <a:spLocks noChangeArrowheads="1"/>
              </p:cNvSpPr>
              <p:nvPr/>
            </p:nvSpPr>
            <p:spPr bwMode="auto">
              <a:xfrm>
                <a:off x="288" y="1776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1</a:t>
                </a:r>
              </a:p>
            </p:txBody>
          </p:sp>
        </p:grpSp>
        <p:grpSp>
          <p:nvGrpSpPr>
            <p:cNvPr id="60" name="Group 51"/>
            <p:cNvGrpSpPr>
              <a:grpSpLocks/>
            </p:cNvGrpSpPr>
            <p:nvPr/>
          </p:nvGrpSpPr>
          <p:grpSpPr bwMode="auto">
            <a:xfrm>
              <a:off x="2795" y="2757"/>
              <a:ext cx="469" cy="430"/>
              <a:chOff x="155" y="1682"/>
              <a:chExt cx="469" cy="430"/>
            </a:xfrm>
          </p:grpSpPr>
          <p:sp>
            <p:nvSpPr>
              <p:cNvPr id="66" name="Arc 52"/>
              <p:cNvSpPr>
                <a:spLocks noChangeArrowheads="1"/>
              </p:cNvSpPr>
              <p:nvPr/>
            </p:nvSpPr>
            <p:spPr bwMode="auto">
              <a:xfrm>
                <a:off x="155" y="1682"/>
                <a:ext cx="469" cy="430"/>
              </a:xfrm>
              <a:custGeom>
                <a:avLst/>
                <a:gdLst>
                  <a:gd name="T0" fmla="*/ 14162 w 42737"/>
                  <a:gd name="T1" fmla="*/ 1157 h 43200"/>
                  <a:gd name="T2" fmla="*/ 21137 w 42737"/>
                  <a:gd name="T3" fmla="*/ 0 h 43200"/>
                  <a:gd name="T4" fmla="*/ 42737 w 42737"/>
                  <a:gd name="T5" fmla="*/ 21600 h 43200"/>
                  <a:gd name="T6" fmla="*/ 21137 w 42737"/>
                  <a:gd name="T7" fmla="*/ 43200 h 43200"/>
                  <a:gd name="T8" fmla="*/ 0 w 42737"/>
                  <a:gd name="T9" fmla="*/ 26049 h 43200"/>
                  <a:gd name="T10" fmla="*/ 14162 w 42737"/>
                  <a:gd name="T11" fmla="*/ 1157 h 43200"/>
                  <a:gd name="T12" fmla="*/ 21137 w 42737"/>
                  <a:gd name="T13" fmla="*/ 0 h 43200"/>
                  <a:gd name="T14" fmla="*/ 42737 w 42737"/>
                  <a:gd name="T15" fmla="*/ 21600 h 43200"/>
                  <a:gd name="T16" fmla="*/ 21137 w 42737"/>
                  <a:gd name="T17" fmla="*/ 43200 h 43200"/>
                  <a:gd name="T18" fmla="*/ 0 w 42737"/>
                  <a:gd name="T19" fmla="*/ 26049 h 43200"/>
                  <a:gd name="T20" fmla="*/ 21137 w 42737"/>
                  <a:gd name="T21" fmla="*/ 21600 h 43200"/>
                  <a:gd name="T22" fmla="*/ 14162 w 42737"/>
                  <a:gd name="T23" fmla="*/ 1157 h 43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2737" h="43200" fill="none">
                    <a:moveTo>
                      <a:pt x="14162" y="1157"/>
                    </a:moveTo>
                    <a:cubicBezTo>
                      <a:pt x="16407" y="390"/>
                      <a:pt x="18764" y="0"/>
                      <a:pt x="21137" y="0"/>
                    </a:cubicBezTo>
                    <a:cubicBezTo>
                      <a:pt x="33066" y="0"/>
                      <a:pt x="42737" y="9670"/>
                      <a:pt x="42737" y="21600"/>
                    </a:cubicBezTo>
                    <a:cubicBezTo>
                      <a:pt x="42737" y="33529"/>
                      <a:pt x="33066" y="43200"/>
                      <a:pt x="21137" y="43200"/>
                    </a:cubicBezTo>
                    <a:cubicBezTo>
                      <a:pt x="10922" y="43200"/>
                      <a:pt x="2104" y="36045"/>
                      <a:pt x="0" y="26049"/>
                    </a:cubicBezTo>
                  </a:path>
                  <a:path w="42737" h="43200" stroke="0">
                    <a:moveTo>
                      <a:pt x="14162" y="1157"/>
                    </a:moveTo>
                    <a:cubicBezTo>
                      <a:pt x="16407" y="390"/>
                      <a:pt x="18764" y="0"/>
                      <a:pt x="21137" y="0"/>
                    </a:cubicBezTo>
                    <a:cubicBezTo>
                      <a:pt x="33066" y="0"/>
                      <a:pt x="42737" y="9670"/>
                      <a:pt x="42737" y="21600"/>
                    </a:cubicBezTo>
                    <a:cubicBezTo>
                      <a:pt x="42737" y="33529"/>
                      <a:pt x="33066" y="43200"/>
                      <a:pt x="21137" y="43200"/>
                    </a:cubicBezTo>
                    <a:cubicBezTo>
                      <a:pt x="10922" y="43200"/>
                      <a:pt x="2104" y="36045"/>
                      <a:pt x="0" y="26049"/>
                    </a:cubicBezTo>
                    <a:lnTo>
                      <a:pt x="21137" y="21600"/>
                    </a:lnTo>
                    <a:lnTo>
                      <a:pt x="14162" y="1157"/>
                    </a:lnTo>
                    <a:close/>
                  </a:path>
                </a:pathLst>
              </a:cu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Text Box 53"/>
              <p:cNvSpPr txBox="1">
                <a:spLocks noChangeArrowheads="1"/>
              </p:cNvSpPr>
              <p:nvPr/>
            </p:nvSpPr>
            <p:spPr bwMode="auto">
              <a:xfrm>
                <a:off x="288" y="1776"/>
                <a:ext cx="19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2</a:t>
                </a:r>
              </a:p>
            </p:txBody>
          </p:sp>
        </p:grpSp>
        <p:sp>
          <p:nvSpPr>
            <p:cNvPr id="61" name="Text Box 54"/>
            <p:cNvSpPr txBox="1">
              <a:spLocks noChangeArrowheads="1"/>
            </p:cNvSpPr>
            <p:nvPr/>
          </p:nvSpPr>
          <p:spPr bwMode="auto">
            <a:xfrm>
              <a:off x="480" y="2901"/>
              <a:ext cx="6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140V</a:t>
              </a:r>
            </a:p>
          </p:txBody>
        </p:sp>
        <p:sp>
          <p:nvSpPr>
            <p:cNvPr id="62" name="Text Box 55"/>
            <p:cNvSpPr txBox="1">
              <a:spLocks noChangeArrowheads="1"/>
            </p:cNvSpPr>
            <p:nvPr/>
          </p:nvSpPr>
          <p:spPr bwMode="auto">
            <a:xfrm>
              <a:off x="3648" y="2880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90V</a:t>
              </a:r>
            </a:p>
          </p:txBody>
        </p:sp>
        <p:sp>
          <p:nvSpPr>
            <p:cNvPr id="63" name="Text Box 56"/>
            <p:cNvSpPr txBox="1">
              <a:spLocks noChangeArrowheads="1"/>
            </p:cNvSpPr>
            <p:nvPr/>
          </p:nvSpPr>
          <p:spPr bwMode="auto">
            <a:xfrm>
              <a:off x="2400" y="2880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6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Text Box 57"/>
            <p:cNvSpPr txBox="1">
              <a:spLocks noChangeArrowheads="1"/>
            </p:cNvSpPr>
            <p:nvPr/>
          </p:nvSpPr>
          <p:spPr bwMode="auto">
            <a:xfrm>
              <a:off x="1536" y="2448"/>
              <a:ext cx="57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20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Text Box 58"/>
            <p:cNvSpPr txBox="1">
              <a:spLocks noChangeArrowheads="1"/>
            </p:cNvSpPr>
            <p:nvPr/>
          </p:nvSpPr>
          <p:spPr bwMode="auto">
            <a:xfrm>
              <a:off x="2736" y="2448"/>
              <a:ext cx="43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5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0018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2" grpId="0"/>
      <p:bldP spid="13" grpId="0"/>
      <p:bldP spid="17" grpId="0"/>
      <p:bldP spid="18" grpId="0" animBg="1"/>
      <p:bldP spid="20" grpId="0"/>
      <p:bldP spid="21" grpId="0"/>
      <p:bldP spid="2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420" y="188640"/>
            <a:ext cx="7847013" cy="927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908720"/>
            <a:ext cx="3455987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1412776"/>
            <a:ext cx="4792663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406235"/>
            <a:ext cx="2670175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3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19" y="3933056"/>
            <a:ext cx="7480300" cy="811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4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765" y="4437112"/>
            <a:ext cx="7785100" cy="80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5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2732" y="5085184"/>
            <a:ext cx="2598737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07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14313" y="252413"/>
            <a:ext cx="842962" cy="485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0000"/>
          </a:bodyPr>
          <a:lstStyle/>
          <a:p>
            <a:pPr algn="l"/>
            <a:r>
              <a:rPr lang="zh-CN" altLang="en-US" sz="2800" b="1" dirty="0" smtClean="0">
                <a:solidFill>
                  <a:srgbClr val="CC0000"/>
                </a:solidFill>
                <a:latin typeface="楷体_GB2312" pitchFamily="49" charset="-122"/>
                <a:ea typeface="楷体_GB2312" pitchFamily="49" charset="-122"/>
              </a:rPr>
              <a:t>例</a:t>
            </a:r>
            <a:r>
              <a:rPr lang="en-US" altLang="zh-CN" sz="2800" b="1" dirty="0" smtClean="0">
                <a:solidFill>
                  <a:srgbClr val="CC0000"/>
                </a:solidFill>
                <a:ea typeface="楷体_GB2312" pitchFamily="49" charset="-122"/>
              </a:rPr>
              <a:t>2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950913" y="227013"/>
            <a:ext cx="589915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列出如图所示电路的支路电流方程。</a:t>
            </a:r>
          </a:p>
        </p:txBody>
      </p:sp>
      <p:grpSp>
        <p:nvGrpSpPr>
          <p:cNvPr id="6" name="Group 18"/>
          <p:cNvGrpSpPr>
            <a:grpSpLocks/>
          </p:cNvGrpSpPr>
          <p:nvPr/>
        </p:nvGrpSpPr>
        <p:grpSpPr bwMode="auto">
          <a:xfrm>
            <a:off x="57150" y="722313"/>
            <a:ext cx="3211513" cy="4213225"/>
            <a:chOff x="2523" y="610"/>
            <a:chExt cx="2023" cy="2654"/>
          </a:xfrm>
        </p:grpSpPr>
        <p:sp>
          <p:nvSpPr>
            <p:cNvPr id="7" name="Text Box 19"/>
            <p:cNvSpPr txBox="1">
              <a:spLocks noChangeArrowheads="1"/>
            </p:cNvSpPr>
            <p:nvPr/>
          </p:nvSpPr>
          <p:spPr bwMode="auto">
            <a:xfrm>
              <a:off x="3524" y="610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8" name="Text Box 20"/>
            <p:cNvSpPr txBox="1">
              <a:spLocks noChangeArrowheads="1"/>
            </p:cNvSpPr>
            <p:nvPr/>
          </p:nvSpPr>
          <p:spPr bwMode="auto">
            <a:xfrm>
              <a:off x="2523" y="161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d</a:t>
              </a:r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auto">
            <a:xfrm>
              <a:off x="3360" y="2066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10" name="Text Box 22"/>
            <p:cNvSpPr txBox="1">
              <a:spLocks noChangeArrowheads="1"/>
            </p:cNvSpPr>
            <p:nvPr/>
          </p:nvSpPr>
          <p:spPr bwMode="auto">
            <a:xfrm>
              <a:off x="4345" y="1550"/>
              <a:ext cx="20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c</a:t>
              </a:r>
            </a:p>
          </p:txBody>
        </p:sp>
        <p:sp>
          <p:nvSpPr>
            <p:cNvPr id="11" name="Rectangle 23"/>
            <p:cNvSpPr>
              <a:spLocks noChangeArrowheads="1"/>
            </p:cNvSpPr>
            <p:nvPr/>
          </p:nvSpPr>
          <p:spPr bwMode="auto">
            <a:xfrm>
              <a:off x="3429" y="2976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</a:t>
              </a:r>
              <a:endParaRPr kumimoji="0" lang="en-US" altLang="zh-CN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24"/>
            <p:cNvSpPr>
              <a:spLocks noChangeArrowheads="1"/>
            </p:cNvSpPr>
            <p:nvPr/>
          </p:nvSpPr>
          <p:spPr bwMode="auto">
            <a:xfrm>
              <a:off x="3733" y="2822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–</a:t>
              </a:r>
            </a:p>
          </p:txBody>
        </p:sp>
        <p:sp>
          <p:nvSpPr>
            <p:cNvPr id="13" name="Rectangle 25"/>
            <p:cNvSpPr>
              <a:spLocks noChangeArrowheads="1"/>
            </p:cNvSpPr>
            <p:nvPr/>
          </p:nvSpPr>
          <p:spPr bwMode="auto">
            <a:xfrm>
              <a:off x="3252" y="2852"/>
              <a:ext cx="2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14" name="Rectangle 26"/>
            <p:cNvSpPr>
              <a:spLocks noChangeArrowheads="1"/>
            </p:cNvSpPr>
            <p:nvPr/>
          </p:nvSpPr>
          <p:spPr bwMode="auto">
            <a:xfrm>
              <a:off x="3191" y="1538"/>
              <a:ext cx="2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</a:t>
              </a:r>
            </a:p>
          </p:txBody>
        </p:sp>
        <p:sp>
          <p:nvSpPr>
            <p:cNvPr id="15" name="Rectangle 27"/>
            <p:cNvSpPr>
              <a:spLocks noChangeArrowheads="1"/>
            </p:cNvSpPr>
            <p:nvPr/>
          </p:nvSpPr>
          <p:spPr bwMode="auto">
            <a:xfrm rot="-366282">
              <a:off x="2850" y="1988"/>
              <a:ext cx="3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Rectangle 28"/>
            <p:cNvSpPr>
              <a:spLocks noChangeArrowheads="1"/>
            </p:cNvSpPr>
            <p:nvPr/>
          </p:nvSpPr>
          <p:spPr bwMode="auto">
            <a:xfrm rot="30116">
              <a:off x="3908" y="19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4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29"/>
            <p:cNvSpPr>
              <a:spLocks noChangeArrowheads="1"/>
            </p:cNvSpPr>
            <p:nvPr/>
          </p:nvSpPr>
          <p:spPr bwMode="auto">
            <a:xfrm rot="371425">
              <a:off x="2860" y="939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Rectangle 30"/>
            <p:cNvSpPr>
              <a:spLocks noChangeArrowheads="1"/>
            </p:cNvSpPr>
            <p:nvPr/>
          </p:nvSpPr>
          <p:spPr bwMode="auto">
            <a:xfrm rot="-15499">
              <a:off x="3936" y="101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31"/>
            <p:cNvSpPr>
              <a:spLocks noChangeShapeType="1"/>
            </p:cNvSpPr>
            <p:nvPr/>
          </p:nvSpPr>
          <p:spPr bwMode="auto">
            <a:xfrm flipH="1" flipV="1">
              <a:off x="3545" y="884"/>
              <a:ext cx="1" cy="62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ne 32"/>
            <p:cNvSpPr>
              <a:spLocks noChangeShapeType="1"/>
            </p:cNvSpPr>
            <p:nvPr/>
          </p:nvSpPr>
          <p:spPr bwMode="auto">
            <a:xfrm>
              <a:off x="3537" y="1757"/>
              <a:ext cx="0" cy="65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Line 33"/>
            <p:cNvSpPr>
              <a:spLocks noChangeShapeType="1"/>
            </p:cNvSpPr>
            <p:nvPr/>
          </p:nvSpPr>
          <p:spPr bwMode="auto">
            <a:xfrm>
              <a:off x="4313" y="1652"/>
              <a:ext cx="0" cy="12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Line 34"/>
            <p:cNvSpPr>
              <a:spLocks noChangeShapeType="1"/>
            </p:cNvSpPr>
            <p:nvPr/>
          </p:nvSpPr>
          <p:spPr bwMode="auto">
            <a:xfrm>
              <a:off x="3620" y="1172"/>
              <a:ext cx="0" cy="31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 Box 35"/>
            <p:cNvSpPr txBox="1">
              <a:spLocks noChangeArrowheads="1"/>
            </p:cNvSpPr>
            <p:nvPr/>
          </p:nvSpPr>
          <p:spPr bwMode="auto">
            <a:xfrm>
              <a:off x="3744" y="72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2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 Box 36"/>
            <p:cNvSpPr txBox="1">
              <a:spLocks noChangeArrowheads="1"/>
            </p:cNvSpPr>
            <p:nvPr/>
          </p:nvSpPr>
          <p:spPr bwMode="auto">
            <a:xfrm>
              <a:off x="3744" y="225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4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 Box 37"/>
            <p:cNvSpPr txBox="1">
              <a:spLocks noChangeArrowheads="1"/>
            </p:cNvSpPr>
            <p:nvPr/>
          </p:nvSpPr>
          <p:spPr bwMode="auto">
            <a:xfrm>
              <a:off x="3587" y="1108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G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38"/>
            <p:cNvSpPr>
              <a:spLocks noChangeShapeType="1"/>
            </p:cNvSpPr>
            <p:nvPr/>
          </p:nvSpPr>
          <p:spPr bwMode="auto">
            <a:xfrm>
              <a:off x="2765" y="1660"/>
              <a:ext cx="0" cy="12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39"/>
            <p:cNvSpPr>
              <a:spLocks noChangeShapeType="1"/>
            </p:cNvSpPr>
            <p:nvPr/>
          </p:nvSpPr>
          <p:spPr bwMode="auto">
            <a:xfrm rot="-5400000" flipH="1" flipV="1">
              <a:off x="3056" y="2600"/>
              <a:ext cx="0" cy="31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 Box 40"/>
            <p:cNvSpPr txBox="1">
              <a:spLocks noChangeArrowheads="1"/>
            </p:cNvSpPr>
            <p:nvPr/>
          </p:nvSpPr>
          <p:spPr bwMode="auto">
            <a:xfrm>
              <a:off x="3057" y="722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1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 Box 41"/>
            <p:cNvSpPr txBox="1">
              <a:spLocks noChangeArrowheads="1"/>
            </p:cNvSpPr>
            <p:nvPr/>
          </p:nvSpPr>
          <p:spPr bwMode="auto">
            <a:xfrm>
              <a:off x="3072" y="2207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3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 Box 42"/>
            <p:cNvSpPr txBox="1">
              <a:spLocks noChangeArrowheads="1"/>
            </p:cNvSpPr>
            <p:nvPr/>
          </p:nvSpPr>
          <p:spPr bwMode="auto">
            <a:xfrm>
              <a:off x="3017" y="2477"/>
              <a:ext cx="2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I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</a:endParaRPr>
            </a:p>
          </p:txBody>
        </p:sp>
        <p:grpSp>
          <p:nvGrpSpPr>
            <p:cNvPr id="31" name="Group 43"/>
            <p:cNvGrpSpPr>
              <a:grpSpLocks/>
            </p:cNvGrpSpPr>
            <p:nvPr/>
          </p:nvGrpSpPr>
          <p:grpSpPr bwMode="auto">
            <a:xfrm>
              <a:off x="3543" y="1654"/>
              <a:ext cx="777" cy="776"/>
              <a:chOff x="1105" y="1049"/>
              <a:chExt cx="777" cy="776"/>
            </a:xfrm>
          </p:grpSpPr>
          <p:sp>
            <p:nvSpPr>
              <p:cNvPr id="53" name="Line 44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Line 45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Rectangle 46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2" name="Line 47"/>
            <p:cNvSpPr>
              <a:spLocks noChangeShapeType="1"/>
            </p:cNvSpPr>
            <p:nvPr/>
          </p:nvSpPr>
          <p:spPr bwMode="auto">
            <a:xfrm>
              <a:off x="3668" y="884"/>
              <a:ext cx="240" cy="24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48"/>
            <p:cNvSpPr>
              <a:spLocks noChangeShapeType="1"/>
            </p:cNvSpPr>
            <p:nvPr/>
          </p:nvSpPr>
          <p:spPr bwMode="auto">
            <a:xfrm rot="10800000" flipH="1">
              <a:off x="3717" y="2189"/>
              <a:ext cx="216" cy="21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49"/>
            <p:cNvSpPr>
              <a:spLocks noChangeShapeType="1"/>
            </p:cNvSpPr>
            <p:nvPr/>
          </p:nvSpPr>
          <p:spPr bwMode="auto">
            <a:xfrm rot="10800000" flipH="1" flipV="1">
              <a:off x="3216" y="2228"/>
              <a:ext cx="208" cy="207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50"/>
            <p:cNvSpPr>
              <a:spLocks noChangeShapeType="1"/>
            </p:cNvSpPr>
            <p:nvPr/>
          </p:nvSpPr>
          <p:spPr bwMode="auto">
            <a:xfrm flipV="1">
              <a:off x="3236" y="886"/>
              <a:ext cx="190" cy="19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val 51"/>
            <p:cNvSpPr>
              <a:spLocks noChangeArrowheads="1"/>
            </p:cNvSpPr>
            <p:nvPr/>
          </p:nvSpPr>
          <p:spPr bwMode="auto">
            <a:xfrm rot="5400000">
              <a:off x="3419" y="2703"/>
              <a:ext cx="291" cy="29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52"/>
            <p:cNvSpPr>
              <a:spLocks noChangeShapeType="1"/>
            </p:cNvSpPr>
            <p:nvPr/>
          </p:nvSpPr>
          <p:spPr bwMode="auto">
            <a:xfrm rot="16200000" flipV="1">
              <a:off x="3533" y="2057"/>
              <a:ext cx="0" cy="157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8" name="Group 53"/>
            <p:cNvGrpSpPr>
              <a:grpSpLocks/>
            </p:cNvGrpSpPr>
            <p:nvPr/>
          </p:nvGrpSpPr>
          <p:grpSpPr bwMode="auto">
            <a:xfrm>
              <a:off x="2774" y="885"/>
              <a:ext cx="777" cy="776"/>
              <a:chOff x="1105" y="1049"/>
              <a:chExt cx="777" cy="776"/>
            </a:xfrm>
          </p:grpSpPr>
          <p:sp>
            <p:nvSpPr>
              <p:cNvPr id="50" name="Line 54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55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Rectangle 56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39" name="Group 57"/>
            <p:cNvGrpSpPr>
              <a:grpSpLocks/>
            </p:cNvGrpSpPr>
            <p:nvPr/>
          </p:nvGrpSpPr>
          <p:grpSpPr bwMode="auto">
            <a:xfrm rot="-5400000">
              <a:off x="2755" y="1653"/>
              <a:ext cx="777" cy="776"/>
              <a:chOff x="1105" y="1049"/>
              <a:chExt cx="777" cy="776"/>
            </a:xfrm>
          </p:grpSpPr>
          <p:sp>
            <p:nvSpPr>
              <p:cNvPr id="47" name="Line 58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Line 59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Rectangle 60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0" name="Group 61"/>
            <p:cNvGrpSpPr>
              <a:grpSpLocks/>
            </p:cNvGrpSpPr>
            <p:nvPr/>
          </p:nvGrpSpPr>
          <p:grpSpPr bwMode="auto">
            <a:xfrm rot="-5400000">
              <a:off x="3542" y="876"/>
              <a:ext cx="777" cy="776"/>
              <a:chOff x="1105" y="1049"/>
              <a:chExt cx="777" cy="776"/>
            </a:xfrm>
          </p:grpSpPr>
          <p:sp>
            <p:nvSpPr>
              <p:cNvPr id="44" name="Line 62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Line 63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Rectangle 64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1" name="Oval 65"/>
            <p:cNvSpPr>
              <a:spLocks noChangeArrowheads="1"/>
            </p:cNvSpPr>
            <p:nvPr/>
          </p:nvSpPr>
          <p:spPr bwMode="auto">
            <a:xfrm rot="5400000">
              <a:off x="3410" y="1499"/>
              <a:ext cx="245" cy="24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66"/>
            <p:cNvSpPr>
              <a:spLocks noChangeShapeType="1"/>
            </p:cNvSpPr>
            <p:nvPr/>
          </p:nvSpPr>
          <p:spPr bwMode="auto">
            <a:xfrm>
              <a:off x="3546" y="1548"/>
              <a:ext cx="0" cy="1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Rectangle 67"/>
            <p:cNvSpPr>
              <a:spLocks noChangeArrowheads="1"/>
            </p:cNvSpPr>
            <p:nvPr/>
          </p:nvSpPr>
          <p:spPr bwMode="auto">
            <a:xfrm>
              <a:off x="3552" y="1682"/>
              <a:ext cx="3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G</a:t>
              </a:r>
            </a:p>
          </p:txBody>
        </p:sp>
      </p:grpSp>
      <p:sp>
        <p:nvSpPr>
          <p:cNvPr id="56" name="Text Box 4"/>
          <p:cNvSpPr txBox="1">
            <a:spLocks noChangeArrowheads="1"/>
          </p:cNvSpPr>
          <p:nvPr/>
        </p:nvSpPr>
        <p:spPr bwMode="auto">
          <a:xfrm>
            <a:off x="3325813" y="1222375"/>
            <a:ext cx="56007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457200" marR="0" lvl="0" indent="-45720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AutoNum type="arabicParenBoth"/>
              <a:tabLst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对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(</a:t>
            </a:r>
            <a:r>
              <a:rPr kumimoji="0" lang="en-US" altLang="zh-CN" sz="2800" b="1" i="1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n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-1)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个独立结点列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KCL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0033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方程</a:t>
            </a:r>
          </a:p>
        </p:txBody>
      </p:sp>
      <p:sp>
        <p:nvSpPr>
          <p:cNvPr id="57" name="Text Box 5"/>
          <p:cNvSpPr txBox="1">
            <a:spLocks noChangeArrowheads="1"/>
          </p:cNvSpPr>
          <p:nvPr/>
        </p:nvSpPr>
        <p:spPr bwMode="auto">
          <a:xfrm>
            <a:off x="685800" y="5029200"/>
            <a:ext cx="2057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支路数 </a:t>
            </a:r>
            <a:r>
              <a:rPr kumimoji="0" lang="en-US" altLang="zh-CN" sz="28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b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=6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结点数 </a:t>
            </a:r>
            <a:r>
              <a:rPr kumimoji="0" lang="en-US" altLang="zh-CN" sz="28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n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=4</a:t>
            </a:r>
          </a:p>
        </p:txBody>
      </p:sp>
      <p:graphicFrame>
        <p:nvGraphicFramePr>
          <p:cNvPr id="58" name="Object 7"/>
          <p:cNvGraphicFramePr>
            <a:graphicFrameLocks noChangeAspect="1"/>
          </p:cNvGraphicFramePr>
          <p:nvPr/>
        </p:nvGraphicFramePr>
        <p:xfrm>
          <a:off x="4514850" y="4702175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9" r:id="rId3" imgW="114151" imgH="215619" progId="Equation.3">
                  <p:embed/>
                </p:oleObj>
              </mc:Choice>
              <mc:Fallback>
                <p:oleObj r:id="rId3" imgW="114151" imgH="21561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4702175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9" name="Rectangle 8" descr="40%"/>
          <p:cNvSpPr>
            <a:spLocks noChangeArrowheads="1"/>
          </p:cNvSpPr>
          <p:nvPr/>
        </p:nvSpPr>
        <p:spPr bwMode="auto">
          <a:xfrm>
            <a:off x="3517900" y="1790700"/>
            <a:ext cx="4400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对结点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</a:p>
        </p:txBody>
      </p:sp>
      <p:sp>
        <p:nvSpPr>
          <p:cNvPr id="60" name="Rectangle 9" descr="40%"/>
          <p:cNvSpPr>
            <a:spLocks noChangeArrowheads="1"/>
          </p:cNvSpPr>
          <p:nvPr/>
        </p:nvSpPr>
        <p:spPr bwMode="auto">
          <a:xfrm>
            <a:off x="3227388" y="4265613"/>
            <a:ext cx="571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对回路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abda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</a:p>
        </p:txBody>
      </p:sp>
      <p:sp>
        <p:nvSpPr>
          <p:cNvPr id="61" name="Rectangle 10" descr="40%"/>
          <p:cNvSpPr>
            <a:spLocks noChangeArrowheads="1"/>
          </p:cNvSpPr>
          <p:nvPr/>
        </p:nvSpPr>
        <p:spPr bwMode="auto">
          <a:xfrm>
            <a:off x="3502025" y="2379663"/>
            <a:ext cx="479742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对结点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</a:p>
        </p:txBody>
      </p:sp>
      <p:sp>
        <p:nvSpPr>
          <p:cNvPr id="62" name="Rectangle 11" descr="40%"/>
          <p:cNvSpPr>
            <a:spLocks noChangeArrowheads="1"/>
          </p:cNvSpPr>
          <p:nvPr/>
        </p:nvSpPr>
        <p:spPr bwMode="auto">
          <a:xfrm>
            <a:off x="3541713" y="3009900"/>
            <a:ext cx="42973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对结点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c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</a:p>
        </p:txBody>
      </p:sp>
      <p:sp>
        <p:nvSpPr>
          <p:cNvPr id="63" name="Rectangle 12" descr="40%"/>
          <p:cNvSpPr>
            <a:spLocks noChangeArrowheads="1"/>
          </p:cNvSpPr>
          <p:nvPr/>
        </p:nvSpPr>
        <p:spPr bwMode="auto">
          <a:xfrm>
            <a:off x="3198813" y="4922838"/>
            <a:ext cx="57150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对回路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acba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</a:p>
        </p:txBody>
      </p:sp>
      <p:sp>
        <p:nvSpPr>
          <p:cNvPr id="64" name="Rectangle 13" descr="40%"/>
          <p:cNvSpPr>
            <a:spLocks noChangeArrowheads="1"/>
          </p:cNvSpPr>
          <p:nvPr/>
        </p:nvSpPr>
        <p:spPr bwMode="auto">
          <a:xfrm>
            <a:off x="3248025" y="5614988"/>
            <a:ext cx="5137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对回路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bcdb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endParaRPr kumimoji="0" lang="en-US" altLang="zh-CN" sz="2800" b="1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5" name="Text Box 14"/>
          <p:cNvSpPr txBox="1">
            <a:spLocks noChangeArrowheads="1"/>
          </p:cNvSpPr>
          <p:nvPr/>
        </p:nvSpPr>
        <p:spPr bwMode="auto">
          <a:xfrm>
            <a:off x="3048000" y="771525"/>
            <a:ext cx="7620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解：</a:t>
            </a:r>
          </a:p>
        </p:txBody>
      </p:sp>
      <p:sp>
        <p:nvSpPr>
          <p:cNvPr id="66" name="Arc 15"/>
          <p:cNvSpPr>
            <a:spLocks noChangeArrowheads="1"/>
          </p:cNvSpPr>
          <p:nvPr/>
        </p:nvSpPr>
        <p:spPr bwMode="auto">
          <a:xfrm>
            <a:off x="803275" y="2062163"/>
            <a:ext cx="644525" cy="684212"/>
          </a:xfrm>
          <a:custGeom>
            <a:avLst/>
            <a:gdLst>
              <a:gd name="T0" fmla="*/ 11323 w 43140"/>
              <a:gd name="T1" fmla="*/ 2568 h 43200"/>
              <a:gd name="T2" fmla="*/ 21540 w 43140"/>
              <a:gd name="T3" fmla="*/ 0 h 43200"/>
              <a:gd name="T4" fmla="*/ 43140 w 43140"/>
              <a:gd name="T5" fmla="*/ 21600 h 43200"/>
              <a:gd name="T6" fmla="*/ 21540 w 43140"/>
              <a:gd name="T7" fmla="*/ 43200 h 43200"/>
              <a:gd name="T8" fmla="*/ -1 w 43140"/>
              <a:gd name="T9" fmla="*/ 23205 h 43200"/>
              <a:gd name="T10" fmla="*/ 11323 w 43140"/>
              <a:gd name="T11" fmla="*/ 2568 h 43200"/>
              <a:gd name="T12" fmla="*/ 21540 w 43140"/>
              <a:gd name="T13" fmla="*/ 0 h 43200"/>
              <a:gd name="T14" fmla="*/ 43140 w 43140"/>
              <a:gd name="T15" fmla="*/ 21600 h 43200"/>
              <a:gd name="T16" fmla="*/ 21540 w 43140"/>
              <a:gd name="T17" fmla="*/ 43200 h 43200"/>
              <a:gd name="T18" fmla="*/ -1 w 43140"/>
              <a:gd name="T19" fmla="*/ 23205 h 43200"/>
              <a:gd name="T20" fmla="*/ 21540 w 43140"/>
              <a:gd name="T21" fmla="*/ 21600 h 43200"/>
              <a:gd name="T22" fmla="*/ 11323 w 43140"/>
              <a:gd name="T23" fmla="*/ 2568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140" h="43200" fill="none">
                <a:moveTo>
                  <a:pt x="11323" y="2568"/>
                </a:moveTo>
                <a:cubicBezTo>
                  <a:pt x="14465" y="882"/>
                  <a:pt x="17974" y="0"/>
                  <a:pt x="21540" y="0"/>
                </a:cubicBezTo>
                <a:cubicBezTo>
                  <a:pt x="33469" y="0"/>
                  <a:pt x="43140" y="9670"/>
                  <a:pt x="43140" y="21600"/>
                </a:cubicBezTo>
                <a:cubicBezTo>
                  <a:pt x="43140" y="33529"/>
                  <a:pt x="33469" y="43200"/>
                  <a:pt x="21540" y="43200"/>
                </a:cubicBezTo>
                <a:cubicBezTo>
                  <a:pt x="10233" y="43200"/>
                  <a:pt x="839" y="34480"/>
                  <a:pt x="-1" y="23205"/>
                </a:cubicBezTo>
              </a:path>
              <a:path w="43140" h="43200" stroke="0">
                <a:moveTo>
                  <a:pt x="11323" y="2568"/>
                </a:moveTo>
                <a:cubicBezTo>
                  <a:pt x="14465" y="882"/>
                  <a:pt x="17974" y="0"/>
                  <a:pt x="21540" y="0"/>
                </a:cubicBezTo>
                <a:cubicBezTo>
                  <a:pt x="33469" y="0"/>
                  <a:pt x="43140" y="9670"/>
                  <a:pt x="43140" y="21600"/>
                </a:cubicBezTo>
                <a:cubicBezTo>
                  <a:pt x="43140" y="33529"/>
                  <a:pt x="33469" y="43200"/>
                  <a:pt x="21540" y="43200"/>
                </a:cubicBezTo>
                <a:cubicBezTo>
                  <a:pt x="10233" y="43200"/>
                  <a:pt x="839" y="34480"/>
                  <a:pt x="-1" y="23205"/>
                </a:cubicBezTo>
                <a:lnTo>
                  <a:pt x="21540" y="21600"/>
                </a:lnTo>
                <a:lnTo>
                  <a:pt x="11323" y="2568"/>
                </a:lnTo>
                <a:close/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7" name="Arc 16"/>
          <p:cNvSpPr>
            <a:spLocks noChangeArrowheads="1"/>
          </p:cNvSpPr>
          <p:nvPr/>
        </p:nvSpPr>
        <p:spPr bwMode="auto">
          <a:xfrm>
            <a:off x="1981200" y="2057400"/>
            <a:ext cx="609600" cy="609600"/>
          </a:xfrm>
          <a:custGeom>
            <a:avLst/>
            <a:gdLst>
              <a:gd name="T0" fmla="*/ 11323 w 43140"/>
              <a:gd name="T1" fmla="*/ 2568 h 43200"/>
              <a:gd name="T2" fmla="*/ 21540 w 43140"/>
              <a:gd name="T3" fmla="*/ 0 h 43200"/>
              <a:gd name="T4" fmla="*/ 43140 w 43140"/>
              <a:gd name="T5" fmla="*/ 21600 h 43200"/>
              <a:gd name="T6" fmla="*/ 21540 w 43140"/>
              <a:gd name="T7" fmla="*/ 43200 h 43200"/>
              <a:gd name="T8" fmla="*/ -1 w 43140"/>
              <a:gd name="T9" fmla="*/ 23205 h 43200"/>
              <a:gd name="T10" fmla="*/ 11323 w 43140"/>
              <a:gd name="T11" fmla="*/ 2568 h 43200"/>
              <a:gd name="T12" fmla="*/ 21540 w 43140"/>
              <a:gd name="T13" fmla="*/ 0 h 43200"/>
              <a:gd name="T14" fmla="*/ 43140 w 43140"/>
              <a:gd name="T15" fmla="*/ 21600 h 43200"/>
              <a:gd name="T16" fmla="*/ 21540 w 43140"/>
              <a:gd name="T17" fmla="*/ 43200 h 43200"/>
              <a:gd name="T18" fmla="*/ -1 w 43140"/>
              <a:gd name="T19" fmla="*/ 23205 h 43200"/>
              <a:gd name="T20" fmla="*/ 21540 w 43140"/>
              <a:gd name="T21" fmla="*/ 21600 h 43200"/>
              <a:gd name="T22" fmla="*/ 11323 w 43140"/>
              <a:gd name="T23" fmla="*/ 2568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140" h="43200" fill="none">
                <a:moveTo>
                  <a:pt x="11323" y="2568"/>
                </a:moveTo>
                <a:cubicBezTo>
                  <a:pt x="14465" y="882"/>
                  <a:pt x="17974" y="0"/>
                  <a:pt x="21540" y="0"/>
                </a:cubicBezTo>
                <a:cubicBezTo>
                  <a:pt x="33469" y="0"/>
                  <a:pt x="43140" y="9670"/>
                  <a:pt x="43140" y="21600"/>
                </a:cubicBezTo>
                <a:cubicBezTo>
                  <a:pt x="43140" y="33529"/>
                  <a:pt x="33469" y="43200"/>
                  <a:pt x="21540" y="43200"/>
                </a:cubicBezTo>
                <a:cubicBezTo>
                  <a:pt x="10233" y="43200"/>
                  <a:pt x="839" y="34480"/>
                  <a:pt x="-1" y="23205"/>
                </a:cubicBezTo>
              </a:path>
              <a:path w="43140" h="43200" stroke="0">
                <a:moveTo>
                  <a:pt x="11323" y="2568"/>
                </a:moveTo>
                <a:cubicBezTo>
                  <a:pt x="14465" y="882"/>
                  <a:pt x="17974" y="0"/>
                  <a:pt x="21540" y="0"/>
                </a:cubicBezTo>
                <a:cubicBezTo>
                  <a:pt x="33469" y="0"/>
                  <a:pt x="43140" y="9670"/>
                  <a:pt x="43140" y="21600"/>
                </a:cubicBezTo>
                <a:cubicBezTo>
                  <a:pt x="43140" y="33529"/>
                  <a:pt x="33469" y="43200"/>
                  <a:pt x="21540" y="43200"/>
                </a:cubicBezTo>
                <a:cubicBezTo>
                  <a:pt x="10233" y="43200"/>
                  <a:pt x="839" y="34480"/>
                  <a:pt x="-1" y="23205"/>
                </a:cubicBezTo>
                <a:lnTo>
                  <a:pt x="21540" y="21600"/>
                </a:lnTo>
                <a:lnTo>
                  <a:pt x="11323" y="2568"/>
                </a:lnTo>
                <a:close/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8" name="Arc 17"/>
          <p:cNvSpPr>
            <a:spLocks noChangeArrowheads="1"/>
          </p:cNvSpPr>
          <p:nvPr/>
        </p:nvSpPr>
        <p:spPr bwMode="auto">
          <a:xfrm>
            <a:off x="1066800" y="3719513"/>
            <a:ext cx="1219200" cy="274637"/>
          </a:xfrm>
          <a:custGeom>
            <a:avLst/>
            <a:gdLst>
              <a:gd name="T0" fmla="*/ 11323 w 43140"/>
              <a:gd name="T1" fmla="*/ 2568 h 43200"/>
              <a:gd name="T2" fmla="*/ 21540 w 43140"/>
              <a:gd name="T3" fmla="*/ 0 h 43200"/>
              <a:gd name="T4" fmla="*/ 43140 w 43140"/>
              <a:gd name="T5" fmla="*/ 21600 h 43200"/>
              <a:gd name="T6" fmla="*/ 21540 w 43140"/>
              <a:gd name="T7" fmla="*/ 43200 h 43200"/>
              <a:gd name="T8" fmla="*/ -1 w 43140"/>
              <a:gd name="T9" fmla="*/ 23205 h 43200"/>
              <a:gd name="T10" fmla="*/ 11323 w 43140"/>
              <a:gd name="T11" fmla="*/ 2568 h 43200"/>
              <a:gd name="T12" fmla="*/ 21540 w 43140"/>
              <a:gd name="T13" fmla="*/ 0 h 43200"/>
              <a:gd name="T14" fmla="*/ 43140 w 43140"/>
              <a:gd name="T15" fmla="*/ 21600 h 43200"/>
              <a:gd name="T16" fmla="*/ 21540 w 43140"/>
              <a:gd name="T17" fmla="*/ 43200 h 43200"/>
              <a:gd name="T18" fmla="*/ -1 w 43140"/>
              <a:gd name="T19" fmla="*/ 23205 h 43200"/>
              <a:gd name="T20" fmla="*/ 21540 w 43140"/>
              <a:gd name="T21" fmla="*/ 21600 h 43200"/>
              <a:gd name="T22" fmla="*/ 11323 w 43140"/>
              <a:gd name="T23" fmla="*/ 2568 h 43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43140" h="43200" fill="none">
                <a:moveTo>
                  <a:pt x="11323" y="2568"/>
                </a:moveTo>
                <a:cubicBezTo>
                  <a:pt x="14465" y="882"/>
                  <a:pt x="17974" y="0"/>
                  <a:pt x="21540" y="0"/>
                </a:cubicBezTo>
                <a:cubicBezTo>
                  <a:pt x="33469" y="0"/>
                  <a:pt x="43140" y="9670"/>
                  <a:pt x="43140" y="21600"/>
                </a:cubicBezTo>
                <a:cubicBezTo>
                  <a:pt x="43140" y="33529"/>
                  <a:pt x="33469" y="43200"/>
                  <a:pt x="21540" y="43200"/>
                </a:cubicBezTo>
                <a:cubicBezTo>
                  <a:pt x="10233" y="43200"/>
                  <a:pt x="839" y="34480"/>
                  <a:pt x="-1" y="23205"/>
                </a:cubicBezTo>
              </a:path>
              <a:path w="43140" h="43200" stroke="0">
                <a:moveTo>
                  <a:pt x="11323" y="2568"/>
                </a:moveTo>
                <a:cubicBezTo>
                  <a:pt x="14465" y="882"/>
                  <a:pt x="17974" y="0"/>
                  <a:pt x="21540" y="0"/>
                </a:cubicBezTo>
                <a:cubicBezTo>
                  <a:pt x="33469" y="0"/>
                  <a:pt x="43140" y="9670"/>
                  <a:pt x="43140" y="21600"/>
                </a:cubicBezTo>
                <a:cubicBezTo>
                  <a:pt x="43140" y="33529"/>
                  <a:pt x="33469" y="43200"/>
                  <a:pt x="21540" y="43200"/>
                </a:cubicBezTo>
                <a:cubicBezTo>
                  <a:pt x="10233" y="43200"/>
                  <a:pt x="839" y="34480"/>
                  <a:pt x="-1" y="23205"/>
                </a:cubicBezTo>
                <a:lnTo>
                  <a:pt x="21540" y="21600"/>
                </a:lnTo>
                <a:lnTo>
                  <a:pt x="11323" y="2568"/>
                </a:lnTo>
                <a:close/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2169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9" grpId="0"/>
      <p:bldP spid="60" grpId="0"/>
      <p:bldP spid="61" grpId="0"/>
      <p:bldP spid="62" grpId="0"/>
      <p:bldP spid="63" grpId="0"/>
      <p:bldP spid="64" grpId="0"/>
      <p:bldP spid="6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8"/>
          <p:cNvGrpSpPr>
            <a:grpSpLocks/>
          </p:cNvGrpSpPr>
          <p:nvPr/>
        </p:nvGrpSpPr>
        <p:grpSpPr bwMode="auto">
          <a:xfrm>
            <a:off x="57150" y="765175"/>
            <a:ext cx="3211513" cy="4213225"/>
            <a:chOff x="36" y="482"/>
            <a:chExt cx="2023" cy="2654"/>
          </a:xfrm>
        </p:grpSpPr>
        <p:grpSp>
          <p:nvGrpSpPr>
            <p:cNvPr id="5" name="Group 79"/>
            <p:cNvGrpSpPr>
              <a:grpSpLocks/>
            </p:cNvGrpSpPr>
            <p:nvPr/>
          </p:nvGrpSpPr>
          <p:grpSpPr bwMode="auto">
            <a:xfrm>
              <a:off x="36" y="482"/>
              <a:ext cx="2023" cy="2654"/>
              <a:chOff x="2523" y="610"/>
              <a:chExt cx="2023" cy="2654"/>
            </a:xfrm>
          </p:grpSpPr>
          <p:sp>
            <p:nvSpPr>
              <p:cNvPr id="9" name="Text Box 80"/>
              <p:cNvSpPr txBox="1">
                <a:spLocks noChangeArrowheads="1"/>
              </p:cNvSpPr>
              <p:nvPr/>
            </p:nvSpPr>
            <p:spPr bwMode="auto">
              <a:xfrm>
                <a:off x="3524" y="610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a</a:t>
                </a:r>
              </a:p>
            </p:txBody>
          </p:sp>
          <p:sp>
            <p:nvSpPr>
              <p:cNvPr id="10" name="Text Box 81"/>
              <p:cNvSpPr txBox="1">
                <a:spLocks noChangeArrowheads="1"/>
              </p:cNvSpPr>
              <p:nvPr/>
            </p:nvSpPr>
            <p:spPr bwMode="auto">
              <a:xfrm>
                <a:off x="2523" y="1618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d</a:t>
                </a:r>
              </a:p>
            </p:txBody>
          </p:sp>
          <p:sp>
            <p:nvSpPr>
              <p:cNvPr id="11" name="Text Box 82"/>
              <p:cNvSpPr txBox="1">
                <a:spLocks noChangeArrowheads="1"/>
              </p:cNvSpPr>
              <p:nvPr/>
            </p:nvSpPr>
            <p:spPr bwMode="auto">
              <a:xfrm>
                <a:off x="3360" y="2066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b</a:t>
                </a:r>
              </a:p>
            </p:txBody>
          </p:sp>
          <p:sp>
            <p:nvSpPr>
              <p:cNvPr id="12" name="Text Box 83"/>
              <p:cNvSpPr txBox="1">
                <a:spLocks noChangeArrowheads="1"/>
              </p:cNvSpPr>
              <p:nvPr/>
            </p:nvSpPr>
            <p:spPr bwMode="auto">
              <a:xfrm>
                <a:off x="4345" y="1550"/>
                <a:ext cx="20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c</a:t>
                </a:r>
              </a:p>
            </p:txBody>
          </p:sp>
          <p:sp>
            <p:nvSpPr>
              <p:cNvPr id="13" name="Rectangle 84"/>
              <p:cNvSpPr>
                <a:spLocks noChangeArrowheads="1"/>
              </p:cNvSpPr>
              <p:nvPr/>
            </p:nvSpPr>
            <p:spPr bwMode="auto">
              <a:xfrm>
                <a:off x="3429" y="2976"/>
                <a:ext cx="38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E</a:t>
                </a:r>
                <a:endPara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Rectangle 85"/>
              <p:cNvSpPr>
                <a:spLocks noChangeArrowheads="1"/>
              </p:cNvSpPr>
              <p:nvPr/>
            </p:nvSpPr>
            <p:spPr bwMode="auto">
              <a:xfrm>
                <a:off x="3733" y="282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–</a:t>
                </a:r>
              </a:p>
            </p:txBody>
          </p:sp>
          <p:sp>
            <p:nvSpPr>
              <p:cNvPr id="15" name="Rectangle 86"/>
              <p:cNvSpPr>
                <a:spLocks noChangeArrowheads="1"/>
              </p:cNvSpPr>
              <p:nvPr/>
            </p:nvSpPr>
            <p:spPr bwMode="auto">
              <a:xfrm>
                <a:off x="3252" y="2852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+</a:t>
                </a:r>
              </a:p>
            </p:txBody>
          </p:sp>
          <p:sp>
            <p:nvSpPr>
              <p:cNvPr id="16" name="Rectangle 87"/>
              <p:cNvSpPr>
                <a:spLocks noChangeArrowheads="1"/>
              </p:cNvSpPr>
              <p:nvPr/>
            </p:nvSpPr>
            <p:spPr bwMode="auto">
              <a:xfrm>
                <a:off x="3191" y="1538"/>
                <a:ext cx="26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G</a:t>
                </a:r>
              </a:p>
            </p:txBody>
          </p:sp>
          <p:sp>
            <p:nvSpPr>
              <p:cNvPr id="17" name="Rectangle 88"/>
              <p:cNvSpPr>
                <a:spLocks noChangeArrowheads="1"/>
              </p:cNvSpPr>
              <p:nvPr/>
            </p:nvSpPr>
            <p:spPr bwMode="auto">
              <a:xfrm rot="-366282">
                <a:off x="2850" y="1988"/>
                <a:ext cx="36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3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Rectangle 89"/>
              <p:cNvSpPr>
                <a:spLocks noChangeArrowheads="1"/>
              </p:cNvSpPr>
              <p:nvPr/>
            </p:nvSpPr>
            <p:spPr bwMode="auto">
              <a:xfrm rot="30116">
                <a:off x="3908" y="194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4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Rectangle 90"/>
              <p:cNvSpPr>
                <a:spLocks noChangeArrowheads="1"/>
              </p:cNvSpPr>
              <p:nvPr/>
            </p:nvSpPr>
            <p:spPr bwMode="auto">
              <a:xfrm rot="371425">
                <a:off x="2860" y="939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1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Rectangle 91"/>
              <p:cNvSpPr>
                <a:spLocks noChangeArrowheads="1"/>
              </p:cNvSpPr>
              <p:nvPr/>
            </p:nvSpPr>
            <p:spPr bwMode="auto">
              <a:xfrm rot="-15499">
                <a:off x="3936" y="101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2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Line 92"/>
              <p:cNvSpPr>
                <a:spLocks noChangeShapeType="1"/>
              </p:cNvSpPr>
              <p:nvPr/>
            </p:nvSpPr>
            <p:spPr bwMode="auto">
              <a:xfrm flipH="1" flipV="1">
                <a:off x="3545" y="884"/>
                <a:ext cx="1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Line 93"/>
              <p:cNvSpPr>
                <a:spLocks noChangeShapeType="1"/>
              </p:cNvSpPr>
              <p:nvPr/>
            </p:nvSpPr>
            <p:spPr bwMode="auto">
              <a:xfrm>
                <a:off x="3537" y="1757"/>
                <a:ext cx="0" cy="65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Line 94"/>
              <p:cNvSpPr>
                <a:spLocks noChangeShapeType="1"/>
              </p:cNvSpPr>
              <p:nvPr/>
            </p:nvSpPr>
            <p:spPr bwMode="auto">
              <a:xfrm>
                <a:off x="4313" y="1652"/>
                <a:ext cx="0" cy="12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Line 95"/>
              <p:cNvSpPr>
                <a:spLocks noChangeShapeType="1"/>
              </p:cNvSpPr>
              <p:nvPr/>
            </p:nvSpPr>
            <p:spPr bwMode="auto">
              <a:xfrm>
                <a:off x="3620" y="1172"/>
                <a:ext cx="0" cy="31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Text Box 96"/>
              <p:cNvSpPr txBox="1">
                <a:spLocks noChangeArrowheads="1"/>
              </p:cNvSpPr>
              <p:nvPr/>
            </p:nvSpPr>
            <p:spPr bwMode="auto">
              <a:xfrm>
                <a:off x="3744" y="722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2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Text Box 97"/>
              <p:cNvSpPr txBox="1">
                <a:spLocks noChangeArrowheads="1"/>
              </p:cNvSpPr>
              <p:nvPr/>
            </p:nvSpPr>
            <p:spPr bwMode="auto">
              <a:xfrm>
                <a:off x="3744" y="2258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4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Text Box 98"/>
              <p:cNvSpPr txBox="1">
                <a:spLocks noChangeArrowheads="1"/>
              </p:cNvSpPr>
              <p:nvPr/>
            </p:nvSpPr>
            <p:spPr bwMode="auto">
              <a:xfrm>
                <a:off x="3587" y="1108"/>
                <a:ext cx="29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G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Line 99"/>
              <p:cNvSpPr>
                <a:spLocks noChangeShapeType="1"/>
              </p:cNvSpPr>
              <p:nvPr/>
            </p:nvSpPr>
            <p:spPr bwMode="auto">
              <a:xfrm>
                <a:off x="2765" y="1660"/>
                <a:ext cx="0" cy="121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Line 100"/>
              <p:cNvSpPr>
                <a:spLocks noChangeShapeType="1"/>
              </p:cNvSpPr>
              <p:nvPr/>
            </p:nvSpPr>
            <p:spPr bwMode="auto">
              <a:xfrm rot="-5400000" flipH="1" flipV="1">
                <a:off x="3056" y="2600"/>
                <a:ext cx="0" cy="312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Text Box 101"/>
              <p:cNvSpPr txBox="1">
                <a:spLocks noChangeArrowheads="1"/>
              </p:cNvSpPr>
              <p:nvPr/>
            </p:nvSpPr>
            <p:spPr bwMode="auto">
              <a:xfrm>
                <a:off x="3057" y="722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1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Text Box 102"/>
              <p:cNvSpPr txBox="1">
                <a:spLocks noChangeArrowheads="1"/>
              </p:cNvSpPr>
              <p:nvPr/>
            </p:nvSpPr>
            <p:spPr bwMode="auto">
              <a:xfrm>
                <a:off x="3072" y="2207"/>
                <a:ext cx="255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I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3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Text Box 103"/>
              <p:cNvSpPr txBox="1">
                <a:spLocks noChangeArrowheads="1"/>
              </p:cNvSpPr>
              <p:nvPr/>
            </p:nvSpPr>
            <p:spPr bwMode="auto">
              <a:xfrm>
                <a:off x="3017" y="2477"/>
                <a:ext cx="26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003399"/>
                    </a:solidFill>
                    <a:effectLst/>
                    <a:uLnTx/>
                    <a:uFillTx/>
                  </a:rPr>
                  <a:t>I</a:t>
                </a:r>
                <a:endPara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3" name="Group 104"/>
              <p:cNvGrpSpPr>
                <a:grpSpLocks/>
              </p:cNvGrpSpPr>
              <p:nvPr/>
            </p:nvGrpSpPr>
            <p:grpSpPr bwMode="auto">
              <a:xfrm>
                <a:off x="3543" y="1654"/>
                <a:ext cx="777" cy="776"/>
                <a:chOff x="1105" y="1049"/>
                <a:chExt cx="777" cy="776"/>
              </a:xfrm>
            </p:grpSpPr>
            <p:sp>
              <p:nvSpPr>
                <p:cNvPr id="55" name="Line 105"/>
                <p:cNvSpPr>
                  <a:spLocks noChangeShapeType="1"/>
                </p:cNvSpPr>
                <p:nvPr/>
              </p:nvSpPr>
              <p:spPr bwMode="auto">
                <a:xfrm flipV="1">
                  <a:off x="1584" y="1049"/>
                  <a:ext cx="298" cy="29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6" name="Line 106"/>
                <p:cNvSpPr>
                  <a:spLocks noChangeShapeType="1"/>
                </p:cNvSpPr>
                <p:nvPr/>
              </p:nvSpPr>
              <p:spPr bwMode="auto">
                <a:xfrm flipH="1">
                  <a:off x="1105" y="1536"/>
                  <a:ext cx="287" cy="2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Rectangle 107"/>
                <p:cNvSpPr>
                  <a:spLocks noChangeArrowheads="1"/>
                </p:cNvSpPr>
                <p:nvPr/>
              </p:nvSpPr>
              <p:spPr bwMode="auto">
                <a:xfrm rot="2700000" flipH="1">
                  <a:off x="1437" y="1290"/>
                  <a:ext cx="86" cy="288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4" name="Line 108"/>
              <p:cNvSpPr>
                <a:spLocks noChangeShapeType="1"/>
              </p:cNvSpPr>
              <p:nvPr/>
            </p:nvSpPr>
            <p:spPr bwMode="auto">
              <a:xfrm>
                <a:off x="3668" y="884"/>
                <a:ext cx="240" cy="24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109"/>
              <p:cNvSpPr>
                <a:spLocks noChangeShapeType="1"/>
              </p:cNvSpPr>
              <p:nvPr/>
            </p:nvSpPr>
            <p:spPr bwMode="auto">
              <a:xfrm rot="10800000" flipH="1">
                <a:off x="3717" y="2189"/>
                <a:ext cx="216" cy="216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110"/>
              <p:cNvSpPr>
                <a:spLocks noChangeShapeType="1"/>
              </p:cNvSpPr>
              <p:nvPr/>
            </p:nvSpPr>
            <p:spPr bwMode="auto">
              <a:xfrm rot="10800000" flipH="1" flipV="1">
                <a:off x="3216" y="2228"/>
                <a:ext cx="208" cy="207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111"/>
              <p:cNvSpPr>
                <a:spLocks noChangeShapeType="1"/>
              </p:cNvSpPr>
              <p:nvPr/>
            </p:nvSpPr>
            <p:spPr bwMode="auto">
              <a:xfrm flipV="1">
                <a:off x="3236" y="886"/>
                <a:ext cx="190" cy="19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Oval 112"/>
              <p:cNvSpPr>
                <a:spLocks noChangeArrowheads="1"/>
              </p:cNvSpPr>
              <p:nvPr/>
            </p:nvSpPr>
            <p:spPr bwMode="auto">
              <a:xfrm rot="5400000">
                <a:off x="3419" y="2703"/>
                <a:ext cx="291" cy="291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113"/>
              <p:cNvSpPr>
                <a:spLocks noChangeShapeType="1"/>
              </p:cNvSpPr>
              <p:nvPr/>
            </p:nvSpPr>
            <p:spPr bwMode="auto">
              <a:xfrm rot="16200000" flipV="1">
                <a:off x="3533" y="2057"/>
                <a:ext cx="0" cy="157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40" name="Group 114"/>
              <p:cNvGrpSpPr>
                <a:grpSpLocks/>
              </p:cNvGrpSpPr>
              <p:nvPr/>
            </p:nvGrpSpPr>
            <p:grpSpPr bwMode="auto">
              <a:xfrm>
                <a:off x="2774" y="885"/>
                <a:ext cx="777" cy="776"/>
                <a:chOff x="1105" y="1049"/>
                <a:chExt cx="777" cy="776"/>
              </a:xfrm>
            </p:grpSpPr>
            <p:sp>
              <p:nvSpPr>
                <p:cNvPr id="52" name="Line 115"/>
                <p:cNvSpPr>
                  <a:spLocks noChangeShapeType="1"/>
                </p:cNvSpPr>
                <p:nvPr/>
              </p:nvSpPr>
              <p:spPr bwMode="auto">
                <a:xfrm flipV="1">
                  <a:off x="1584" y="1049"/>
                  <a:ext cx="298" cy="29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3" name="Line 116"/>
                <p:cNvSpPr>
                  <a:spLocks noChangeShapeType="1"/>
                </p:cNvSpPr>
                <p:nvPr/>
              </p:nvSpPr>
              <p:spPr bwMode="auto">
                <a:xfrm flipH="1">
                  <a:off x="1105" y="1536"/>
                  <a:ext cx="287" cy="2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4" name="Rectangle 117"/>
                <p:cNvSpPr>
                  <a:spLocks noChangeArrowheads="1"/>
                </p:cNvSpPr>
                <p:nvPr/>
              </p:nvSpPr>
              <p:spPr bwMode="auto">
                <a:xfrm rot="2700000" flipH="1">
                  <a:off x="1437" y="1290"/>
                  <a:ext cx="86" cy="288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41" name="Group 118"/>
              <p:cNvGrpSpPr>
                <a:grpSpLocks/>
              </p:cNvGrpSpPr>
              <p:nvPr/>
            </p:nvGrpSpPr>
            <p:grpSpPr bwMode="auto">
              <a:xfrm rot="-5400000">
                <a:off x="2755" y="1653"/>
                <a:ext cx="777" cy="776"/>
                <a:chOff x="1105" y="1049"/>
                <a:chExt cx="777" cy="776"/>
              </a:xfrm>
            </p:grpSpPr>
            <p:sp>
              <p:nvSpPr>
                <p:cNvPr id="49" name="Line 119"/>
                <p:cNvSpPr>
                  <a:spLocks noChangeShapeType="1"/>
                </p:cNvSpPr>
                <p:nvPr/>
              </p:nvSpPr>
              <p:spPr bwMode="auto">
                <a:xfrm flipV="1">
                  <a:off x="1584" y="1049"/>
                  <a:ext cx="298" cy="29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0" name="Line 120"/>
                <p:cNvSpPr>
                  <a:spLocks noChangeShapeType="1"/>
                </p:cNvSpPr>
                <p:nvPr/>
              </p:nvSpPr>
              <p:spPr bwMode="auto">
                <a:xfrm flipH="1">
                  <a:off x="1105" y="1536"/>
                  <a:ext cx="287" cy="2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1" name="Rectangle 121"/>
                <p:cNvSpPr>
                  <a:spLocks noChangeArrowheads="1"/>
                </p:cNvSpPr>
                <p:nvPr/>
              </p:nvSpPr>
              <p:spPr bwMode="auto">
                <a:xfrm rot="2700000" flipH="1">
                  <a:off x="1437" y="1290"/>
                  <a:ext cx="86" cy="288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42" name="Group 122"/>
              <p:cNvGrpSpPr>
                <a:grpSpLocks/>
              </p:cNvGrpSpPr>
              <p:nvPr/>
            </p:nvGrpSpPr>
            <p:grpSpPr bwMode="auto">
              <a:xfrm rot="-5400000">
                <a:off x="3542" y="876"/>
                <a:ext cx="777" cy="776"/>
                <a:chOff x="1105" y="1049"/>
                <a:chExt cx="777" cy="776"/>
              </a:xfrm>
            </p:grpSpPr>
            <p:sp>
              <p:nvSpPr>
                <p:cNvPr id="46" name="Line 123"/>
                <p:cNvSpPr>
                  <a:spLocks noChangeShapeType="1"/>
                </p:cNvSpPr>
                <p:nvPr/>
              </p:nvSpPr>
              <p:spPr bwMode="auto">
                <a:xfrm flipV="1">
                  <a:off x="1584" y="1049"/>
                  <a:ext cx="298" cy="29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7" name="Line 124"/>
                <p:cNvSpPr>
                  <a:spLocks noChangeShapeType="1"/>
                </p:cNvSpPr>
                <p:nvPr/>
              </p:nvSpPr>
              <p:spPr bwMode="auto">
                <a:xfrm flipH="1">
                  <a:off x="1105" y="1536"/>
                  <a:ext cx="287" cy="2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Rectangle 125"/>
                <p:cNvSpPr>
                  <a:spLocks noChangeArrowheads="1"/>
                </p:cNvSpPr>
                <p:nvPr/>
              </p:nvSpPr>
              <p:spPr bwMode="auto">
                <a:xfrm rot="2700000" flipH="1">
                  <a:off x="1437" y="1290"/>
                  <a:ext cx="86" cy="288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3" name="Oval 126"/>
              <p:cNvSpPr>
                <a:spLocks noChangeArrowheads="1"/>
              </p:cNvSpPr>
              <p:nvPr/>
            </p:nvSpPr>
            <p:spPr bwMode="auto">
              <a:xfrm rot="5400000">
                <a:off x="3410" y="1499"/>
                <a:ext cx="245" cy="245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Line 127"/>
              <p:cNvSpPr>
                <a:spLocks noChangeShapeType="1"/>
              </p:cNvSpPr>
              <p:nvPr/>
            </p:nvSpPr>
            <p:spPr bwMode="auto">
              <a:xfrm>
                <a:off x="3546" y="1548"/>
                <a:ext cx="0" cy="1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Rectangle 128"/>
              <p:cNvSpPr>
                <a:spLocks noChangeArrowheads="1"/>
              </p:cNvSpPr>
              <p:nvPr/>
            </p:nvSpPr>
            <p:spPr bwMode="auto">
              <a:xfrm>
                <a:off x="3552" y="1682"/>
                <a:ext cx="3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R</a:t>
                </a:r>
                <a:r>
                  <a:rPr kumimoji="0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rPr>
                  <a:t>G</a:t>
                </a:r>
              </a:p>
            </p:txBody>
          </p:sp>
        </p:grpSp>
        <p:sp>
          <p:nvSpPr>
            <p:cNvPr id="6" name="Arc 129"/>
            <p:cNvSpPr>
              <a:spLocks noChangeArrowheads="1"/>
            </p:cNvSpPr>
            <p:nvPr/>
          </p:nvSpPr>
          <p:spPr bwMode="auto">
            <a:xfrm>
              <a:off x="506" y="1317"/>
              <a:ext cx="406" cy="431"/>
            </a:xfrm>
            <a:custGeom>
              <a:avLst/>
              <a:gdLst>
                <a:gd name="T0" fmla="*/ 11323 w 43140"/>
                <a:gd name="T1" fmla="*/ 2568 h 43200"/>
                <a:gd name="T2" fmla="*/ 21540 w 43140"/>
                <a:gd name="T3" fmla="*/ 0 h 43200"/>
                <a:gd name="T4" fmla="*/ 43140 w 43140"/>
                <a:gd name="T5" fmla="*/ 21600 h 43200"/>
                <a:gd name="T6" fmla="*/ 21540 w 43140"/>
                <a:gd name="T7" fmla="*/ 43200 h 43200"/>
                <a:gd name="T8" fmla="*/ -1 w 43140"/>
                <a:gd name="T9" fmla="*/ 23205 h 43200"/>
                <a:gd name="T10" fmla="*/ 11323 w 43140"/>
                <a:gd name="T11" fmla="*/ 2568 h 43200"/>
                <a:gd name="T12" fmla="*/ 21540 w 43140"/>
                <a:gd name="T13" fmla="*/ 0 h 43200"/>
                <a:gd name="T14" fmla="*/ 43140 w 43140"/>
                <a:gd name="T15" fmla="*/ 21600 h 43200"/>
                <a:gd name="T16" fmla="*/ 21540 w 43140"/>
                <a:gd name="T17" fmla="*/ 43200 h 43200"/>
                <a:gd name="T18" fmla="*/ -1 w 43140"/>
                <a:gd name="T19" fmla="*/ 23205 h 43200"/>
                <a:gd name="T20" fmla="*/ 21540 w 43140"/>
                <a:gd name="T21" fmla="*/ 21600 h 43200"/>
                <a:gd name="T22" fmla="*/ 11323 w 43140"/>
                <a:gd name="T23" fmla="*/ 2568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40" h="43200" fill="none">
                  <a:moveTo>
                    <a:pt x="11323" y="2568"/>
                  </a:moveTo>
                  <a:cubicBezTo>
                    <a:pt x="14465" y="882"/>
                    <a:pt x="17974" y="0"/>
                    <a:pt x="21540" y="0"/>
                  </a:cubicBezTo>
                  <a:cubicBezTo>
                    <a:pt x="33469" y="0"/>
                    <a:pt x="43140" y="9670"/>
                    <a:pt x="43140" y="21600"/>
                  </a:cubicBezTo>
                  <a:cubicBezTo>
                    <a:pt x="43140" y="33529"/>
                    <a:pt x="33469" y="43200"/>
                    <a:pt x="21540" y="43200"/>
                  </a:cubicBezTo>
                  <a:cubicBezTo>
                    <a:pt x="10233" y="43200"/>
                    <a:pt x="839" y="34480"/>
                    <a:pt x="-1" y="23205"/>
                  </a:cubicBezTo>
                </a:path>
                <a:path w="43140" h="43200" stroke="0">
                  <a:moveTo>
                    <a:pt x="11323" y="2568"/>
                  </a:moveTo>
                  <a:cubicBezTo>
                    <a:pt x="14465" y="882"/>
                    <a:pt x="17974" y="0"/>
                    <a:pt x="21540" y="0"/>
                  </a:cubicBezTo>
                  <a:cubicBezTo>
                    <a:pt x="33469" y="0"/>
                    <a:pt x="43140" y="9670"/>
                    <a:pt x="43140" y="21600"/>
                  </a:cubicBezTo>
                  <a:cubicBezTo>
                    <a:pt x="43140" y="33529"/>
                    <a:pt x="33469" y="43200"/>
                    <a:pt x="21540" y="43200"/>
                  </a:cubicBezTo>
                  <a:cubicBezTo>
                    <a:pt x="10233" y="43200"/>
                    <a:pt x="839" y="34480"/>
                    <a:pt x="-1" y="23205"/>
                  </a:cubicBezTo>
                  <a:lnTo>
                    <a:pt x="21540" y="21600"/>
                  </a:lnTo>
                  <a:lnTo>
                    <a:pt x="11323" y="2568"/>
                  </a:lnTo>
                  <a:close/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Arc 130"/>
            <p:cNvSpPr>
              <a:spLocks noChangeArrowheads="1"/>
            </p:cNvSpPr>
            <p:nvPr/>
          </p:nvSpPr>
          <p:spPr bwMode="auto">
            <a:xfrm>
              <a:off x="1248" y="1314"/>
              <a:ext cx="384" cy="384"/>
            </a:xfrm>
            <a:custGeom>
              <a:avLst/>
              <a:gdLst>
                <a:gd name="T0" fmla="*/ 11323 w 43140"/>
                <a:gd name="T1" fmla="*/ 2568 h 43200"/>
                <a:gd name="T2" fmla="*/ 21540 w 43140"/>
                <a:gd name="T3" fmla="*/ 0 h 43200"/>
                <a:gd name="T4" fmla="*/ 43140 w 43140"/>
                <a:gd name="T5" fmla="*/ 21600 h 43200"/>
                <a:gd name="T6" fmla="*/ 21540 w 43140"/>
                <a:gd name="T7" fmla="*/ 43200 h 43200"/>
                <a:gd name="T8" fmla="*/ -1 w 43140"/>
                <a:gd name="T9" fmla="*/ 23205 h 43200"/>
                <a:gd name="T10" fmla="*/ 11323 w 43140"/>
                <a:gd name="T11" fmla="*/ 2568 h 43200"/>
                <a:gd name="T12" fmla="*/ 21540 w 43140"/>
                <a:gd name="T13" fmla="*/ 0 h 43200"/>
                <a:gd name="T14" fmla="*/ 43140 w 43140"/>
                <a:gd name="T15" fmla="*/ 21600 h 43200"/>
                <a:gd name="T16" fmla="*/ 21540 w 43140"/>
                <a:gd name="T17" fmla="*/ 43200 h 43200"/>
                <a:gd name="T18" fmla="*/ -1 w 43140"/>
                <a:gd name="T19" fmla="*/ 23205 h 43200"/>
                <a:gd name="T20" fmla="*/ 21540 w 43140"/>
                <a:gd name="T21" fmla="*/ 21600 h 43200"/>
                <a:gd name="T22" fmla="*/ 11323 w 43140"/>
                <a:gd name="T23" fmla="*/ 2568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40" h="43200" fill="none">
                  <a:moveTo>
                    <a:pt x="11323" y="2568"/>
                  </a:moveTo>
                  <a:cubicBezTo>
                    <a:pt x="14465" y="882"/>
                    <a:pt x="17974" y="0"/>
                    <a:pt x="21540" y="0"/>
                  </a:cubicBezTo>
                  <a:cubicBezTo>
                    <a:pt x="33469" y="0"/>
                    <a:pt x="43140" y="9670"/>
                    <a:pt x="43140" y="21600"/>
                  </a:cubicBezTo>
                  <a:cubicBezTo>
                    <a:pt x="43140" y="33529"/>
                    <a:pt x="33469" y="43200"/>
                    <a:pt x="21540" y="43200"/>
                  </a:cubicBezTo>
                  <a:cubicBezTo>
                    <a:pt x="10233" y="43200"/>
                    <a:pt x="839" y="34480"/>
                    <a:pt x="-1" y="23205"/>
                  </a:cubicBezTo>
                </a:path>
                <a:path w="43140" h="43200" stroke="0">
                  <a:moveTo>
                    <a:pt x="11323" y="2568"/>
                  </a:moveTo>
                  <a:cubicBezTo>
                    <a:pt x="14465" y="882"/>
                    <a:pt x="17974" y="0"/>
                    <a:pt x="21540" y="0"/>
                  </a:cubicBezTo>
                  <a:cubicBezTo>
                    <a:pt x="33469" y="0"/>
                    <a:pt x="43140" y="9670"/>
                    <a:pt x="43140" y="21600"/>
                  </a:cubicBezTo>
                  <a:cubicBezTo>
                    <a:pt x="43140" y="33529"/>
                    <a:pt x="33469" y="43200"/>
                    <a:pt x="21540" y="43200"/>
                  </a:cubicBezTo>
                  <a:cubicBezTo>
                    <a:pt x="10233" y="43200"/>
                    <a:pt x="839" y="34480"/>
                    <a:pt x="-1" y="23205"/>
                  </a:cubicBezTo>
                  <a:lnTo>
                    <a:pt x="21540" y="21600"/>
                  </a:lnTo>
                  <a:lnTo>
                    <a:pt x="11323" y="2568"/>
                  </a:lnTo>
                  <a:close/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Arc 131"/>
            <p:cNvSpPr>
              <a:spLocks noChangeArrowheads="1"/>
            </p:cNvSpPr>
            <p:nvPr/>
          </p:nvSpPr>
          <p:spPr bwMode="auto">
            <a:xfrm>
              <a:off x="672" y="2352"/>
              <a:ext cx="768" cy="192"/>
            </a:xfrm>
            <a:custGeom>
              <a:avLst/>
              <a:gdLst>
                <a:gd name="T0" fmla="*/ 11323 w 43140"/>
                <a:gd name="T1" fmla="*/ 2568 h 43200"/>
                <a:gd name="T2" fmla="*/ 21540 w 43140"/>
                <a:gd name="T3" fmla="*/ 0 h 43200"/>
                <a:gd name="T4" fmla="*/ 43140 w 43140"/>
                <a:gd name="T5" fmla="*/ 21600 h 43200"/>
                <a:gd name="T6" fmla="*/ 21540 w 43140"/>
                <a:gd name="T7" fmla="*/ 43200 h 43200"/>
                <a:gd name="T8" fmla="*/ -1 w 43140"/>
                <a:gd name="T9" fmla="*/ 23205 h 43200"/>
                <a:gd name="T10" fmla="*/ 11323 w 43140"/>
                <a:gd name="T11" fmla="*/ 2568 h 43200"/>
                <a:gd name="T12" fmla="*/ 21540 w 43140"/>
                <a:gd name="T13" fmla="*/ 0 h 43200"/>
                <a:gd name="T14" fmla="*/ 43140 w 43140"/>
                <a:gd name="T15" fmla="*/ 21600 h 43200"/>
                <a:gd name="T16" fmla="*/ 21540 w 43140"/>
                <a:gd name="T17" fmla="*/ 43200 h 43200"/>
                <a:gd name="T18" fmla="*/ -1 w 43140"/>
                <a:gd name="T19" fmla="*/ 23205 h 43200"/>
                <a:gd name="T20" fmla="*/ 21540 w 43140"/>
                <a:gd name="T21" fmla="*/ 21600 h 43200"/>
                <a:gd name="T22" fmla="*/ 11323 w 43140"/>
                <a:gd name="T23" fmla="*/ 2568 h 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140" h="43200" fill="none">
                  <a:moveTo>
                    <a:pt x="11323" y="2568"/>
                  </a:moveTo>
                  <a:cubicBezTo>
                    <a:pt x="14465" y="882"/>
                    <a:pt x="17974" y="0"/>
                    <a:pt x="21540" y="0"/>
                  </a:cubicBezTo>
                  <a:cubicBezTo>
                    <a:pt x="33469" y="0"/>
                    <a:pt x="43140" y="9670"/>
                    <a:pt x="43140" y="21600"/>
                  </a:cubicBezTo>
                  <a:cubicBezTo>
                    <a:pt x="43140" y="33529"/>
                    <a:pt x="33469" y="43200"/>
                    <a:pt x="21540" y="43200"/>
                  </a:cubicBezTo>
                  <a:cubicBezTo>
                    <a:pt x="10233" y="43200"/>
                    <a:pt x="839" y="34480"/>
                    <a:pt x="-1" y="23205"/>
                  </a:cubicBezTo>
                </a:path>
                <a:path w="43140" h="43200" stroke="0">
                  <a:moveTo>
                    <a:pt x="11323" y="2568"/>
                  </a:moveTo>
                  <a:cubicBezTo>
                    <a:pt x="14465" y="882"/>
                    <a:pt x="17974" y="0"/>
                    <a:pt x="21540" y="0"/>
                  </a:cubicBezTo>
                  <a:cubicBezTo>
                    <a:pt x="33469" y="0"/>
                    <a:pt x="43140" y="9670"/>
                    <a:pt x="43140" y="21600"/>
                  </a:cubicBezTo>
                  <a:cubicBezTo>
                    <a:pt x="43140" y="33529"/>
                    <a:pt x="33469" y="43200"/>
                    <a:pt x="21540" y="43200"/>
                  </a:cubicBezTo>
                  <a:cubicBezTo>
                    <a:pt x="10233" y="43200"/>
                    <a:pt x="839" y="34480"/>
                    <a:pt x="-1" y="23205"/>
                  </a:cubicBezTo>
                  <a:lnTo>
                    <a:pt x="21540" y="21600"/>
                  </a:lnTo>
                  <a:lnTo>
                    <a:pt x="11323" y="2568"/>
                  </a:lnTo>
                  <a:close/>
                </a:path>
              </a:pathLst>
            </a:cu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8" name="Rectangle 132" descr="40%"/>
          <p:cNvSpPr>
            <a:spLocks noChangeArrowheads="1"/>
          </p:cNvSpPr>
          <p:nvPr/>
        </p:nvSpPr>
        <p:spPr bwMode="auto">
          <a:xfrm>
            <a:off x="6578600" y="1049338"/>
            <a:ext cx="2184400" cy="3973512"/>
          </a:xfrm>
          <a:prstGeom prst="rect">
            <a:avLst/>
          </a:prstGeom>
          <a:pattFill prst="pct40">
            <a:fgClr>
              <a:srgbClr val="FFCCCC"/>
            </a:fgClr>
            <a:bgClr>
              <a:srgbClr val="FFFFFF"/>
            </a:bgClr>
          </a:pattFill>
          <a:ln w="381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None/>
              <a:defRPr/>
            </a:pPr>
            <a:r>
              <a:rPr lang="zh-CN" altLang="en-US" sz="280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支路电流法是电路分析中最基本的方法之一，但当支路数较多时，所需方程的个数较多，求解不方便。</a:t>
            </a:r>
          </a:p>
        </p:txBody>
      </p:sp>
      <p:sp>
        <p:nvSpPr>
          <p:cNvPr id="59" name="Text Box 133"/>
          <p:cNvSpPr txBox="1">
            <a:spLocks noChangeArrowheads="1"/>
          </p:cNvSpPr>
          <p:nvPr/>
        </p:nvSpPr>
        <p:spPr bwMode="auto">
          <a:xfrm>
            <a:off x="320675" y="4891088"/>
            <a:ext cx="1373188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CC0000"/>
                </a:solidFill>
                <a:ea typeface="楷体_GB2312" pitchFamily="49" charset="-122"/>
              </a:rPr>
              <a:t>解得：</a:t>
            </a:r>
          </a:p>
        </p:txBody>
      </p:sp>
      <p:graphicFrame>
        <p:nvGraphicFramePr>
          <p:cNvPr id="60" name="Object 134"/>
          <p:cNvGraphicFramePr>
            <a:graphicFrameLocks noChangeAspect="1"/>
          </p:cNvGraphicFramePr>
          <p:nvPr/>
        </p:nvGraphicFramePr>
        <p:xfrm>
          <a:off x="422275" y="5346700"/>
          <a:ext cx="8116888" cy="998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3" r:id="rId3" imgW="3594100" imgH="431800" progId="Equation.3">
                  <p:embed/>
                </p:oleObj>
              </mc:Choice>
              <mc:Fallback>
                <p:oleObj r:id="rId3" imgW="35941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275" y="5346700"/>
                        <a:ext cx="8116888" cy="998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135" descr="40%"/>
          <p:cNvSpPr>
            <a:spLocks noChangeArrowheads="1"/>
          </p:cNvSpPr>
          <p:nvPr/>
        </p:nvSpPr>
        <p:spPr bwMode="auto">
          <a:xfrm>
            <a:off x="3357563" y="1323975"/>
            <a:ext cx="2506662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当</a:t>
            </a:r>
            <a:r>
              <a:rPr kumimoji="0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I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G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= 0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</a:rPr>
              <a:t>时有：</a:t>
            </a:r>
          </a:p>
        </p:txBody>
      </p:sp>
      <p:sp>
        <p:nvSpPr>
          <p:cNvPr id="62" name="Rectangle 136"/>
          <p:cNvSpPr>
            <a:spLocks noChangeArrowheads="1"/>
          </p:cNvSpPr>
          <p:nvPr/>
        </p:nvSpPr>
        <p:spPr bwMode="auto">
          <a:xfrm>
            <a:off x="3530600" y="1979613"/>
            <a:ext cx="19367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R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2 </a:t>
            </a:r>
            <a:r>
              <a:rPr kumimoji="0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R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3 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=</a:t>
            </a:r>
            <a:r>
              <a:rPr kumimoji="0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R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1</a:t>
            </a:r>
            <a:r>
              <a:rPr kumimoji="0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R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4</a:t>
            </a:r>
          </a:p>
        </p:txBody>
      </p:sp>
      <p:sp>
        <p:nvSpPr>
          <p:cNvPr id="63" name="Rectangle 137" descr="40%"/>
          <p:cNvSpPr>
            <a:spLocks noChangeArrowheads="1"/>
          </p:cNvSpPr>
          <p:nvPr/>
        </p:nvSpPr>
        <p:spPr bwMode="auto">
          <a:xfrm>
            <a:off x="3465513" y="2652713"/>
            <a:ext cx="29702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(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  <a:ea typeface="楷体_GB2312" pitchFamily="49" charset="-122"/>
              </a:rPr>
              <a:t>电桥平衡的条件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CC3300"/>
                </a:solidFill>
                <a:effectLst/>
                <a:uLnTx/>
                <a:uFillTx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558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59" grpId="0"/>
      <p:bldP spid="61" grpId="0"/>
      <p:bldP spid="62" grpId="0"/>
      <p:bldP spid="6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908175" y="260350"/>
            <a:ext cx="5287963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回路电流法 </a:t>
            </a:r>
          </a:p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(loop current method)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395288" y="2565400"/>
            <a:ext cx="1771650" cy="495300"/>
          </a:xfrm>
          <a:prstGeom prst="rect">
            <a:avLst/>
          </a:prstGeom>
          <a:noFill/>
          <a:ln w="38100">
            <a:solidFill>
              <a:srgbClr val="66FF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 typeface="Wingdings" pitchFamily="2" charset="2"/>
              <a:buChar char="l"/>
            </a:pPr>
            <a:r>
              <a:rPr kumimoji="1" lang="zh-CN" altLang="en-US">
                <a:latin typeface="Times New Roman" pitchFamily="18" charset="0"/>
                <a:ea typeface="仿宋_GB2312" pitchFamily="49" charset="-122"/>
              </a:rPr>
              <a:t>基本思想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2484438" y="2492375"/>
            <a:ext cx="63373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>
                <a:latin typeface="仿宋_GB2312" pitchFamily="49" charset="-122"/>
                <a:ea typeface="仿宋_GB2312" pitchFamily="49" charset="-122"/>
              </a:rPr>
              <a:t>为减少未知量</a:t>
            </a:r>
            <a:r>
              <a:rPr kumimoji="1" lang="en-US" altLang="zh-CN"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zh-CN" altLang="en-US">
                <a:latin typeface="仿宋_GB2312" pitchFamily="49" charset="-122"/>
                <a:ea typeface="仿宋_GB2312" pitchFamily="49" charset="-122"/>
              </a:rPr>
              <a:t>方程</a:t>
            </a:r>
            <a:r>
              <a:rPr kumimoji="1" lang="en-US" altLang="zh-CN">
                <a:latin typeface="仿宋_GB2312" pitchFamily="49" charset="-122"/>
                <a:ea typeface="仿宋_GB2312" pitchFamily="49" charset="-122"/>
              </a:rPr>
              <a:t>)</a:t>
            </a:r>
            <a:r>
              <a:rPr kumimoji="1" lang="zh-CN" altLang="en-US">
                <a:latin typeface="仿宋_GB2312" pitchFamily="49" charset="-122"/>
                <a:ea typeface="仿宋_GB2312" pitchFamily="49" charset="-122"/>
              </a:rPr>
              <a:t>的个数，假想每个回路中有一个回路电流。各支路电流可用回路电流的线性组合表示。来求得电路的解。</a:t>
            </a:r>
          </a:p>
        </p:txBody>
      </p:sp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395288" y="1341438"/>
            <a:ext cx="2520950" cy="519112"/>
          </a:xfrm>
          <a:prstGeom prst="rect">
            <a:avLst/>
          </a:prstGeom>
          <a:solidFill>
            <a:srgbClr val="FF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回路电流法</a:t>
            </a:r>
          </a:p>
        </p:txBody>
      </p:sp>
      <p:sp>
        <p:nvSpPr>
          <p:cNvPr id="8" name="AutoShape 52"/>
          <p:cNvSpPr>
            <a:spLocks noChangeArrowheads="1"/>
          </p:cNvSpPr>
          <p:nvPr/>
        </p:nvSpPr>
        <p:spPr bwMode="auto">
          <a:xfrm>
            <a:off x="3059113" y="1484313"/>
            <a:ext cx="576262" cy="215900"/>
          </a:xfrm>
          <a:prstGeom prst="rightArrow">
            <a:avLst>
              <a:gd name="adj1" fmla="val 50000"/>
              <a:gd name="adj2" fmla="val 66728"/>
            </a:avLst>
          </a:prstGeom>
          <a:solidFill>
            <a:srgbClr val="BBE0E3"/>
          </a:solidFill>
          <a:ln w="9525">
            <a:solidFill>
              <a:srgbClr val="BBE0E3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9" name="Group 87"/>
          <p:cNvGrpSpPr>
            <a:grpSpLocks/>
          </p:cNvGrpSpPr>
          <p:nvPr/>
        </p:nvGrpSpPr>
        <p:grpSpPr bwMode="auto">
          <a:xfrm>
            <a:off x="1042988" y="4508500"/>
            <a:ext cx="625475" cy="971550"/>
            <a:chOff x="-876" y="2088"/>
            <a:chExt cx="382" cy="912"/>
          </a:xfrm>
        </p:grpSpPr>
        <p:sp>
          <p:nvSpPr>
            <p:cNvPr id="10" name="Oval 88"/>
            <p:cNvSpPr>
              <a:spLocks noChangeArrowheads="1"/>
            </p:cNvSpPr>
            <p:nvPr/>
          </p:nvSpPr>
          <p:spPr bwMode="auto">
            <a:xfrm>
              <a:off x="-876" y="2088"/>
              <a:ext cx="382" cy="912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 Box 89"/>
            <p:cNvSpPr txBox="1">
              <a:spLocks noChangeArrowheads="1"/>
            </p:cNvSpPr>
            <p:nvPr/>
          </p:nvSpPr>
          <p:spPr bwMode="auto">
            <a:xfrm>
              <a:off x="-817" y="2396"/>
              <a:ext cx="275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l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Line 90"/>
            <p:cNvSpPr>
              <a:spLocks noChangeShapeType="1"/>
            </p:cNvSpPr>
            <p:nvPr/>
          </p:nvSpPr>
          <p:spPr bwMode="auto">
            <a:xfrm flipH="1" flipV="1">
              <a:off x="-876" y="2517"/>
              <a:ext cx="2" cy="49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" name="Group 91"/>
          <p:cNvGrpSpPr>
            <a:grpSpLocks/>
          </p:cNvGrpSpPr>
          <p:nvPr/>
        </p:nvGrpSpPr>
        <p:grpSpPr bwMode="auto">
          <a:xfrm>
            <a:off x="2339975" y="4581525"/>
            <a:ext cx="625475" cy="971550"/>
            <a:chOff x="-876" y="2088"/>
            <a:chExt cx="382" cy="912"/>
          </a:xfrm>
        </p:grpSpPr>
        <p:sp>
          <p:nvSpPr>
            <p:cNvPr id="14" name="Oval 92"/>
            <p:cNvSpPr>
              <a:spLocks noChangeArrowheads="1"/>
            </p:cNvSpPr>
            <p:nvPr/>
          </p:nvSpPr>
          <p:spPr bwMode="auto">
            <a:xfrm>
              <a:off x="-876" y="2088"/>
              <a:ext cx="382" cy="912"/>
            </a:xfrm>
            <a:prstGeom prst="ellips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93"/>
            <p:cNvSpPr txBox="1">
              <a:spLocks noChangeArrowheads="1"/>
            </p:cNvSpPr>
            <p:nvPr/>
          </p:nvSpPr>
          <p:spPr bwMode="auto">
            <a:xfrm>
              <a:off x="-817" y="2396"/>
              <a:ext cx="275" cy="43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l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6" name="Line 94"/>
            <p:cNvSpPr>
              <a:spLocks noChangeShapeType="1"/>
            </p:cNvSpPr>
            <p:nvPr/>
          </p:nvSpPr>
          <p:spPr bwMode="auto">
            <a:xfrm flipH="1" flipV="1">
              <a:off x="-876" y="2517"/>
              <a:ext cx="2" cy="49"/>
            </a:xfrm>
            <a:prstGeom prst="line">
              <a:avLst/>
            </a:prstGeom>
            <a:noFill/>
            <a:ln w="9525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7" name="Text Box 95"/>
          <p:cNvSpPr txBox="1">
            <a:spLocks noChangeArrowheads="1"/>
          </p:cNvSpPr>
          <p:nvPr/>
        </p:nvSpPr>
        <p:spPr bwMode="auto">
          <a:xfrm>
            <a:off x="4140200" y="4076700"/>
            <a:ext cx="46799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kumimoji="1" lang="zh-CN" altLang="en-US">
                <a:latin typeface="仿宋_GB2312" pitchFamily="49" charset="-122"/>
                <a:ea typeface="仿宋_GB2312" pitchFamily="49" charset="-122"/>
              </a:rPr>
              <a:t>独立回路为</a:t>
            </a:r>
            <a:r>
              <a:rPr kumimoji="1" lang="en-US" altLang="zh-CN">
                <a:latin typeface="仿宋_GB2312" pitchFamily="49" charset="-122"/>
                <a:ea typeface="仿宋_GB2312" pitchFamily="49" charset="-122"/>
              </a:rPr>
              <a:t>2</a:t>
            </a:r>
            <a:r>
              <a:rPr kumimoji="1" lang="zh-CN" altLang="en-US">
                <a:latin typeface="仿宋_GB2312" pitchFamily="49" charset="-122"/>
                <a:ea typeface="仿宋_GB2312" pitchFamily="49" charset="-122"/>
              </a:rPr>
              <a:t>。选图示的两个独立回路，支路电流可表示为：</a:t>
            </a:r>
            <a:endParaRPr kumimoji="1" lang="zh-CN" altLang="en-US" b="0">
              <a:latin typeface="仿宋_GB2312" pitchFamily="49" charset="-122"/>
              <a:ea typeface="仿宋_GB2312" pitchFamily="49" charset="-122"/>
            </a:endParaRPr>
          </a:p>
        </p:txBody>
      </p:sp>
      <p:graphicFrame>
        <p:nvGraphicFramePr>
          <p:cNvPr id="18" name="Object 97"/>
          <p:cNvGraphicFramePr>
            <a:graphicFrameLocks noChangeAspect="1"/>
          </p:cNvGraphicFramePr>
          <p:nvPr/>
        </p:nvGraphicFramePr>
        <p:xfrm>
          <a:off x="4211638" y="5013325"/>
          <a:ext cx="3744912" cy="1373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01" name="Equation" r:id="rId3" imgW="965160" imgH="457200" progId="Equation.3">
                  <p:embed/>
                </p:oleObj>
              </mc:Choice>
              <mc:Fallback>
                <p:oleObj name="Equation" r:id="rId3" imgW="9651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013325"/>
                        <a:ext cx="3744912" cy="1373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 Box 51"/>
          <p:cNvSpPr txBox="1">
            <a:spLocks noChangeArrowheads="1"/>
          </p:cNvSpPr>
          <p:nvPr/>
        </p:nvSpPr>
        <p:spPr bwMode="auto">
          <a:xfrm>
            <a:off x="3708400" y="1341438"/>
            <a:ext cx="54356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1809750" indent="-1809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2095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2286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2476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667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3124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5814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03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44958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r>
              <a:rPr kumimoji="1" lang="zh-CN" altLang="en-US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以基本回路中的回路电流为未知量</a:t>
            </a:r>
          </a:p>
          <a:p>
            <a:r>
              <a:rPr kumimoji="1" lang="zh-CN" altLang="en-US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列写电路方程分析电路的方法。当</a:t>
            </a:r>
          </a:p>
          <a:p>
            <a:r>
              <a:rPr kumimoji="1" lang="zh-CN" altLang="en-US" dirty="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取网孔电流为未知量时，称网孔法</a:t>
            </a:r>
          </a:p>
        </p:txBody>
      </p:sp>
      <p:grpSp>
        <p:nvGrpSpPr>
          <p:cNvPr id="20" name="Group 96"/>
          <p:cNvGrpSpPr>
            <a:grpSpLocks/>
          </p:cNvGrpSpPr>
          <p:nvPr/>
        </p:nvGrpSpPr>
        <p:grpSpPr bwMode="auto">
          <a:xfrm>
            <a:off x="0" y="3716338"/>
            <a:ext cx="3960813" cy="2881312"/>
            <a:chOff x="0" y="2341"/>
            <a:chExt cx="2495" cy="1815"/>
          </a:xfrm>
        </p:grpSpPr>
        <p:sp>
          <p:nvSpPr>
            <p:cNvPr id="21" name="Oval 78"/>
            <p:cNvSpPr>
              <a:spLocks noChangeArrowheads="1"/>
            </p:cNvSpPr>
            <p:nvPr/>
          </p:nvSpPr>
          <p:spPr bwMode="auto">
            <a:xfrm>
              <a:off x="407" y="3434"/>
              <a:ext cx="245" cy="248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79"/>
            <p:cNvSpPr>
              <a:spLocks noChangeArrowheads="1"/>
            </p:cNvSpPr>
            <p:nvPr/>
          </p:nvSpPr>
          <p:spPr bwMode="auto">
            <a:xfrm>
              <a:off x="1144" y="3434"/>
              <a:ext cx="245" cy="248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56"/>
            <p:cNvSpPr>
              <a:spLocks noChangeShapeType="1"/>
            </p:cNvSpPr>
            <p:nvPr/>
          </p:nvSpPr>
          <p:spPr bwMode="auto">
            <a:xfrm flipV="1">
              <a:off x="438" y="2601"/>
              <a:ext cx="0" cy="26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 Box 57"/>
            <p:cNvSpPr txBox="1">
              <a:spLocks noChangeArrowheads="1"/>
            </p:cNvSpPr>
            <p:nvPr/>
          </p:nvSpPr>
          <p:spPr bwMode="auto">
            <a:xfrm>
              <a:off x="200" y="2575"/>
              <a:ext cx="302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5" name="Line 59"/>
            <p:cNvSpPr>
              <a:spLocks noChangeShapeType="1"/>
            </p:cNvSpPr>
            <p:nvPr/>
          </p:nvSpPr>
          <p:spPr bwMode="auto">
            <a:xfrm>
              <a:off x="2089" y="2700"/>
              <a:ext cx="0" cy="26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 Box 60"/>
            <p:cNvSpPr txBox="1">
              <a:spLocks noChangeArrowheads="1"/>
            </p:cNvSpPr>
            <p:nvPr/>
          </p:nvSpPr>
          <p:spPr bwMode="auto">
            <a:xfrm>
              <a:off x="2093" y="2634"/>
              <a:ext cx="4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66FF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3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7" name="Text Box 62"/>
            <p:cNvSpPr txBox="1">
              <a:spLocks noChangeArrowheads="1"/>
            </p:cNvSpPr>
            <p:nvPr/>
          </p:nvSpPr>
          <p:spPr bwMode="auto">
            <a:xfrm>
              <a:off x="0" y="3355"/>
              <a:ext cx="447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S1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" name="Text Box 63"/>
            <p:cNvSpPr txBox="1">
              <a:spLocks noChangeArrowheads="1"/>
            </p:cNvSpPr>
            <p:nvPr/>
          </p:nvSpPr>
          <p:spPr bwMode="auto">
            <a:xfrm>
              <a:off x="731" y="3368"/>
              <a:ext cx="54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S2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9" name="Line 65"/>
            <p:cNvSpPr>
              <a:spLocks noChangeShapeType="1"/>
            </p:cNvSpPr>
            <p:nvPr/>
          </p:nvSpPr>
          <p:spPr bwMode="auto">
            <a:xfrm flipV="1">
              <a:off x="535" y="2608"/>
              <a:ext cx="0" cy="126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 Box 66"/>
            <p:cNvSpPr txBox="1">
              <a:spLocks noChangeArrowheads="1"/>
            </p:cNvSpPr>
            <p:nvPr/>
          </p:nvSpPr>
          <p:spPr bwMode="auto">
            <a:xfrm>
              <a:off x="167" y="2831"/>
              <a:ext cx="40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R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1" name="Freeform 67"/>
            <p:cNvSpPr>
              <a:spLocks/>
            </p:cNvSpPr>
            <p:nvPr/>
          </p:nvSpPr>
          <p:spPr bwMode="auto">
            <a:xfrm>
              <a:off x="1267" y="2621"/>
              <a:ext cx="1" cy="1259"/>
            </a:xfrm>
            <a:custGeom>
              <a:avLst/>
              <a:gdLst>
                <a:gd name="T0" fmla="*/ 0 w 1"/>
                <a:gd name="T1" fmla="*/ 1152 h 1152"/>
                <a:gd name="T2" fmla="*/ 0 w 1"/>
                <a:gd name="T3" fmla="*/ 0 h 1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1152">
                  <a:moveTo>
                    <a:pt x="0" y="1152"/>
                  </a:moveTo>
                  <a:lnTo>
                    <a:pt x="0" y="0"/>
                  </a:lnTo>
                </a:path>
              </a:pathLst>
            </a:custGeom>
            <a:noFill/>
            <a:ln w="28575" cmpd="sng">
              <a:solidFill>
                <a:srgbClr val="FFCC00"/>
              </a:solidFill>
              <a:round/>
              <a:headEnd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Text Box 68"/>
            <p:cNvSpPr txBox="1">
              <a:spLocks noChangeArrowheads="1"/>
            </p:cNvSpPr>
            <p:nvPr/>
          </p:nvSpPr>
          <p:spPr bwMode="auto">
            <a:xfrm>
              <a:off x="923" y="2876"/>
              <a:ext cx="4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R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3" name="Freeform 69"/>
            <p:cNvSpPr>
              <a:spLocks/>
            </p:cNvSpPr>
            <p:nvPr/>
          </p:nvSpPr>
          <p:spPr bwMode="auto">
            <a:xfrm>
              <a:off x="529" y="3873"/>
              <a:ext cx="1462" cy="7"/>
            </a:xfrm>
            <a:custGeom>
              <a:avLst/>
              <a:gdLst>
                <a:gd name="T0" fmla="*/ 0 w 1357"/>
                <a:gd name="T1" fmla="*/ 6 h 6"/>
                <a:gd name="T2" fmla="*/ 1357 w 1357"/>
                <a:gd name="T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57" h="6">
                  <a:moveTo>
                    <a:pt x="0" y="6"/>
                  </a:moveTo>
                  <a:lnTo>
                    <a:pt x="1357" y="0"/>
                  </a:lnTo>
                </a:path>
              </a:pathLst>
            </a:custGeom>
            <a:noFill/>
            <a:ln w="28575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Freeform 70"/>
            <p:cNvSpPr>
              <a:spLocks/>
            </p:cNvSpPr>
            <p:nvPr/>
          </p:nvSpPr>
          <p:spPr bwMode="auto">
            <a:xfrm>
              <a:off x="543" y="2614"/>
              <a:ext cx="1462" cy="1"/>
            </a:xfrm>
            <a:custGeom>
              <a:avLst/>
              <a:gdLst>
                <a:gd name="T0" fmla="*/ 0 w 1357"/>
                <a:gd name="T1" fmla="*/ 0 h 1"/>
                <a:gd name="T2" fmla="*/ 1357 w 1357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357" h="1">
                  <a:moveTo>
                    <a:pt x="0" y="0"/>
                  </a:moveTo>
                  <a:lnTo>
                    <a:pt x="1357" y="1"/>
                  </a:lnTo>
                </a:path>
              </a:pathLst>
            </a:custGeom>
            <a:noFill/>
            <a:ln w="28575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71"/>
            <p:cNvSpPr>
              <a:spLocks noChangeShapeType="1"/>
            </p:cNvSpPr>
            <p:nvPr/>
          </p:nvSpPr>
          <p:spPr bwMode="auto">
            <a:xfrm>
              <a:off x="1998" y="2621"/>
              <a:ext cx="0" cy="125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Rectangle 72"/>
            <p:cNvSpPr>
              <a:spLocks noChangeArrowheads="1"/>
            </p:cNvSpPr>
            <p:nvPr/>
          </p:nvSpPr>
          <p:spPr bwMode="auto">
            <a:xfrm>
              <a:off x="473" y="2870"/>
              <a:ext cx="125" cy="315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73"/>
            <p:cNvSpPr>
              <a:spLocks noChangeArrowheads="1"/>
            </p:cNvSpPr>
            <p:nvPr/>
          </p:nvSpPr>
          <p:spPr bwMode="auto">
            <a:xfrm>
              <a:off x="1211" y="2890"/>
              <a:ext cx="125" cy="314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 Box 74"/>
            <p:cNvSpPr txBox="1">
              <a:spLocks noChangeArrowheads="1"/>
            </p:cNvSpPr>
            <p:nvPr/>
          </p:nvSpPr>
          <p:spPr bwMode="auto">
            <a:xfrm>
              <a:off x="2054" y="3086"/>
              <a:ext cx="4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R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3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9" name="Rectangle 75"/>
            <p:cNvSpPr>
              <a:spLocks noChangeArrowheads="1"/>
            </p:cNvSpPr>
            <p:nvPr/>
          </p:nvSpPr>
          <p:spPr bwMode="auto">
            <a:xfrm>
              <a:off x="1936" y="3106"/>
              <a:ext cx="125" cy="315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 Box 76"/>
            <p:cNvSpPr txBox="1">
              <a:spLocks noChangeArrowheads="1"/>
            </p:cNvSpPr>
            <p:nvPr/>
          </p:nvSpPr>
          <p:spPr bwMode="auto">
            <a:xfrm>
              <a:off x="1186" y="3869"/>
              <a:ext cx="223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41" name="Text Box 77"/>
            <p:cNvSpPr txBox="1">
              <a:spLocks noChangeArrowheads="1"/>
            </p:cNvSpPr>
            <p:nvPr/>
          </p:nvSpPr>
          <p:spPr bwMode="auto">
            <a:xfrm>
              <a:off x="1160" y="234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42" name="Text Box 80"/>
            <p:cNvSpPr txBox="1">
              <a:spLocks noChangeArrowheads="1"/>
            </p:cNvSpPr>
            <p:nvPr/>
          </p:nvSpPr>
          <p:spPr bwMode="auto">
            <a:xfrm>
              <a:off x="330" y="3185"/>
              <a:ext cx="232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</a:p>
          </p:txBody>
        </p:sp>
        <p:sp>
          <p:nvSpPr>
            <p:cNvPr id="43" name="Text Box 81"/>
            <p:cNvSpPr txBox="1">
              <a:spLocks noChangeArrowheads="1"/>
            </p:cNvSpPr>
            <p:nvPr/>
          </p:nvSpPr>
          <p:spPr bwMode="auto">
            <a:xfrm>
              <a:off x="330" y="3598"/>
              <a:ext cx="239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–</a:t>
              </a:r>
            </a:p>
          </p:txBody>
        </p:sp>
        <p:sp>
          <p:nvSpPr>
            <p:cNvPr id="44" name="Text Box 82"/>
            <p:cNvSpPr txBox="1">
              <a:spLocks noChangeArrowheads="1"/>
            </p:cNvSpPr>
            <p:nvPr/>
          </p:nvSpPr>
          <p:spPr bwMode="auto">
            <a:xfrm>
              <a:off x="1066" y="3178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</a:p>
          </p:txBody>
        </p:sp>
        <p:sp>
          <p:nvSpPr>
            <p:cNvPr id="45" name="Text Box 83"/>
            <p:cNvSpPr txBox="1">
              <a:spLocks noChangeArrowheads="1"/>
            </p:cNvSpPr>
            <p:nvPr/>
          </p:nvSpPr>
          <p:spPr bwMode="auto">
            <a:xfrm>
              <a:off x="1066" y="3591"/>
              <a:ext cx="240" cy="2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–</a:t>
              </a:r>
            </a:p>
          </p:txBody>
        </p:sp>
        <p:sp>
          <p:nvSpPr>
            <p:cNvPr id="46" name="Line 85"/>
            <p:cNvSpPr>
              <a:spLocks noChangeShapeType="1"/>
            </p:cNvSpPr>
            <p:nvPr/>
          </p:nvSpPr>
          <p:spPr bwMode="auto">
            <a:xfrm flipV="1">
              <a:off x="1162" y="2634"/>
              <a:ext cx="0" cy="26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 Box 86"/>
            <p:cNvSpPr txBox="1">
              <a:spLocks noChangeArrowheads="1"/>
            </p:cNvSpPr>
            <p:nvPr/>
          </p:nvSpPr>
          <p:spPr bwMode="auto">
            <a:xfrm>
              <a:off x="924" y="2608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40133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6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600"/>
                            </p:stCondLst>
                            <p:childTnLst>
                              <p:par>
                                <p:cTn id="3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nimBg="1" autoUpdateAnimBg="0"/>
      <p:bldP spid="6" grpId="0" autoUpdateAnimBg="0"/>
      <p:bldP spid="7" grpId="0" animBg="1"/>
      <p:bldP spid="8" grpId="0" animBg="1"/>
      <p:bldP spid="17" grpId="0" autoUpdateAnimBg="0"/>
      <p:bldP spid="19" grpId="0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095500" y="139700"/>
            <a:ext cx="4127500" cy="58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华文新魏" pitchFamily="2" charset="-122"/>
              </a:rPr>
              <a:t>2. 5</a:t>
            </a:r>
            <a:r>
              <a:rPr kumimoji="0" lang="en-US" altLang="zh-CN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</a:rPr>
              <a:t>  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新魏" pitchFamily="2" charset="-122"/>
                <a:ea typeface="华文新魏" pitchFamily="2" charset="-122"/>
              </a:rPr>
              <a:t>结点电压法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28600" y="609600"/>
            <a:ext cx="3398838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buFontTx/>
              <a:buNone/>
              <a:defRPr/>
            </a:pPr>
            <a:r>
              <a:rPr lang="zh-CN" altLang="en-US" sz="280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一、结点电压的概念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228600" y="1066800"/>
            <a:ext cx="8674100" cy="1373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任选电路中某一结点为零电位参考点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(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用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Symbol" panose="05050102010706020507" pitchFamily="18" charset="2"/>
              </a:rPr>
              <a:t>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表示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)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，其他各结点对参考点的电压，称为结点电压。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    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结点电压的参考方向从结点指向参考结点。</a:t>
            </a:r>
            <a:endParaRPr kumimoji="1" lang="zh-CN" altLang="en-US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+mn-ea"/>
            </a:endParaRPr>
          </a:p>
        </p:txBody>
      </p:sp>
      <p:sp>
        <p:nvSpPr>
          <p:cNvPr id="7" name="Rectangle 44"/>
          <p:cNvSpPr>
            <a:spLocks noChangeArrowheads="1"/>
          </p:cNvSpPr>
          <p:nvPr/>
        </p:nvSpPr>
        <p:spPr bwMode="auto">
          <a:xfrm>
            <a:off x="4953000" y="2743200"/>
            <a:ext cx="35052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None/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   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在左图电路中只含有两个结点，若设</a:t>
            </a: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b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为参考结点，则电路中只有一个的结点电压。</a:t>
            </a:r>
          </a:p>
        </p:txBody>
      </p:sp>
      <p:grpSp>
        <p:nvGrpSpPr>
          <p:cNvPr id="8" name="Group 62"/>
          <p:cNvGrpSpPr>
            <a:grpSpLocks/>
          </p:cNvGrpSpPr>
          <p:nvPr/>
        </p:nvGrpSpPr>
        <p:grpSpPr bwMode="auto">
          <a:xfrm>
            <a:off x="304800" y="2209800"/>
            <a:ext cx="4038600" cy="2636838"/>
            <a:chOff x="192" y="1776"/>
            <a:chExt cx="2544" cy="1661"/>
          </a:xfrm>
        </p:grpSpPr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248" y="314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10" name="Text Box 10"/>
            <p:cNvSpPr txBox="1">
              <a:spLocks noChangeArrowheads="1"/>
            </p:cNvSpPr>
            <p:nvPr/>
          </p:nvSpPr>
          <p:spPr bwMode="auto">
            <a:xfrm>
              <a:off x="1268" y="177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2688" y="2765"/>
              <a:ext cx="1" cy="37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 flipH="1" flipV="1">
              <a:off x="2688" y="2045"/>
              <a:ext cx="5" cy="44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26"/>
            <p:cNvSpPr>
              <a:spLocks noChangeArrowheads="1"/>
            </p:cNvSpPr>
            <p:nvPr/>
          </p:nvSpPr>
          <p:spPr bwMode="auto">
            <a:xfrm>
              <a:off x="583" y="2251"/>
              <a:ext cx="266" cy="239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27"/>
            <p:cNvSpPr>
              <a:spLocks noChangeArrowheads="1"/>
            </p:cNvSpPr>
            <p:nvPr/>
          </p:nvSpPr>
          <p:spPr bwMode="auto">
            <a:xfrm>
              <a:off x="643" y="2668"/>
              <a:ext cx="133" cy="23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5" name="Line 28"/>
            <p:cNvSpPr>
              <a:spLocks noChangeShapeType="1"/>
            </p:cNvSpPr>
            <p:nvPr/>
          </p:nvSpPr>
          <p:spPr bwMode="auto">
            <a:xfrm>
              <a:off x="708" y="2907"/>
              <a:ext cx="2" cy="23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29"/>
            <p:cNvSpPr>
              <a:spLocks noChangeShapeType="1"/>
            </p:cNvSpPr>
            <p:nvPr/>
          </p:nvSpPr>
          <p:spPr bwMode="auto">
            <a:xfrm flipH="1" flipV="1">
              <a:off x="708" y="2041"/>
              <a:ext cx="0" cy="63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31"/>
            <p:cNvSpPr txBox="1">
              <a:spLocks noChangeArrowheads="1"/>
            </p:cNvSpPr>
            <p:nvPr/>
          </p:nvSpPr>
          <p:spPr bwMode="auto">
            <a:xfrm>
              <a:off x="288" y="2216"/>
              <a:ext cx="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</a:p>
          </p:txBody>
        </p:sp>
        <p:sp>
          <p:nvSpPr>
            <p:cNvPr id="18" name="Text Box 32"/>
            <p:cNvSpPr txBox="1">
              <a:spLocks noChangeArrowheads="1"/>
            </p:cNvSpPr>
            <p:nvPr/>
          </p:nvSpPr>
          <p:spPr bwMode="auto">
            <a:xfrm>
              <a:off x="457" y="2033"/>
              <a:ext cx="267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19" name="Text Box 34"/>
            <p:cNvSpPr txBox="1">
              <a:spLocks noChangeArrowheads="1"/>
            </p:cNvSpPr>
            <p:nvPr/>
          </p:nvSpPr>
          <p:spPr bwMode="auto">
            <a:xfrm>
              <a:off x="192" y="2646"/>
              <a:ext cx="5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20" name="Text Box 41"/>
            <p:cNvSpPr txBox="1">
              <a:spLocks noChangeArrowheads="1"/>
            </p:cNvSpPr>
            <p:nvPr/>
          </p:nvSpPr>
          <p:spPr bwMode="auto">
            <a:xfrm>
              <a:off x="912" y="2477"/>
              <a:ext cx="3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1" name="Text Box 42"/>
            <p:cNvSpPr txBox="1">
              <a:spLocks noChangeArrowheads="1"/>
            </p:cNvSpPr>
            <p:nvPr/>
          </p:nvSpPr>
          <p:spPr bwMode="auto">
            <a:xfrm>
              <a:off x="1536" y="2446"/>
              <a:ext cx="33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 Box 43"/>
            <p:cNvSpPr txBox="1">
              <a:spLocks noChangeArrowheads="1"/>
            </p:cNvSpPr>
            <p:nvPr/>
          </p:nvSpPr>
          <p:spPr bwMode="auto">
            <a:xfrm>
              <a:off x="2352" y="2477"/>
              <a:ext cx="33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Line 45"/>
            <p:cNvSpPr>
              <a:spLocks noChangeShapeType="1"/>
            </p:cNvSpPr>
            <p:nvPr/>
          </p:nvSpPr>
          <p:spPr bwMode="auto">
            <a:xfrm>
              <a:off x="720" y="2045"/>
              <a:ext cx="196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46"/>
            <p:cNvSpPr>
              <a:spLocks noChangeShapeType="1"/>
            </p:cNvSpPr>
            <p:nvPr/>
          </p:nvSpPr>
          <p:spPr bwMode="auto">
            <a:xfrm>
              <a:off x="720" y="3149"/>
              <a:ext cx="196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47"/>
            <p:cNvSpPr>
              <a:spLocks noChangeShapeType="1"/>
            </p:cNvSpPr>
            <p:nvPr/>
          </p:nvSpPr>
          <p:spPr bwMode="auto">
            <a:xfrm>
              <a:off x="1344" y="2813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48"/>
            <p:cNvSpPr>
              <a:spLocks noChangeArrowheads="1"/>
            </p:cNvSpPr>
            <p:nvPr/>
          </p:nvSpPr>
          <p:spPr bwMode="auto">
            <a:xfrm>
              <a:off x="1248" y="2477"/>
              <a:ext cx="144" cy="33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49"/>
            <p:cNvSpPr>
              <a:spLocks noChangeShapeType="1"/>
            </p:cNvSpPr>
            <p:nvPr/>
          </p:nvSpPr>
          <p:spPr bwMode="auto">
            <a:xfrm flipV="1">
              <a:off x="1344" y="2045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50"/>
            <p:cNvSpPr>
              <a:spLocks noChangeShapeType="1"/>
            </p:cNvSpPr>
            <p:nvPr/>
          </p:nvSpPr>
          <p:spPr bwMode="auto">
            <a:xfrm>
              <a:off x="2064" y="2765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52"/>
            <p:cNvSpPr>
              <a:spLocks noChangeShapeType="1"/>
            </p:cNvSpPr>
            <p:nvPr/>
          </p:nvSpPr>
          <p:spPr bwMode="auto">
            <a:xfrm flipV="1">
              <a:off x="2064" y="2045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53"/>
            <p:cNvSpPr>
              <a:spLocks noChangeArrowheads="1"/>
            </p:cNvSpPr>
            <p:nvPr/>
          </p:nvSpPr>
          <p:spPr bwMode="auto">
            <a:xfrm>
              <a:off x="1920" y="2477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54"/>
            <p:cNvSpPr>
              <a:spLocks noChangeShapeType="1"/>
            </p:cNvSpPr>
            <p:nvPr/>
          </p:nvSpPr>
          <p:spPr bwMode="auto">
            <a:xfrm>
              <a:off x="1920" y="2621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55"/>
            <p:cNvSpPr>
              <a:spLocks noChangeArrowheads="1"/>
            </p:cNvSpPr>
            <p:nvPr/>
          </p:nvSpPr>
          <p:spPr bwMode="auto">
            <a:xfrm>
              <a:off x="2640" y="2477"/>
              <a:ext cx="96" cy="28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56"/>
            <p:cNvSpPr>
              <a:spLocks noChangeShapeType="1"/>
            </p:cNvSpPr>
            <p:nvPr/>
          </p:nvSpPr>
          <p:spPr bwMode="auto">
            <a:xfrm flipV="1">
              <a:off x="1824" y="2477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4" name="Group 59"/>
          <p:cNvGrpSpPr>
            <a:grpSpLocks/>
          </p:cNvGrpSpPr>
          <p:nvPr/>
        </p:nvGrpSpPr>
        <p:grpSpPr bwMode="auto">
          <a:xfrm>
            <a:off x="3124200" y="4419600"/>
            <a:ext cx="304800" cy="304800"/>
            <a:chOff x="2112" y="3072"/>
            <a:chExt cx="192" cy="192"/>
          </a:xfrm>
        </p:grpSpPr>
        <p:sp>
          <p:nvSpPr>
            <p:cNvPr id="35" name="Line 57"/>
            <p:cNvSpPr>
              <a:spLocks noChangeShapeType="1"/>
            </p:cNvSpPr>
            <p:nvPr/>
          </p:nvSpPr>
          <p:spPr bwMode="auto">
            <a:xfrm>
              <a:off x="2208" y="3072"/>
              <a:ext cx="0" cy="19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58"/>
            <p:cNvSpPr>
              <a:spLocks noChangeShapeType="1"/>
            </p:cNvSpPr>
            <p:nvPr/>
          </p:nvSpPr>
          <p:spPr bwMode="auto">
            <a:xfrm>
              <a:off x="2112" y="3264"/>
              <a:ext cx="192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7" name="Group 63"/>
          <p:cNvGrpSpPr>
            <a:grpSpLocks/>
          </p:cNvGrpSpPr>
          <p:nvPr/>
        </p:nvGrpSpPr>
        <p:grpSpPr bwMode="auto">
          <a:xfrm>
            <a:off x="4495800" y="2895600"/>
            <a:ext cx="404813" cy="1447800"/>
            <a:chOff x="2832" y="2208"/>
            <a:chExt cx="255" cy="912"/>
          </a:xfrm>
        </p:grpSpPr>
        <p:sp>
          <p:nvSpPr>
            <p:cNvPr id="38" name="Rectangle 25"/>
            <p:cNvSpPr>
              <a:spLocks noChangeArrowheads="1"/>
            </p:cNvSpPr>
            <p:nvPr/>
          </p:nvSpPr>
          <p:spPr bwMode="auto">
            <a:xfrm>
              <a:off x="2832" y="2496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U</a:t>
              </a:r>
            </a:p>
          </p:txBody>
        </p:sp>
        <p:sp>
          <p:nvSpPr>
            <p:cNvPr id="39" name="Line 60"/>
            <p:cNvSpPr>
              <a:spLocks noChangeShapeType="1"/>
            </p:cNvSpPr>
            <p:nvPr/>
          </p:nvSpPr>
          <p:spPr bwMode="auto">
            <a:xfrm>
              <a:off x="2832" y="2208"/>
              <a:ext cx="0" cy="91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0" name="Text Box 64"/>
          <p:cNvSpPr txBox="1">
            <a:spLocks noChangeArrowheads="1"/>
          </p:cNvSpPr>
          <p:nvPr/>
        </p:nvSpPr>
        <p:spPr bwMode="auto">
          <a:xfrm>
            <a:off x="304800" y="4800600"/>
            <a:ext cx="29972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None/>
              <a:defRPr/>
            </a:pPr>
            <a:r>
              <a:rPr lang="zh-CN" altLang="en-US" sz="28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二、结点电压法</a:t>
            </a:r>
          </a:p>
        </p:txBody>
      </p:sp>
      <p:sp>
        <p:nvSpPr>
          <p:cNvPr id="41" name="Rectangle 65"/>
          <p:cNvSpPr>
            <a:spLocks noChangeArrowheads="1"/>
          </p:cNvSpPr>
          <p:nvPr/>
        </p:nvSpPr>
        <p:spPr bwMode="auto">
          <a:xfrm>
            <a:off x="609600" y="5721350"/>
            <a:ext cx="76454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accent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buFontTx/>
              <a:buNone/>
              <a:defRPr/>
            </a:pP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" panose="02010609060101010101" pitchFamily="49" charset="-122"/>
                <a:sym typeface="+mn-ea"/>
              </a:rPr>
              <a:t>求出结点电压后，再应用基尔霍夫定律或欧姆定律求出各支路的电流或电压。</a:t>
            </a:r>
          </a:p>
        </p:txBody>
      </p:sp>
      <p:sp>
        <p:nvSpPr>
          <p:cNvPr id="42" name="Text Box 66"/>
          <p:cNvSpPr txBox="1">
            <a:spLocks noChangeArrowheads="1"/>
          </p:cNvSpPr>
          <p:nvPr/>
        </p:nvSpPr>
        <p:spPr bwMode="auto">
          <a:xfrm>
            <a:off x="1066800" y="5219700"/>
            <a:ext cx="6921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None/>
              <a:defRPr/>
            </a:pP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——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以结点电压为电路变量的求解方法</a:t>
            </a:r>
            <a:endParaRPr lang="zh-CN" altLang="en-US" sz="280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anose="02010609060101010101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07272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/>
      <p:bldP spid="40" grpId="0" build="p"/>
      <p:bldP spid="41" grpId="0"/>
      <p:bldP spid="42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2"/>
          <p:cNvSpPr txBox="1">
            <a:spLocks noChangeArrowheads="1"/>
          </p:cNvSpPr>
          <p:nvPr/>
        </p:nvSpPr>
        <p:spPr bwMode="auto">
          <a:xfrm>
            <a:off x="266700" y="317500"/>
            <a:ext cx="6781800" cy="5334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sz="28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三、两个结点的</a:t>
            </a:r>
            <a:r>
              <a:rPr lang="zh-CN" altLang="en-US" sz="2800" b="1" smtClean="0">
                <a:solidFill>
                  <a:srgbClr val="CC0000"/>
                </a:solidFill>
                <a:ea typeface="楷体_GB2312" pitchFamily="49" charset="-122"/>
              </a:rPr>
              <a:t>结点电压方程的推导</a:t>
            </a:r>
            <a:endParaRPr lang="zh-CN" altLang="en-US" sz="28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 pitchFamily="49" charset="-122"/>
            </a:endParaRPr>
          </a:p>
        </p:txBody>
      </p:sp>
      <p:sp>
        <p:nvSpPr>
          <p:cNvPr id="54" name="Text Box 3"/>
          <p:cNvSpPr txBox="1">
            <a:spLocks noChangeArrowheads="1"/>
          </p:cNvSpPr>
          <p:nvPr/>
        </p:nvSpPr>
        <p:spPr bwMode="auto">
          <a:xfrm>
            <a:off x="381000" y="914400"/>
            <a:ext cx="4038600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itchFamily="2" charset="-122"/>
              </a:rPr>
              <a:t>、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选取参考结点如图所示，设结点电压为</a:t>
            </a: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宋体" pitchFamily="2" charset="-122"/>
              </a:rPr>
              <a:t>。</a:t>
            </a: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55" name="Object 4"/>
          <p:cNvGraphicFramePr>
            <a:graphicFrameLocks noChangeAspect="1"/>
          </p:cNvGraphicFramePr>
          <p:nvPr/>
        </p:nvGraphicFramePr>
        <p:xfrm>
          <a:off x="2273300" y="4038600"/>
          <a:ext cx="1968500" cy="468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4" r:id="rId3" imgW="706680" imgH="168120" progId="Equation.3">
                  <p:embed/>
                </p:oleObj>
              </mc:Choice>
              <mc:Fallback>
                <p:oleObj r:id="rId3" imgW="706680" imgH="16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3300" y="4038600"/>
                        <a:ext cx="1968500" cy="4683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"/>
          <p:cNvGraphicFramePr>
            <a:graphicFrameLocks noChangeAspect="1"/>
          </p:cNvGraphicFramePr>
          <p:nvPr/>
        </p:nvGraphicFramePr>
        <p:xfrm>
          <a:off x="2527300" y="4648200"/>
          <a:ext cx="1498600" cy="885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5" r:id="rId5" imgW="654840" imgH="348120" progId="Equation.3">
                  <p:embed/>
                </p:oleObj>
              </mc:Choice>
              <mc:Fallback>
                <p:oleObj r:id="rId5" imgW="65484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7300" y="4648200"/>
                        <a:ext cx="1498600" cy="885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7" name="Text Box 6"/>
          <p:cNvSpPr txBox="1">
            <a:spLocks noChangeArrowheads="1"/>
          </p:cNvSpPr>
          <p:nvPr/>
        </p:nvSpPr>
        <p:spPr bwMode="auto">
          <a:xfrm>
            <a:off x="381000" y="2806700"/>
            <a:ext cx="50419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、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楷体_GB2312" pitchFamily="49" charset="-122"/>
              </a:rPr>
              <a:t>把各支路电流应用欧姆定律或基尔霍夫定律用结点电压表示出来。</a:t>
            </a:r>
          </a:p>
        </p:txBody>
      </p:sp>
      <p:graphicFrame>
        <p:nvGraphicFramePr>
          <p:cNvPr id="58" name="Object 7"/>
          <p:cNvGraphicFramePr>
            <a:graphicFrameLocks noChangeAspect="1"/>
          </p:cNvGraphicFramePr>
          <p:nvPr/>
        </p:nvGraphicFramePr>
        <p:xfrm>
          <a:off x="4710113" y="3692525"/>
          <a:ext cx="14239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6" r:id="rId7" imgW="602640" imgH="348120" progId="Equation.3">
                  <p:embed/>
                </p:oleObj>
              </mc:Choice>
              <mc:Fallback>
                <p:oleObj r:id="rId7" imgW="60264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10113" y="3692525"/>
                        <a:ext cx="142398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9" name="Object 8"/>
          <p:cNvGraphicFramePr>
            <a:graphicFrameLocks noChangeAspect="1"/>
          </p:cNvGraphicFramePr>
          <p:nvPr/>
        </p:nvGraphicFramePr>
        <p:xfrm>
          <a:off x="6388100" y="3594100"/>
          <a:ext cx="1371600" cy="931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7" r:id="rId9" imgW="625680" imgH="348120" progId="Equation.3">
                  <p:embed/>
                </p:oleObj>
              </mc:Choice>
              <mc:Fallback>
                <p:oleObj r:id="rId9" imgW="62568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88100" y="3594100"/>
                        <a:ext cx="1371600" cy="931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1213246"/>
              </p:ext>
            </p:extLst>
          </p:nvPr>
        </p:nvGraphicFramePr>
        <p:xfrm>
          <a:off x="8000207" y="3490913"/>
          <a:ext cx="996950" cy="898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8" r:id="rId11" imgW="399600" imgH="348120" progId="Equation.3">
                  <p:embed/>
                </p:oleObj>
              </mc:Choice>
              <mc:Fallback>
                <p:oleObj r:id="rId11" imgW="39960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0207" y="3490913"/>
                        <a:ext cx="996950" cy="898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Text Box 10"/>
          <p:cNvSpPr txBox="1">
            <a:spLocks noChangeArrowheads="1"/>
          </p:cNvSpPr>
          <p:nvPr/>
        </p:nvSpPr>
        <p:spPr bwMode="auto">
          <a:xfrm>
            <a:off x="381000" y="1828800"/>
            <a:ext cx="4059238" cy="895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、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用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楷体_GB2312" pitchFamily="49" charset="-122"/>
              </a:rPr>
              <a:t>KCL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对结点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 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楷体_GB2312" pitchFamily="49" charset="-122"/>
              </a:rPr>
              <a:t>列方程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：</a:t>
            </a:r>
          </a:p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 </a:t>
            </a: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altLang="zh-CN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 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– </a:t>
            </a: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altLang="zh-CN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 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+ </a:t>
            </a: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altLang="zh-CN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 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–</a:t>
            </a: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</a:t>
            </a:r>
            <a:r>
              <a:rPr kumimoji="0" lang="en-US" altLang="zh-CN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3 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 0</a:t>
            </a:r>
          </a:p>
        </p:txBody>
      </p:sp>
      <p:grpSp>
        <p:nvGrpSpPr>
          <p:cNvPr id="62" name="Group 95"/>
          <p:cNvGrpSpPr>
            <a:grpSpLocks/>
          </p:cNvGrpSpPr>
          <p:nvPr/>
        </p:nvGrpSpPr>
        <p:grpSpPr bwMode="auto">
          <a:xfrm>
            <a:off x="457200" y="3886200"/>
            <a:ext cx="1758950" cy="1905000"/>
            <a:chOff x="192" y="2352"/>
            <a:chExt cx="1108" cy="1200"/>
          </a:xfrm>
        </p:grpSpPr>
        <p:sp>
          <p:nvSpPr>
            <p:cNvPr id="63" name="Line 17"/>
            <p:cNvSpPr>
              <a:spLocks noChangeShapeType="1"/>
            </p:cNvSpPr>
            <p:nvPr/>
          </p:nvSpPr>
          <p:spPr bwMode="auto">
            <a:xfrm flipV="1">
              <a:off x="469" y="2976"/>
              <a:ext cx="0" cy="3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Text Box 18"/>
            <p:cNvSpPr txBox="1">
              <a:spLocks noChangeArrowheads="1"/>
            </p:cNvSpPr>
            <p:nvPr/>
          </p:nvSpPr>
          <p:spPr bwMode="auto">
            <a:xfrm>
              <a:off x="192" y="2525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Rectangle 20"/>
            <p:cNvSpPr>
              <a:spLocks noChangeArrowheads="1"/>
            </p:cNvSpPr>
            <p:nvPr/>
          </p:nvSpPr>
          <p:spPr bwMode="auto">
            <a:xfrm>
              <a:off x="240" y="297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Text Box 21"/>
            <p:cNvSpPr txBox="1">
              <a:spLocks noChangeArrowheads="1"/>
            </p:cNvSpPr>
            <p:nvPr/>
          </p:nvSpPr>
          <p:spPr bwMode="auto">
            <a:xfrm>
              <a:off x="672" y="297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Rectangle 24"/>
            <p:cNvSpPr>
              <a:spLocks noChangeArrowheads="1"/>
            </p:cNvSpPr>
            <p:nvPr/>
          </p:nvSpPr>
          <p:spPr bwMode="auto">
            <a:xfrm>
              <a:off x="1045" y="2784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U</a:t>
              </a:r>
            </a:p>
          </p:txBody>
        </p:sp>
        <p:sp>
          <p:nvSpPr>
            <p:cNvPr id="68" name="Rectangle 25"/>
            <p:cNvSpPr>
              <a:spLocks noChangeArrowheads="1"/>
            </p:cNvSpPr>
            <p:nvPr/>
          </p:nvSpPr>
          <p:spPr bwMode="auto">
            <a:xfrm>
              <a:off x="1063" y="2400"/>
              <a:ext cx="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69" name="Rectangle 26"/>
            <p:cNvSpPr>
              <a:spLocks noChangeArrowheads="1"/>
            </p:cNvSpPr>
            <p:nvPr/>
          </p:nvSpPr>
          <p:spPr bwMode="auto">
            <a:xfrm>
              <a:off x="1056" y="3216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Oval 85"/>
            <p:cNvSpPr>
              <a:spLocks noChangeArrowheads="1"/>
            </p:cNvSpPr>
            <p:nvPr/>
          </p:nvSpPr>
          <p:spPr bwMode="auto">
            <a:xfrm>
              <a:off x="480" y="2544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Rectangle 86"/>
            <p:cNvSpPr>
              <a:spLocks noChangeArrowheads="1"/>
            </p:cNvSpPr>
            <p:nvPr/>
          </p:nvSpPr>
          <p:spPr bwMode="auto">
            <a:xfrm>
              <a:off x="576" y="2976"/>
              <a:ext cx="96" cy="28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87"/>
            <p:cNvSpPr>
              <a:spLocks noChangeShapeType="1"/>
            </p:cNvSpPr>
            <p:nvPr/>
          </p:nvSpPr>
          <p:spPr bwMode="auto">
            <a:xfrm>
              <a:off x="624" y="2400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Line 88"/>
            <p:cNvSpPr>
              <a:spLocks noChangeShapeType="1"/>
            </p:cNvSpPr>
            <p:nvPr/>
          </p:nvSpPr>
          <p:spPr bwMode="auto">
            <a:xfrm>
              <a:off x="624" y="3264"/>
              <a:ext cx="0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Line 89"/>
            <p:cNvSpPr>
              <a:spLocks noChangeShapeType="1"/>
            </p:cNvSpPr>
            <p:nvPr/>
          </p:nvSpPr>
          <p:spPr bwMode="auto">
            <a:xfrm>
              <a:off x="624" y="3504"/>
              <a:ext cx="5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Line 90"/>
            <p:cNvSpPr>
              <a:spLocks noChangeShapeType="1"/>
            </p:cNvSpPr>
            <p:nvPr/>
          </p:nvSpPr>
          <p:spPr bwMode="auto">
            <a:xfrm>
              <a:off x="624" y="2400"/>
              <a:ext cx="5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Oval 91"/>
            <p:cNvSpPr>
              <a:spLocks noChangeArrowheads="1"/>
            </p:cNvSpPr>
            <p:nvPr/>
          </p:nvSpPr>
          <p:spPr bwMode="auto">
            <a:xfrm>
              <a:off x="1152" y="2352"/>
              <a:ext cx="96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Oval 92"/>
            <p:cNvSpPr>
              <a:spLocks noChangeArrowheads="1"/>
            </p:cNvSpPr>
            <p:nvPr/>
          </p:nvSpPr>
          <p:spPr bwMode="auto">
            <a:xfrm>
              <a:off x="1152" y="3456"/>
              <a:ext cx="96" cy="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Rectangle 93"/>
            <p:cNvSpPr>
              <a:spLocks noChangeArrowheads="1"/>
            </p:cNvSpPr>
            <p:nvPr/>
          </p:nvSpPr>
          <p:spPr bwMode="auto">
            <a:xfrm>
              <a:off x="384" y="2736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Rectangle 94"/>
            <p:cNvSpPr>
              <a:spLocks noChangeArrowheads="1"/>
            </p:cNvSpPr>
            <p:nvPr/>
          </p:nvSpPr>
          <p:spPr bwMode="auto">
            <a:xfrm>
              <a:off x="382" y="2352"/>
              <a:ext cx="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+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80" name="Line 96"/>
          <p:cNvSpPr>
            <a:spLocks noChangeShapeType="1"/>
          </p:cNvSpPr>
          <p:nvPr/>
        </p:nvSpPr>
        <p:spPr bwMode="auto">
          <a:xfrm>
            <a:off x="4495800" y="3886200"/>
            <a:ext cx="0" cy="2540000"/>
          </a:xfrm>
          <a:prstGeom prst="line">
            <a:avLst/>
          </a:prstGeom>
          <a:noFill/>
          <a:ln w="28575">
            <a:solidFill>
              <a:srgbClr val="000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Text Box 97"/>
          <p:cNvSpPr txBox="1">
            <a:spLocks noChangeArrowheads="1"/>
          </p:cNvSpPr>
          <p:nvPr/>
        </p:nvSpPr>
        <p:spPr bwMode="auto">
          <a:xfrm>
            <a:off x="4800600" y="4572000"/>
            <a:ext cx="405130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None/>
              <a:defRPr/>
            </a:pPr>
            <a:r>
              <a:rPr kumimoji="1" lang="zh-CN" altLang="en-US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将各支路电流代入上述</a:t>
            </a:r>
            <a:r>
              <a:rPr kumimoji="1" lang="en-US" altLang="zh-CN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KCL</a:t>
            </a:r>
            <a:r>
              <a:rPr kumimoji="1" lang="zh-CN" altLang="en-US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方程有</a:t>
            </a:r>
            <a:r>
              <a:rPr kumimoji="1" lang="en-US" altLang="zh-CN"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  <a:sym typeface="+mn-ea"/>
              </a:rPr>
              <a:t>:</a:t>
            </a:r>
          </a:p>
        </p:txBody>
      </p:sp>
      <p:graphicFrame>
        <p:nvGraphicFramePr>
          <p:cNvPr id="82" name="Object 98"/>
          <p:cNvGraphicFramePr>
            <a:graphicFrameLocks noChangeAspect="1"/>
          </p:cNvGraphicFramePr>
          <p:nvPr/>
        </p:nvGraphicFramePr>
        <p:xfrm>
          <a:off x="5092700" y="5384800"/>
          <a:ext cx="3455988" cy="930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529" r:id="rId13" imgW="1350000" imgH="348120" progId="Equation.3">
                  <p:embed/>
                </p:oleObj>
              </mc:Choice>
              <mc:Fallback>
                <p:oleObj r:id="rId13" imgW="135000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2700" y="5384800"/>
                        <a:ext cx="3455988" cy="930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3" name="Group 101"/>
          <p:cNvGrpSpPr>
            <a:grpSpLocks/>
          </p:cNvGrpSpPr>
          <p:nvPr/>
        </p:nvGrpSpPr>
        <p:grpSpPr bwMode="auto">
          <a:xfrm>
            <a:off x="4540250" y="322263"/>
            <a:ext cx="4627563" cy="2867025"/>
            <a:chOff x="2764" y="107"/>
            <a:chExt cx="2915" cy="1806"/>
          </a:xfrm>
        </p:grpSpPr>
        <p:sp>
          <p:nvSpPr>
            <p:cNvPr id="84" name="Text Box 30"/>
            <p:cNvSpPr txBox="1">
              <a:spLocks noChangeArrowheads="1"/>
            </p:cNvSpPr>
            <p:nvPr/>
          </p:nvSpPr>
          <p:spPr bwMode="auto">
            <a:xfrm>
              <a:off x="4220" y="1472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</a:t>
              </a:r>
              <a:endPara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Text Box 31"/>
            <p:cNvSpPr txBox="1">
              <a:spLocks noChangeArrowheads="1"/>
            </p:cNvSpPr>
            <p:nvPr/>
          </p:nvSpPr>
          <p:spPr bwMode="auto">
            <a:xfrm>
              <a:off x="4183" y="107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</a:t>
              </a:r>
              <a:endPara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Rectangle 34"/>
            <p:cNvSpPr>
              <a:spLocks noChangeArrowheads="1"/>
            </p:cNvSpPr>
            <p:nvPr/>
          </p:nvSpPr>
          <p:spPr bwMode="auto">
            <a:xfrm>
              <a:off x="5205" y="1005"/>
              <a:ext cx="105" cy="27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Line 35"/>
            <p:cNvSpPr>
              <a:spLocks noChangeShapeType="1"/>
            </p:cNvSpPr>
            <p:nvPr/>
          </p:nvSpPr>
          <p:spPr bwMode="auto">
            <a:xfrm>
              <a:off x="5258" y="1276"/>
              <a:ext cx="1" cy="29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Line 36"/>
            <p:cNvSpPr>
              <a:spLocks noChangeShapeType="1"/>
            </p:cNvSpPr>
            <p:nvPr/>
          </p:nvSpPr>
          <p:spPr bwMode="auto">
            <a:xfrm flipV="1">
              <a:off x="5258" y="661"/>
              <a:ext cx="1" cy="3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Line 37"/>
            <p:cNvSpPr>
              <a:spLocks noChangeShapeType="1"/>
            </p:cNvSpPr>
            <p:nvPr/>
          </p:nvSpPr>
          <p:spPr bwMode="auto">
            <a:xfrm flipH="1">
              <a:off x="3704" y="1192"/>
              <a:ext cx="1" cy="294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Line 38"/>
            <p:cNvSpPr>
              <a:spLocks noChangeShapeType="1"/>
            </p:cNvSpPr>
            <p:nvPr/>
          </p:nvSpPr>
          <p:spPr bwMode="auto">
            <a:xfrm flipV="1">
              <a:off x="4512" y="904"/>
              <a:ext cx="0" cy="3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Line 39"/>
            <p:cNvSpPr>
              <a:spLocks noChangeShapeType="1"/>
            </p:cNvSpPr>
            <p:nvPr/>
          </p:nvSpPr>
          <p:spPr bwMode="auto">
            <a:xfrm rot="10800000" flipH="1" flipV="1">
              <a:off x="5136" y="695"/>
              <a:ext cx="0" cy="31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Line 40"/>
            <p:cNvSpPr>
              <a:spLocks noChangeShapeType="1"/>
            </p:cNvSpPr>
            <p:nvPr/>
          </p:nvSpPr>
          <p:spPr bwMode="auto">
            <a:xfrm>
              <a:off x="3152" y="1560"/>
              <a:ext cx="1119" cy="20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Line 41"/>
            <p:cNvSpPr>
              <a:spLocks noChangeShapeType="1"/>
            </p:cNvSpPr>
            <p:nvPr/>
          </p:nvSpPr>
          <p:spPr bwMode="auto">
            <a:xfrm>
              <a:off x="4704" y="1240"/>
              <a:ext cx="0" cy="33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Rectangle 42"/>
            <p:cNvSpPr>
              <a:spLocks noChangeArrowheads="1"/>
            </p:cNvSpPr>
            <p:nvPr/>
          </p:nvSpPr>
          <p:spPr bwMode="auto">
            <a:xfrm>
              <a:off x="3446" y="769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Oval 44"/>
            <p:cNvSpPr>
              <a:spLocks noChangeArrowheads="1"/>
            </p:cNvSpPr>
            <p:nvPr/>
          </p:nvSpPr>
          <p:spPr bwMode="auto">
            <a:xfrm>
              <a:off x="3731" y="799"/>
              <a:ext cx="227" cy="22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Line 45"/>
            <p:cNvSpPr>
              <a:spLocks noChangeShapeType="1"/>
            </p:cNvSpPr>
            <p:nvPr/>
          </p:nvSpPr>
          <p:spPr bwMode="auto">
            <a:xfrm>
              <a:off x="3841" y="645"/>
              <a:ext cx="0" cy="53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Text Box 50"/>
            <p:cNvSpPr txBox="1">
              <a:spLocks noChangeArrowheads="1"/>
            </p:cNvSpPr>
            <p:nvPr/>
          </p:nvSpPr>
          <p:spPr bwMode="auto">
            <a:xfrm>
              <a:off x="3568" y="623"/>
              <a:ext cx="278" cy="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–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98" name="Line 51"/>
            <p:cNvSpPr>
              <a:spLocks noChangeShapeType="1"/>
            </p:cNvSpPr>
            <p:nvPr/>
          </p:nvSpPr>
          <p:spPr bwMode="auto">
            <a:xfrm flipV="1">
              <a:off x="3152" y="412"/>
              <a:ext cx="1056" cy="23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Line 52"/>
            <p:cNvSpPr>
              <a:spLocks noChangeShapeType="1"/>
            </p:cNvSpPr>
            <p:nvPr/>
          </p:nvSpPr>
          <p:spPr bwMode="auto">
            <a:xfrm flipH="1" flipV="1">
              <a:off x="4703" y="629"/>
              <a:ext cx="1" cy="32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Rectangle 53"/>
            <p:cNvSpPr>
              <a:spLocks noChangeArrowheads="1"/>
            </p:cNvSpPr>
            <p:nvPr/>
          </p:nvSpPr>
          <p:spPr bwMode="auto">
            <a:xfrm>
              <a:off x="3456" y="1166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1" name="Rectangle 54"/>
            <p:cNvSpPr>
              <a:spLocks noChangeArrowheads="1"/>
            </p:cNvSpPr>
            <p:nvPr/>
          </p:nvSpPr>
          <p:spPr bwMode="auto">
            <a:xfrm>
              <a:off x="4272" y="974"/>
              <a:ext cx="2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Rectangle 55"/>
            <p:cNvSpPr>
              <a:spLocks noChangeArrowheads="1"/>
            </p:cNvSpPr>
            <p:nvPr/>
          </p:nvSpPr>
          <p:spPr bwMode="auto">
            <a:xfrm>
              <a:off x="4896" y="63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Oval 56"/>
            <p:cNvSpPr>
              <a:spLocks noChangeArrowheads="1"/>
            </p:cNvSpPr>
            <p:nvPr/>
          </p:nvSpPr>
          <p:spPr bwMode="auto">
            <a:xfrm>
              <a:off x="3038" y="798"/>
              <a:ext cx="227" cy="22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Rectangle 57"/>
            <p:cNvSpPr>
              <a:spLocks noChangeArrowheads="1"/>
            </p:cNvSpPr>
            <p:nvPr/>
          </p:nvSpPr>
          <p:spPr bwMode="auto">
            <a:xfrm>
              <a:off x="3107" y="1160"/>
              <a:ext cx="103" cy="25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00FF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Line 58"/>
            <p:cNvSpPr>
              <a:spLocks noChangeShapeType="1"/>
            </p:cNvSpPr>
            <p:nvPr/>
          </p:nvSpPr>
          <p:spPr bwMode="auto">
            <a:xfrm>
              <a:off x="3152" y="1407"/>
              <a:ext cx="1" cy="16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59"/>
            <p:cNvSpPr>
              <a:spLocks noChangeShapeType="1"/>
            </p:cNvSpPr>
            <p:nvPr/>
          </p:nvSpPr>
          <p:spPr bwMode="auto">
            <a:xfrm flipV="1">
              <a:off x="3152" y="645"/>
              <a:ext cx="1" cy="51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Line 60"/>
            <p:cNvSpPr>
              <a:spLocks noChangeShapeType="1"/>
            </p:cNvSpPr>
            <p:nvPr/>
          </p:nvSpPr>
          <p:spPr bwMode="auto">
            <a:xfrm flipV="1">
              <a:off x="3024" y="1160"/>
              <a:ext cx="0" cy="32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Text Box 61"/>
            <p:cNvSpPr txBox="1">
              <a:spLocks noChangeArrowheads="1"/>
            </p:cNvSpPr>
            <p:nvPr/>
          </p:nvSpPr>
          <p:spPr bwMode="auto">
            <a:xfrm>
              <a:off x="2764" y="76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9" name="Text Box 62"/>
            <p:cNvSpPr txBox="1">
              <a:spLocks noChangeArrowheads="1"/>
            </p:cNvSpPr>
            <p:nvPr/>
          </p:nvSpPr>
          <p:spPr bwMode="auto">
            <a:xfrm>
              <a:off x="2878" y="565"/>
              <a:ext cx="276" cy="6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–</a:t>
              </a:r>
            </a:p>
          </p:txBody>
        </p:sp>
        <p:sp>
          <p:nvSpPr>
            <p:cNvPr id="110" name="Rectangle 63"/>
            <p:cNvSpPr>
              <a:spLocks noChangeArrowheads="1"/>
            </p:cNvSpPr>
            <p:nvPr/>
          </p:nvSpPr>
          <p:spPr bwMode="auto">
            <a:xfrm>
              <a:off x="2784" y="1195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Text Box 64"/>
            <p:cNvSpPr txBox="1">
              <a:spLocks noChangeArrowheads="1"/>
            </p:cNvSpPr>
            <p:nvPr/>
          </p:nvSpPr>
          <p:spPr bwMode="auto">
            <a:xfrm>
              <a:off x="3196" y="11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Text Box 65"/>
            <p:cNvSpPr txBox="1">
              <a:spLocks noChangeArrowheads="1"/>
            </p:cNvSpPr>
            <p:nvPr/>
          </p:nvSpPr>
          <p:spPr bwMode="auto">
            <a:xfrm>
              <a:off x="3893" y="11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Text Box 66"/>
            <p:cNvSpPr txBox="1">
              <a:spLocks noChangeArrowheads="1"/>
            </p:cNvSpPr>
            <p:nvPr/>
          </p:nvSpPr>
          <p:spPr bwMode="auto">
            <a:xfrm>
              <a:off x="4912" y="97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Oval 67"/>
            <p:cNvSpPr>
              <a:spLocks noChangeArrowheads="1"/>
            </p:cNvSpPr>
            <p:nvPr/>
          </p:nvSpPr>
          <p:spPr bwMode="auto">
            <a:xfrm>
              <a:off x="4208" y="373"/>
              <a:ext cx="86" cy="6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5" name="Oval 68"/>
            <p:cNvSpPr>
              <a:spLocks noChangeArrowheads="1"/>
            </p:cNvSpPr>
            <p:nvPr/>
          </p:nvSpPr>
          <p:spPr bwMode="auto">
            <a:xfrm>
              <a:off x="4276" y="1740"/>
              <a:ext cx="85" cy="65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Line 69"/>
            <p:cNvSpPr>
              <a:spLocks noChangeShapeType="1"/>
            </p:cNvSpPr>
            <p:nvPr/>
          </p:nvSpPr>
          <p:spPr bwMode="auto">
            <a:xfrm>
              <a:off x="4294" y="412"/>
              <a:ext cx="964" cy="24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7" name="Line 70"/>
            <p:cNvSpPr>
              <a:spLocks noChangeShapeType="1"/>
            </p:cNvSpPr>
            <p:nvPr/>
          </p:nvSpPr>
          <p:spPr bwMode="auto">
            <a:xfrm flipV="1">
              <a:off x="4344" y="1573"/>
              <a:ext cx="914" cy="20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8" name="Line 71"/>
            <p:cNvSpPr>
              <a:spLocks noChangeShapeType="1"/>
            </p:cNvSpPr>
            <p:nvPr/>
          </p:nvSpPr>
          <p:spPr bwMode="auto">
            <a:xfrm flipV="1">
              <a:off x="3841" y="424"/>
              <a:ext cx="367" cy="22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9" name="Line 72"/>
            <p:cNvSpPr>
              <a:spLocks noChangeShapeType="1"/>
            </p:cNvSpPr>
            <p:nvPr/>
          </p:nvSpPr>
          <p:spPr bwMode="auto">
            <a:xfrm flipH="1">
              <a:off x="4344" y="1556"/>
              <a:ext cx="359" cy="19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0" name="Line 73"/>
            <p:cNvSpPr>
              <a:spLocks noChangeShapeType="1"/>
            </p:cNvSpPr>
            <p:nvPr/>
          </p:nvSpPr>
          <p:spPr bwMode="auto">
            <a:xfrm flipH="1" flipV="1">
              <a:off x="4294" y="426"/>
              <a:ext cx="409" cy="2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1" name="Line 74"/>
            <p:cNvSpPr>
              <a:spLocks noChangeShapeType="1"/>
            </p:cNvSpPr>
            <p:nvPr/>
          </p:nvSpPr>
          <p:spPr bwMode="auto">
            <a:xfrm>
              <a:off x="3841" y="1560"/>
              <a:ext cx="452" cy="19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22" name="Group 75"/>
            <p:cNvGrpSpPr>
              <a:grpSpLocks/>
            </p:cNvGrpSpPr>
            <p:nvPr/>
          </p:nvGrpSpPr>
          <p:grpSpPr bwMode="auto">
            <a:xfrm>
              <a:off x="4176" y="1798"/>
              <a:ext cx="288" cy="115"/>
              <a:chOff x="1728" y="1904"/>
              <a:chExt cx="288" cy="144"/>
            </a:xfrm>
          </p:grpSpPr>
          <p:sp>
            <p:nvSpPr>
              <p:cNvPr id="130" name="Line 76"/>
              <p:cNvSpPr>
                <a:spLocks noChangeShapeType="1"/>
              </p:cNvSpPr>
              <p:nvPr/>
            </p:nvSpPr>
            <p:spPr bwMode="auto">
              <a:xfrm>
                <a:off x="1872" y="1904"/>
                <a:ext cx="0" cy="144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1" name="Line 77"/>
              <p:cNvSpPr>
                <a:spLocks noChangeShapeType="1"/>
              </p:cNvSpPr>
              <p:nvPr/>
            </p:nvSpPr>
            <p:spPr bwMode="auto">
              <a:xfrm>
                <a:off x="1728" y="2048"/>
                <a:ext cx="288" cy="0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3" name="Text Box 78"/>
            <p:cNvSpPr txBox="1">
              <a:spLocks noChangeArrowheads="1"/>
            </p:cNvSpPr>
            <p:nvPr/>
          </p:nvSpPr>
          <p:spPr bwMode="auto">
            <a:xfrm>
              <a:off x="5328" y="507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124" name="Text Box 79"/>
            <p:cNvSpPr txBox="1">
              <a:spLocks noChangeArrowheads="1"/>
            </p:cNvSpPr>
            <p:nvPr/>
          </p:nvSpPr>
          <p:spPr bwMode="auto">
            <a:xfrm>
              <a:off x="5328" y="1367"/>
              <a:ext cx="35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–</a:t>
              </a:r>
            </a:p>
          </p:txBody>
        </p:sp>
        <p:sp>
          <p:nvSpPr>
            <p:cNvPr id="125" name="Text Box 80"/>
            <p:cNvSpPr txBox="1">
              <a:spLocks noChangeArrowheads="1"/>
            </p:cNvSpPr>
            <p:nvPr/>
          </p:nvSpPr>
          <p:spPr bwMode="auto">
            <a:xfrm>
              <a:off x="5372" y="1008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</a:rPr>
                <a:t>U</a:t>
              </a:r>
            </a:p>
          </p:txBody>
        </p:sp>
        <p:sp>
          <p:nvSpPr>
            <p:cNvPr id="126" name="Line 81"/>
            <p:cNvSpPr>
              <a:spLocks noChangeShapeType="1"/>
            </p:cNvSpPr>
            <p:nvPr/>
          </p:nvSpPr>
          <p:spPr bwMode="auto">
            <a:xfrm>
              <a:off x="4560" y="1096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7" name="Oval 82"/>
            <p:cNvSpPr>
              <a:spLocks noChangeArrowheads="1"/>
            </p:cNvSpPr>
            <p:nvPr/>
          </p:nvSpPr>
          <p:spPr bwMode="auto">
            <a:xfrm>
              <a:off x="4560" y="952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8" name="Rectangle 99"/>
            <p:cNvSpPr>
              <a:spLocks noChangeArrowheads="1"/>
            </p:cNvSpPr>
            <p:nvPr/>
          </p:nvSpPr>
          <p:spPr bwMode="auto">
            <a:xfrm>
              <a:off x="3792" y="1176"/>
              <a:ext cx="96" cy="24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9" name="Line 100"/>
            <p:cNvSpPr>
              <a:spLocks noChangeShapeType="1"/>
            </p:cNvSpPr>
            <p:nvPr/>
          </p:nvSpPr>
          <p:spPr bwMode="auto">
            <a:xfrm>
              <a:off x="3840" y="1416"/>
              <a:ext cx="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15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build="p"/>
      <p:bldP spid="57" grpId="0"/>
      <p:bldP spid="61" grpId="0" build="p"/>
      <p:bldP spid="80" grpId="0" animBg="1"/>
      <p:bldP spid="8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57200" y="228600"/>
            <a:ext cx="1409700" cy="639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hangingPunct="0">
              <a:lnSpc>
                <a:spcPct val="150000"/>
              </a:lnSpc>
              <a:buFontTx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整理得：</a:t>
            </a:r>
          </a:p>
        </p:txBody>
      </p:sp>
      <p:graphicFrame>
        <p:nvGraphicFramePr>
          <p:cNvPr id="5" name="Object 6"/>
          <p:cNvGraphicFramePr>
            <a:graphicFrameLocks noChangeAspect="1"/>
          </p:cNvGraphicFramePr>
          <p:nvPr/>
        </p:nvGraphicFramePr>
        <p:xfrm>
          <a:off x="1760538" y="2428875"/>
          <a:ext cx="2409825" cy="172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6" r:id="rId3" imgW="857520" imgH="626400" progId="Equation.3">
                  <p:embed/>
                </p:oleObj>
              </mc:Choice>
              <mc:Fallback>
                <p:oleObj r:id="rId3" imgW="857520" imgH="62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0538" y="2428875"/>
                        <a:ext cx="2409825" cy="172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241300" y="4071938"/>
            <a:ext cx="7029450" cy="895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buFontTx/>
              <a:buNone/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注意：</a:t>
            </a:r>
          </a:p>
          <a:p>
            <a:pPr eaLnBrk="0" hangingPunct="0">
              <a:lnSpc>
                <a:spcPct val="110000"/>
              </a:lnSpc>
              <a:buFontTx/>
              <a:buNone/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(1)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上式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仅适用于</a:t>
            </a:r>
            <a:r>
              <a:rPr kumimoji="1"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具有两个结点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的电路。</a:t>
            </a:r>
          </a:p>
        </p:txBody>
      </p:sp>
      <p:sp>
        <p:nvSpPr>
          <p:cNvPr id="7" name="Rectangle 9" descr="40%"/>
          <p:cNvSpPr>
            <a:spLocks noChangeArrowheads="1"/>
          </p:cNvSpPr>
          <p:nvPr/>
        </p:nvSpPr>
        <p:spPr bwMode="auto">
          <a:xfrm>
            <a:off x="241300" y="5024438"/>
            <a:ext cx="8509000" cy="1552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None/>
              <a:defRPr/>
            </a:pPr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(2) 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分母是各支路电导之和</a:t>
            </a:r>
            <a:r>
              <a:rPr kumimoji="1" lang="en-US" altLang="zh-CN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, 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恒为正值；</a:t>
            </a:r>
          </a:p>
          <a:p>
            <a:pPr eaLnBrk="0" hangingPunct="0">
              <a:buFontTx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      分子中各项可以为正，也可以为负。</a:t>
            </a:r>
          </a:p>
          <a:p>
            <a:pPr eaLnBrk="0" hangingPunct="0">
              <a:buFontTx/>
              <a:buNone/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　 当电动势</a:t>
            </a:r>
            <a:r>
              <a:rPr lang="en-US" altLang="zh-CN" i="1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E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的正极性联结到该结点时取正号，否则取负号；</a:t>
            </a:r>
          </a:p>
          <a:p>
            <a:pPr eaLnBrk="0" hangingPunct="0">
              <a:buFontTx/>
              <a:buNone/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     当电流源流向该结点时取正号，否则取负号。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77800" y="1668463"/>
            <a:ext cx="589915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50000"/>
              </a:lnSpc>
              <a:buFontTx/>
              <a:buNone/>
              <a:defRPr/>
            </a:pP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推广：具有两个结点的结点电压公式</a:t>
            </a: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6769100" y="787400"/>
            <a:ext cx="2184400" cy="3336925"/>
          </a:xfrm>
          <a:prstGeom prst="rect">
            <a:avLst/>
          </a:prstGeom>
          <a:solidFill>
            <a:srgbClr val="BBE0E3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结点电压法适用于支路数较多，结点数较少的电路。</a:t>
            </a:r>
          </a:p>
        </p:txBody>
      </p:sp>
      <p:sp>
        <p:nvSpPr>
          <p:cNvPr id="10" name="Rectangle 65"/>
          <p:cNvSpPr>
            <a:spLocks noChangeArrowheads="1"/>
          </p:cNvSpPr>
          <p:nvPr/>
        </p:nvSpPr>
        <p:spPr bwMode="auto">
          <a:xfrm>
            <a:off x="4273550" y="3030538"/>
            <a:ext cx="2208213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kumimoji="1" lang="en-US" altLang="zh-CN" sz="28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(</a:t>
            </a:r>
            <a:r>
              <a:rPr kumimoji="1" lang="zh-CN" altLang="en-US" sz="28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弥尔曼定理</a:t>
            </a:r>
            <a:r>
              <a:rPr kumimoji="1" lang="en-US" altLang="zh-CN" sz="28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anose="02010609060101010101" pitchFamily="49" charset="-122"/>
                <a:sym typeface="+mn-ea"/>
              </a:rPr>
              <a:t>)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237" y="269291"/>
            <a:ext cx="2500313" cy="1485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53418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 build="p"/>
      <p:bldP spid="8" grpId="0"/>
      <p:bldP spid="9" grpId="0" animBg="1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1"/>
          <p:cNvGrpSpPr>
            <a:grpSpLocks/>
          </p:cNvGrpSpPr>
          <p:nvPr/>
        </p:nvGrpSpPr>
        <p:grpSpPr bwMode="auto">
          <a:xfrm>
            <a:off x="609600" y="1143000"/>
            <a:ext cx="3225800" cy="2743200"/>
            <a:chOff x="608" y="768"/>
            <a:chExt cx="2032" cy="1728"/>
          </a:xfrm>
        </p:grpSpPr>
        <p:sp>
          <p:nvSpPr>
            <p:cNvPr id="5" name="Line 3"/>
            <p:cNvSpPr>
              <a:spLocks noChangeShapeType="1"/>
            </p:cNvSpPr>
            <p:nvPr/>
          </p:nvSpPr>
          <p:spPr bwMode="auto">
            <a:xfrm flipV="1">
              <a:off x="1488" y="1726"/>
              <a:ext cx="0" cy="3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08" y="1248"/>
              <a:ext cx="2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E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1245" y="1726"/>
              <a:ext cx="2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700" y="168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8"/>
            <p:cNvSpPr>
              <a:spLocks noChangeArrowheads="1"/>
            </p:cNvSpPr>
            <p:nvPr/>
          </p:nvSpPr>
          <p:spPr bwMode="auto">
            <a:xfrm>
              <a:off x="1632" y="768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632" y="2208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b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val 10"/>
            <p:cNvSpPr>
              <a:spLocks noChangeArrowheads="1"/>
            </p:cNvSpPr>
            <p:nvPr/>
          </p:nvSpPr>
          <p:spPr bwMode="auto">
            <a:xfrm>
              <a:off x="864" y="1248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960" y="1680"/>
              <a:ext cx="96" cy="28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12"/>
            <p:cNvSpPr>
              <a:spLocks noChangeShapeType="1"/>
            </p:cNvSpPr>
            <p:nvPr/>
          </p:nvSpPr>
          <p:spPr bwMode="auto">
            <a:xfrm>
              <a:off x="1008" y="1104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13"/>
            <p:cNvSpPr>
              <a:spLocks noChangeShapeType="1"/>
            </p:cNvSpPr>
            <p:nvPr/>
          </p:nvSpPr>
          <p:spPr bwMode="auto">
            <a:xfrm>
              <a:off x="1008" y="1968"/>
              <a:ext cx="0" cy="2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>
              <a:off x="1008" y="2208"/>
              <a:ext cx="129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>
              <a:off x="1008" y="1104"/>
              <a:ext cx="129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18"/>
            <p:cNvSpPr>
              <a:spLocks noChangeArrowheads="1"/>
            </p:cNvSpPr>
            <p:nvPr/>
          </p:nvSpPr>
          <p:spPr bwMode="auto">
            <a:xfrm>
              <a:off x="768" y="1440"/>
              <a:ext cx="2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Rectangle 19"/>
            <p:cNvSpPr>
              <a:spLocks noChangeArrowheads="1"/>
            </p:cNvSpPr>
            <p:nvPr/>
          </p:nvSpPr>
          <p:spPr bwMode="auto">
            <a:xfrm>
              <a:off x="766" y="1056"/>
              <a:ext cx="22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sym typeface="Symbol" pitchFamily="18" charset="2"/>
                </a:rPr>
                <a:t>+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20"/>
            <p:cNvSpPr>
              <a:spLocks noChangeArrowheads="1"/>
            </p:cNvSpPr>
            <p:nvPr/>
          </p:nvSpPr>
          <p:spPr bwMode="auto">
            <a:xfrm>
              <a:off x="1584" y="1726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ne 21"/>
            <p:cNvSpPr>
              <a:spLocks noChangeShapeType="1"/>
            </p:cNvSpPr>
            <p:nvPr/>
          </p:nvSpPr>
          <p:spPr bwMode="auto">
            <a:xfrm>
              <a:off x="1584" y="1870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Line 22"/>
            <p:cNvSpPr>
              <a:spLocks noChangeShapeType="1"/>
            </p:cNvSpPr>
            <p:nvPr/>
          </p:nvSpPr>
          <p:spPr bwMode="auto">
            <a:xfrm>
              <a:off x="1728" y="2016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Line 23"/>
            <p:cNvSpPr>
              <a:spLocks noChangeShapeType="1"/>
            </p:cNvSpPr>
            <p:nvPr/>
          </p:nvSpPr>
          <p:spPr bwMode="auto">
            <a:xfrm flipV="1">
              <a:off x="1728" y="1104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 Box 24"/>
            <p:cNvSpPr txBox="1">
              <a:spLocks noChangeArrowheads="1"/>
            </p:cNvSpPr>
            <p:nvPr/>
          </p:nvSpPr>
          <p:spPr bwMode="auto">
            <a:xfrm>
              <a:off x="2332" y="148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25"/>
            <p:cNvSpPr>
              <a:spLocks noChangeArrowheads="1"/>
            </p:cNvSpPr>
            <p:nvPr/>
          </p:nvSpPr>
          <p:spPr bwMode="auto">
            <a:xfrm>
              <a:off x="2256" y="1488"/>
              <a:ext cx="96" cy="28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26"/>
            <p:cNvSpPr>
              <a:spLocks noChangeShapeType="1"/>
            </p:cNvSpPr>
            <p:nvPr/>
          </p:nvSpPr>
          <p:spPr bwMode="auto">
            <a:xfrm>
              <a:off x="2304" y="1776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27"/>
            <p:cNvSpPr>
              <a:spLocks noChangeShapeType="1"/>
            </p:cNvSpPr>
            <p:nvPr/>
          </p:nvSpPr>
          <p:spPr bwMode="auto">
            <a:xfrm flipV="1">
              <a:off x="2304" y="1104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Text Box 28"/>
            <p:cNvSpPr txBox="1">
              <a:spLocks noChangeArrowheads="1"/>
            </p:cNvSpPr>
            <p:nvPr/>
          </p:nvSpPr>
          <p:spPr bwMode="auto">
            <a:xfrm>
              <a:off x="1776" y="129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29"/>
            <p:cNvSpPr>
              <a:spLocks noChangeArrowheads="1"/>
            </p:cNvSpPr>
            <p:nvPr/>
          </p:nvSpPr>
          <p:spPr bwMode="auto">
            <a:xfrm>
              <a:off x="1680" y="1296"/>
              <a:ext cx="96" cy="28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30"/>
            <p:cNvSpPr>
              <a:spLocks noChangeShapeType="1"/>
            </p:cNvSpPr>
            <p:nvPr/>
          </p:nvSpPr>
          <p:spPr bwMode="auto">
            <a:xfrm>
              <a:off x="1728" y="1584"/>
              <a:ext cx="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" name="AutoShape 32"/>
          <p:cNvSpPr>
            <a:spLocks noChangeArrowheads="1"/>
          </p:cNvSpPr>
          <p:nvPr/>
        </p:nvSpPr>
        <p:spPr bwMode="auto">
          <a:xfrm flipH="1">
            <a:off x="381000" y="304800"/>
            <a:ext cx="2819400" cy="914400"/>
          </a:xfrm>
          <a:prstGeom prst="cloudCallout">
            <a:avLst>
              <a:gd name="adj1" fmla="val -13120"/>
              <a:gd name="adj2" fmla="val 73435"/>
            </a:avLst>
          </a:prstGeom>
          <a:solidFill>
            <a:srgbClr val="FFFF00"/>
          </a:solidFill>
          <a:ln w="38100">
            <a:solidFill>
              <a:srgbClr val="FFCC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思考：</a:t>
            </a:r>
          </a:p>
        </p:txBody>
      </p:sp>
      <p:graphicFrame>
        <p:nvGraphicFramePr>
          <p:cNvPr id="31" name="Object 33"/>
          <p:cNvGraphicFramePr>
            <a:graphicFrameLocks noChangeAspect="1"/>
          </p:cNvGraphicFramePr>
          <p:nvPr/>
        </p:nvGraphicFramePr>
        <p:xfrm>
          <a:off x="4038600" y="1143000"/>
          <a:ext cx="3983038" cy="240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2" r:id="rId3" imgW="1048680" imgH="690120" progId="Equation.3">
                  <p:embed/>
                </p:oleObj>
              </mc:Choice>
              <mc:Fallback>
                <p:oleObj r:id="rId3" imgW="1048680" imgH="69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8600" y="1143000"/>
                        <a:ext cx="3983038" cy="240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Text Box 34"/>
          <p:cNvSpPr txBox="1">
            <a:spLocks noChangeArrowheads="1"/>
          </p:cNvSpPr>
          <p:nvPr/>
        </p:nvSpPr>
        <p:spPr bwMode="auto">
          <a:xfrm>
            <a:off x="4876800" y="1981200"/>
            <a:ext cx="5334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?</a:t>
            </a:r>
          </a:p>
        </p:txBody>
      </p:sp>
      <p:grpSp>
        <p:nvGrpSpPr>
          <p:cNvPr id="33" name="Group 37"/>
          <p:cNvGrpSpPr>
            <a:grpSpLocks/>
          </p:cNvGrpSpPr>
          <p:nvPr/>
        </p:nvGrpSpPr>
        <p:grpSpPr bwMode="auto">
          <a:xfrm>
            <a:off x="6400800" y="2743200"/>
            <a:ext cx="381000" cy="533400"/>
            <a:chOff x="1440" y="2880"/>
            <a:chExt cx="240" cy="336"/>
          </a:xfrm>
        </p:grpSpPr>
        <p:sp>
          <p:nvSpPr>
            <p:cNvPr id="34" name="Line 35"/>
            <p:cNvSpPr>
              <a:spLocks noChangeShapeType="1"/>
            </p:cNvSpPr>
            <p:nvPr/>
          </p:nvSpPr>
          <p:spPr bwMode="auto">
            <a:xfrm flipH="1">
              <a:off x="1440" y="2880"/>
              <a:ext cx="240" cy="3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36"/>
            <p:cNvSpPr>
              <a:spLocks noChangeShapeType="1"/>
            </p:cNvSpPr>
            <p:nvPr/>
          </p:nvSpPr>
          <p:spPr bwMode="auto">
            <a:xfrm>
              <a:off x="1440" y="2880"/>
              <a:ext cx="240" cy="336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36" name="Object 39"/>
          <p:cNvGraphicFramePr>
            <a:graphicFrameLocks noChangeAspect="1"/>
          </p:cNvGraphicFramePr>
          <p:nvPr/>
        </p:nvGraphicFramePr>
        <p:xfrm>
          <a:off x="2276475" y="4800600"/>
          <a:ext cx="2228850" cy="1795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3" r:id="rId5" imgW="782280" imgH="690120" progId="Equation.3">
                  <p:embed/>
                </p:oleObj>
              </mc:Choice>
              <mc:Fallback>
                <p:oleObj r:id="rId5" imgW="782280" imgH="690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6475" y="4800600"/>
                        <a:ext cx="2228850" cy="1795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Rectangle 41"/>
          <p:cNvSpPr>
            <a:spLocks noChangeArrowheads="1"/>
          </p:cNvSpPr>
          <p:nvPr/>
        </p:nvSpPr>
        <p:spPr bwMode="auto">
          <a:xfrm>
            <a:off x="3538538" y="795338"/>
            <a:ext cx="1077912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U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ab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=?</a:t>
            </a:r>
          </a:p>
        </p:txBody>
      </p:sp>
      <p:sp>
        <p:nvSpPr>
          <p:cNvPr id="38" name="Text Box 38"/>
          <p:cNvSpPr txBox="1">
            <a:spLocks noChangeArrowheads="1"/>
          </p:cNvSpPr>
          <p:nvPr/>
        </p:nvSpPr>
        <p:spPr bwMode="auto">
          <a:xfrm>
            <a:off x="112713" y="3810000"/>
            <a:ext cx="8650287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注意：</a:t>
            </a:r>
          </a:p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　　和恒流源支路串联的电阻</a:t>
            </a:r>
            <a:r>
              <a:rPr kumimoji="0" lang="en-US" altLang="zh-CN" sz="2800" b="1" i="1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不应出现在分母中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85378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9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8" grpId="0" build="p" advAuto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1"/>
          <p:cNvSpPr txBox="1">
            <a:spLocks noChangeArrowheads="1"/>
          </p:cNvSpPr>
          <p:nvPr/>
        </p:nvSpPr>
        <p:spPr bwMode="auto">
          <a:xfrm>
            <a:off x="611188" y="836712"/>
            <a:ext cx="4608884" cy="523220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多结点的结点电压方程</a:t>
            </a:r>
          </a:p>
        </p:txBody>
      </p:sp>
      <p:sp>
        <p:nvSpPr>
          <p:cNvPr id="5" name="Text Box 92"/>
          <p:cNvSpPr txBox="1">
            <a:spLocks noChangeArrowheads="1"/>
          </p:cNvSpPr>
          <p:nvPr/>
        </p:nvSpPr>
        <p:spPr bwMode="auto">
          <a:xfrm>
            <a:off x="611188" y="2924944"/>
            <a:ext cx="2663825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just"/>
            <a:r>
              <a:rPr kumimoji="1" lang="en-US" altLang="zh-CN" sz="2800" dirty="0">
                <a:latin typeface="仿宋_GB2312" pitchFamily="49" charset="-122"/>
                <a:ea typeface="仿宋_GB2312" pitchFamily="49" charset="-122"/>
              </a:rPr>
              <a:t>(1) </a:t>
            </a:r>
            <a:r>
              <a:rPr kumimoji="1" lang="zh-CN" altLang="en-US" sz="2800" dirty="0">
                <a:latin typeface="仿宋_GB2312" pitchFamily="49" charset="-122"/>
                <a:ea typeface="仿宋_GB2312" pitchFamily="49" charset="-122"/>
              </a:rPr>
              <a:t>选定参考节点，标明其余</a:t>
            </a:r>
            <a:r>
              <a:rPr kumimoji="1" lang="en-US" altLang="zh-CN" sz="2800" i="1" dirty="0">
                <a:latin typeface="Times New Roman" pitchFamily="18" charset="0"/>
                <a:ea typeface="仿宋_GB2312" pitchFamily="49" charset="-122"/>
              </a:rPr>
              <a:t>n</a:t>
            </a:r>
            <a:r>
              <a:rPr kumimoji="1" lang="en-US" altLang="zh-CN" sz="2800" dirty="0">
                <a:latin typeface="Times New Roman" pitchFamily="18" charset="0"/>
                <a:ea typeface="仿宋_GB2312" pitchFamily="49" charset="-122"/>
              </a:rPr>
              <a:t>-1</a:t>
            </a:r>
            <a:r>
              <a:rPr kumimoji="1" lang="zh-CN" altLang="en-US" sz="2800" dirty="0">
                <a:latin typeface="仿宋_GB2312" pitchFamily="49" charset="-122"/>
                <a:ea typeface="仿宋_GB2312" pitchFamily="49" charset="-122"/>
              </a:rPr>
              <a:t>个独立节点的电压</a:t>
            </a:r>
            <a:endParaRPr kumimoji="1" lang="zh-CN" altLang="en-US" sz="2800" b="0" dirty="0">
              <a:latin typeface="仿宋_GB2312" pitchFamily="49" charset="-122"/>
              <a:ea typeface="仿宋_GB2312" pitchFamily="49" charset="-122"/>
            </a:endParaRPr>
          </a:p>
        </p:txBody>
      </p:sp>
      <p:grpSp>
        <p:nvGrpSpPr>
          <p:cNvPr id="6" name="Group 90"/>
          <p:cNvGrpSpPr>
            <a:grpSpLocks/>
          </p:cNvGrpSpPr>
          <p:nvPr/>
        </p:nvGrpSpPr>
        <p:grpSpPr bwMode="auto">
          <a:xfrm>
            <a:off x="3736181" y="2179294"/>
            <a:ext cx="4989513" cy="2879725"/>
            <a:chOff x="220" y="2024"/>
            <a:chExt cx="3143" cy="1814"/>
          </a:xfrm>
        </p:grpSpPr>
        <p:sp>
          <p:nvSpPr>
            <p:cNvPr id="7" name="Oval 86"/>
            <p:cNvSpPr>
              <a:spLocks noChangeArrowheads="1"/>
            </p:cNvSpPr>
            <p:nvPr/>
          </p:nvSpPr>
          <p:spPr bwMode="auto">
            <a:xfrm>
              <a:off x="2926" y="3385"/>
              <a:ext cx="317" cy="318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83"/>
            <p:cNvSpPr>
              <a:spLocks noChangeShapeType="1"/>
            </p:cNvSpPr>
            <p:nvPr/>
          </p:nvSpPr>
          <p:spPr bwMode="auto">
            <a:xfrm>
              <a:off x="1202" y="2432"/>
              <a:ext cx="1859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Line 33"/>
            <p:cNvSpPr>
              <a:spLocks noChangeShapeType="1"/>
            </p:cNvSpPr>
            <p:nvPr/>
          </p:nvSpPr>
          <p:spPr bwMode="auto">
            <a:xfrm flipH="1">
              <a:off x="2290" y="2341"/>
              <a:ext cx="330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0" name="Group 34"/>
            <p:cNvGrpSpPr>
              <a:grpSpLocks/>
            </p:cNvGrpSpPr>
            <p:nvPr/>
          </p:nvGrpSpPr>
          <p:grpSpPr bwMode="auto">
            <a:xfrm>
              <a:off x="521" y="3249"/>
              <a:ext cx="272" cy="272"/>
              <a:chOff x="336" y="1152"/>
              <a:chExt cx="272" cy="272"/>
            </a:xfrm>
          </p:grpSpPr>
          <p:sp>
            <p:nvSpPr>
              <p:cNvPr id="48" name="Oval 35"/>
              <p:cNvSpPr>
                <a:spLocks noChangeArrowheads="1"/>
              </p:cNvSpPr>
              <p:nvPr/>
            </p:nvSpPr>
            <p:spPr bwMode="auto">
              <a:xfrm>
                <a:off x="336" y="1152"/>
                <a:ext cx="272" cy="272"/>
              </a:xfrm>
              <a:prstGeom prst="ellipse">
                <a:avLst/>
              </a:prstGeom>
              <a:solidFill>
                <a:srgbClr val="00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36"/>
              <p:cNvSpPr>
                <a:spLocks noChangeShapeType="1"/>
              </p:cNvSpPr>
              <p:nvPr/>
            </p:nvSpPr>
            <p:spPr bwMode="auto">
              <a:xfrm>
                <a:off x="336" y="1288"/>
                <a:ext cx="27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" name="Line 37"/>
            <p:cNvSpPr>
              <a:spLocks noChangeShapeType="1"/>
            </p:cNvSpPr>
            <p:nvPr/>
          </p:nvSpPr>
          <p:spPr bwMode="auto">
            <a:xfrm>
              <a:off x="676" y="3547"/>
              <a:ext cx="0" cy="288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39"/>
            <p:cNvSpPr>
              <a:spLocks noChangeShapeType="1"/>
            </p:cNvSpPr>
            <p:nvPr/>
          </p:nvSpPr>
          <p:spPr bwMode="auto">
            <a:xfrm>
              <a:off x="676" y="3835"/>
              <a:ext cx="240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40"/>
            <p:cNvSpPr>
              <a:spLocks noChangeShapeType="1"/>
            </p:cNvSpPr>
            <p:nvPr/>
          </p:nvSpPr>
          <p:spPr bwMode="auto">
            <a:xfrm flipH="1" flipV="1">
              <a:off x="1202" y="2750"/>
              <a:ext cx="20" cy="1085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41"/>
            <p:cNvSpPr>
              <a:spLocks noChangeArrowheads="1"/>
            </p:cNvSpPr>
            <p:nvPr/>
          </p:nvSpPr>
          <p:spPr bwMode="auto">
            <a:xfrm>
              <a:off x="1174" y="3249"/>
              <a:ext cx="96" cy="27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42"/>
            <p:cNvSpPr>
              <a:spLocks noChangeShapeType="1"/>
            </p:cNvSpPr>
            <p:nvPr/>
          </p:nvSpPr>
          <p:spPr bwMode="auto">
            <a:xfrm>
              <a:off x="676" y="2792"/>
              <a:ext cx="2400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43"/>
            <p:cNvSpPr>
              <a:spLocks noChangeShapeType="1"/>
            </p:cNvSpPr>
            <p:nvPr/>
          </p:nvSpPr>
          <p:spPr bwMode="auto">
            <a:xfrm>
              <a:off x="2154" y="2795"/>
              <a:ext cx="10" cy="104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ne 44"/>
            <p:cNvSpPr>
              <a:spLocks noChangeShapeType="1"/>
            </p:cNvSpPr>
            <p:nvPr/>
          </p:nvSpPr>
          <p:spPr bwMode="auto">
            <a:xfrm flipV="1">
              <a:off x="1202" y="2408"/>
              <a:ext cx="0" cy="38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47"/>
            <p:cNvSpPr>
              <a:spLocks noChangeShapeType="1"/>
            </p:cNvSpPr>
            <p:nvPr/>
          </p:nvSpPr>
          <p:spPr bwMode="auto">
            <a:xfrm>
              <a:off x="3061" y="2432"/>
              <a:ext cx="3" cy="1403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51"/>
            <p:cNvSpPr>
              <a:spLocks noChangeShapeType="1"/>
            </p:cNvSpPr>
            <p:nvPr/>
          </p:nvSpPr>
          <p:spPr bwMode="auto">
            <a:xfrm>
              <a:off x="1162" y="2873"/>
              <a:ext cx="0" cy="24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ne 52"/>
            <p:cNvSpPr>
              <a:spLocks noChangeShapeType="1"/>
            </p:cNvSpPr>
            <p:nvPr/>
          </p:nvSpPr>
          <p:spPr bwMode="auto">
            <a:xfrm flipV="1">
              <a:off x="567" y="2931"/>
              <a:ext cx="0" cy="31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53"/>
            <p:cNvSpPr txBox="1">
              <a:spLocks noChangeArrowheads="1"/>
            </p:cNvSpPr>
            <p:nvPr/>
          </p:nvSpPr>
          <p:spPr bwMode="auto">
            <a:xfrm>
              <a:off x="220" y="3205"/>
              <a:ext cx="3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S1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2" name="Text Box 54"/>
            <p:cNvSpPr txBox="1">
              <a:spLocks noChangeArrowheads="1"/>
            </p:cNvSpPr>
            <p:nvPr/>
          </p:nvSpPr>
          <p:spPr bwMode="auto">
            <a:xfrm>
              <a:off x="2653" y="3430"/>
              <a:ext cx="2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S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3" name="Text Box 55"/>
            <p:cNvSpPr txBox="1">
              <a:spLocks noChangeArrowheads="1"/>
            </p:cNvSpPr>
            <p:nvPr/>
          </p:nvSpPr>
          <p:spPr bwMode="auto">
            <a:xfrm>
              <a:off x="2164" y="2024"/>
              <a:ext cx="3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S3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4" name="Text Box 56"/>
            <p:cNvSpPr txBox="1">
              <a:spLocks noChangeArrowheads="1"/>
            </p:cNvSpPr>
            <p:nvPr/>
          </p:nvSpPr>
          <p:spPr bwMode="auto">
            <a:xfrm>
              <a:off x="907" y="3203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R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5" name="Text Box 57"/>
            <p:cNvSpPr txBox="1">
              <a:spLocks noChangeArrowheads="1"/>
            </p:cNvSpPr>
            <p:nvPr/>
          </p:nvSpPr>
          <p:spPr bwMode="auto">
            <a:xfrm>
              <a:off x="884" y="2795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6" name="Text Box 58"/>
            <p:cNvSpPr txBox="1">
              <a:spLocks noChangeArrowheads="1"/>
            </p:cNvSpPr>
            <p:nvPr/>
          </p:nvSpPr>
          <p:spPr bwMode="auto">
            <a:xfrm>
              <a:off x="1292" y="2387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7" name="Text Box 59"/>
            <p:cNvSpPr txBox="1">
              <a:spLocks noChangeArrowheads="1"/>
            </p:cNvSpPr>
            <p:nvPr/>
          </p:nvSpPr>
          <p:spPr bwMode="auto">
            <a:xfrm>
              <a:off x="2200" y="2432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3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8" name="Text Box 60"/>
            <p:cNvSpPr txBox="1">
              <a:spLocks noChangeArrowheads="1"/>
            </p:cNvSpPr>
            <p:nvPr/>
          </p:nvSpPr>
          <p:spPr bwMode="auto">
            <a:xfrm>
              <a:off x="2290" y="2886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9" name="Text Box 61"/>
            <p:cNvSpPr txBox="1">
              <a:spLocks noChangeArrowheads="1"/>
            </p:cNvSpPr>
            <p:nvPr/>
          </p:nvSpPr>
          <p:spPr bwMode="auto">
            <a:xfrm>
              <a:off x="3130" y="2840"/>
              <a:ext cx="2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5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0" name="Text Box 62"/>
            <p:cNvSpPr txBox="1">
              <a:spLocks noChangeArrowheads="1"/>
            </p:cNvSpPr>
            <p:nvPr/>
          </p:nvSpPr>
          <p:spPr bwMode="auto">
            <a:xfrm>
              <a:off x="1474" y="247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R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1" name="Text Box 63"/>
            <p:cNvSpPr txBox="1">
              <a:spLocks noChangeArrowheads="1"/>
            </p:cNvSpPr>
            <p:nvPr/>
          </p:nvSpPr>
          <p:spPr bwMode="auto">
            <a:xfrm>
              <a:off x="2699" y="2931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R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5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2" name="Text Box 64"/>
            <p:cNvSpPr txBox="1">
              <a:spLocks noChangeArrowheads="1"/>
            </p:cNvSpPr>
            <p:nvPr/>
          </p:nvSpPr>
          <p:spPr bwMode="auto">
            <a:xfrm>
              <a:off x="2472" y="2477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R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3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3" name="Text Box 65"/>
            <p:cNvSpPr txBox="1">
              <a:spLocks noChangeArrowheads="1"/>
            </p:cNvSpPr>
            <p:nvPr/>
          </p:nvSpPr>
          <p:spPr bwMode="auto">
            <a:xfrm>
              <a:off x="1837" y="3158"/>
              <a:ext cx="30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R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4" name="Line 68"/>
            <p:cNvSpPr>
              <a:spLocks noChangeShapeType="1"/>
            </p:cNvSpPr>
            <p:nvPr/>
          </p:nvSpPr>
          <p:spPr bwMode="auto">
            <a:xfrm>
              <a:off x="2245" y="2840"/>
              <a:ext cx="0" cy="31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5" name="Group 72"/>
            <p:cNvGrpSpPr>
              <a:grpSpLocks/>
            </p:cNvGrpSpPr>
            <p:nvPr/>
          </p:nvGrpSpPr>
          <p:grpSpPr bwMode="auto">
            <a:xfrm rot="5400000">
              <a:off x="1927" y="2270"/>
              <a:ext cx="272" cy="272"/>
              <a:chOff x="336" y="1152"/>
              <a:chExt cx="272" cy="272"/>
            </a:xfrm>
          </p:grpSpPr>
          <p:sp>
            <p:nvSpPr>
              <p:cNvPr id="46" name="Oval 73"/>
              <p:cNvSpPr>
                <a:spLocks noChangeArrowheads="1"/>
              </p:cNvSpPr>
              <p:nvPr/>
            </p:nvSpPr>
            <p:spPr bwMode="auto">
              <a:xfrm>
                <a:off x="336" y="1152"/>
                <a:ext cx="272" cy="272"/>
              </a:xfrm>
              <a:prstGeom prst="ellipse">
                <a:avLst/>
              </a:prstGeom>
              <a:solidFill>
                <a:srgbClr val="00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74"/>
              <p:cNvSpPr>
                <a:spLocks noChangeShapeType="1"/>
              </p:cNvSpPr>
              <p:nvPr/>
            </p:nvSpPr>
            <p:spPr bwMode="auto">
              <a:xfrm>
                <a:off x="336" y="1288"/>
                <a:ext cx="272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6" name="Rectangle 76"/>
            <p:cNvSpPr>
              <a:spLocks noChangeArrowheads="1"/>
            </p:cNvSpPr>
            <p:nvPr/>
          </p:nvSpPr>
          <p:spPr bwMode="auto">
            <a:xfrm>
              <a:off x="2109" y="3203"/>
              <a:ext cx="96" cy="27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77"/>
            <p:cNvSpPr>
              <a:spLocks noChangeArrowheads="1"/>
            </p:cNvSpPr>
            <p:nvPr/>
          </p:nvSpPr>
          <p:spPr bwMode="auto">
            <a:xfrm>
              <a:off x="3016" y="2976"/>
              <a:ext cx="96" cy="27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79"/>
            <p:cNvSpPr>
              <a:spLocks noChangeArrowheads="1"/>
            </p:cNvSpPr>
            <p:nvPr/>
          </p:nvSpPr>
          <p:spPr bwMode="auto">
            <a:xfrm rot="5400000">
              <a:off x="2578" y="2660"/>
              <a:ext cx="96" cy="27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81"/>
            <p:cNvSpPr>
              <a:spLocks noChangeShapeType="1"/>
            </p:cNvSpPr>
            <p:nvPr/>
          </p:nvSpPr>
          <p:spPr bwMode="auto">
            <a:xfrm rot="-5400000">
              <a:off x="2326" y="2594"/>
              <a:ext cx="0" cy="24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82"/>
            <p:cNvSpPr>
              <a:spLocks noChangeShapeType="1"/>
            </p:cNvSpPr>
            <p:nvPr/>
          </p:nvSpPr>
          <p:spPr bwMode="auto">
            <a:xfrm>
              <a:off x="3152" y="2795"/>
              <a:ext cx="0" cy="24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ectangle 84"/>
            <p:cNvSpPr>
              <a:spLocks noChangeArrowheads="1"/>
            </p:cNvSpPr>
            <p:nvPr/>
          </p:nvSpPr>
          <p:spPr bwMode="auto">
            <a:xfrm rot="5400000">
              <a:off x="1606" y="2657"/>
              <a:ext cx="96" cy="270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85"/>
            <p:cNvSpPr>
              <a:spLocks noChangeShapeType="1"/>
            </p:cNvSpPr>
            <p:nvPr/>
          </p:nvSpPr>
          <p:spPr bwMode="auto">
            <a:xfrm>
              <a:off x="1247" y="2704"/>
              <a:ext cx="227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Line 87"/>
            <p:cNvSpPr>
              <a:spLocks noChangeShapeType="1"/>
            </p:cNvSpPr>
            <p:nvPr/>
          </p:nvSpPr>
          <p:spPr bwMode="auto">
            <a:xfrm>
              <a:off x="657" y="2795"/>
              <a:ext cx="0" cy="45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 Box 88"/>
            <p:cNvSpPr txBox="1">
              <a:spLocks noChangeArrowheads="1"/>
            </p:cNvSpPr>
            <p:nvPr/>
          </p:nvSpPr>
          <p:spPr bwMode="auto">
            <a:xfrm>
              <a:off x="2699" y="3203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45" name="Text Box 89"/>
            <p:cNvSpPr txBox="1">
              <a:spLocks noChangeArrowheads="1"/>
            </p:cNvSpPr>
            <p:nvPr/>
          </p:nvSpPr>
          <p:spPr bwMode="auto">
            <a:xfrm>
              <a:off x="2699" y="3550"/>
              <a:ext cx="22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_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3769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utoUpdateAnimBg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8"/>
          <p:cNvGrpSpPr>
            <a:grpSpLocks/>
          </p:cNvGrpSpPr>
          <p:nvPr/>
        </p:nvGrpSpPr>
        <p:grpSpPr bwMode="auto">
          <a:xfrm>
            <a:off x="3851275" y="0"/>
            <a:ext cx="4989513" cy="3211513"/>
            <a:chOff x="2426" y="0"/>
            <a:chExt cx="3143" cy="2023"/>
          </a:xfrm>
        </p:grpSpPr>
        <p:grpSp>
          <p:nvGrpSpPr>
            <p:cNvPr id="5" name="Group 2"/>
            <p:cNvGrpSpPr>
              <a:grpSpLocks/>
            </p:cNvGrpSpPr>
            <p:nvPr/>
          </p:nvGrpSpPr>
          <p:grpSpPr bwMode="auto">
            <a:xfrm>
              <a:off x="2426" y="0"/>
              <a:ext cx="3143" cy="1814"/>
              <a:chOff x="220" y="2024"/>
              <a:chExt cx="3143" cy="1814"/>
            </a:xfrm>
          </p:grpSpPr>
          <p:sp>
            <p:nvSpPr>
              <p:cNvPr id="18" name="Oval 3"/>
              <p:cNvSpPr>
                <a:spLocks noChangeArrowheads="1"/>
              </p:cNvSpPr>
              <p:nvPr/>
            </p:nvSpPr>
            <p:spPr bwMode="auto">
              <a:xfrm>
                <a:off x="2926" y="3385"/>
                <a:ext cx="317" cy="318"/>
              </a:xfrm>
              <a:prstGeom prst="ellipse">
                <a:avLst/>
              </a:prstGeom>
              <a:solidFill>
                <a:srgbClr val="00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Line 4"/>
              <p:cNvSpPr>
                <a:spLocks noChangeShapeType="1"/>
              </p:cNvSpPr>
              <p:nvPr/>
            </p:nvSpPr>
            <p:spPr bwMode="auto">
              <a:xfrm>
                <a:off x="1202" y="2432"/>
                <a:ext cx="1859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Line 5"/>
              <p:cNvSpPr>
                <a:spLocks noChangeShapeType="1"/>
              </p:cNvSpPr>
              <p:nvPr/>
            </p:nvSpPr>
            <p:spPr bwMode="auto">
              <a:xfrm flipH="1">
                <a:off x="2290" y="2341"/>
                <a:ext cx="330" cy="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1" name="Group 6"/>
              <p:cNvGrpSpPr>
                <a:grpSpLocks/>
              </p:cNvGrpSpPr>
              <p:nvPr/>
            </p:nvGrpSpPr>
            <p:grpSpPr bwMode="auto">
              <a:xfrm>
                <a:off x="521" y="3249"/>
                <a:ext cx="272" cy="272"/>
                <a:chOff x="336" y="1152"/>
                <a:chExt cx="272" cy="272"/>
              </a:xfrm>
            </p:grpSpPr>
            <p:sp>
              <p:nvSpPr>
                <p:cNvPr id="59" name="Oval 7"/>
                <p:cNvSpPr>
                  <a:spLocks noChangeArrowheads="1"/>
                </p:cNvSpPr>
                <p:nvPr/>
              </p:nvSpPr>
              <p:spPr bwMode="auto">
                <a:xfrm>
                  <a:off x="336" y="1152"/>
                  <a:ext cx="272" cy="272"/>
                </a:xfrm>
                <a:prstGeom prst="ellipse">
                  <a:avLst/>
                </a:prstGeom>
                <a:solidFill>
                  <a:srgbClr val="00CCFF"/>
                </a:solidFill>
                <a:ln w="3810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0" name="Line 8"/>
                <p:cNvSpPr>
                  <a:spLocks noChangeShapeType="1"/>
                </p:cNvSpPr>
                <p:nvPr/>
              </p:nvSpPr>
              <p:spPr bwMode="auto">
                <a:xfrm>
                  <a:off x="336" y="1288"/>
                  <a:ext cx="272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2" name="Line 9"/>
              <p:cNvSpPr>
                <a:spLocks noChangeShapeType="1"/>
              </p:cNvSpPr>
              <p:nvPr/>
            </p:nvSpPr>
            <p:spPr bwMode="auto">
              <a:xfrm>
                <a:off x="676" y="3547"/>
                <a:ext cx="0" cy="288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Line 10"/>
              <p:cNvSpPr>
                <a:spLocks noChangeShapeType="1"/>
              </p:cNvSpPr>
              <p:nvPr/>
            </p:nvSpPr>
            <p:spPr bwMode="auto">
              <a:xfrm>
                <a:off x="676" y="3835"/>
                <a:ext cx="2400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Line 11"/>
              <p:cNvSpPr>
                <a:spLocks noChangeShapeType="1"/>
              </p:cNvSpPr>
              <p:nvPr/>
            </p:nvSpPr>
            <p:spPr bwMode="auto">
              <a:xfrm flipH="1" flipV="1">
                <a:off x="1202" y="2750"/>
                <a:ext cx="20" cy="1085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Rectangle 12"/>
              <p:cNvSpPr>
                <a:spLocks noChangeArrowheads="1"/>
              </p:cNvSpPr>
              <p:nvPr/>
            </p:nvSpPr>
            <p:spPr bwMode="auto">
              <a:xfrm>
                <a:off x="1174" y="3249"/>
                <a:ext cx="96" cy="270"/>
              </a:xfrm>
              <a:prstGeom prst="rect">
                <a:avLst/>
              </a:prstGeom>
              <a:solidFill>
                <a:srgbClr val="FF9900"/>
              </a:solidFill>
              <a:ln w="28575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Line 13"/>
              <p:cNvSpPr>
                <a:spLocks noChangeShapeType="1"/>
              </p:cNvSpPr>
              <p:nvPr/>
            </p:nvSpPr>
            <p:spPr bwMode="auto">
              <a:xfrm>
                <a:off x="676" y="2792"/>
                <a:ext cx="2400" cy="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Line 14"/>
              <p:cNvSpPr>
                <a:spLocks noChangeShapeType="1"/>
              </p:cNvSpPr>
              <p:nvPr/>
            </p:nvSpPr>
            <p:spPr bwMode="auto">
              <a:xfrm>
                <a:off x="2154" y="2795"/>
                <a:ext cx="10" cy="104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Line 15"/>
              <p:cNvSpPr>
                <a:spLocks noChangeShapeType="1"/>
              </p:cNvSpPr>
              <p:nvPr/>
            </p:nvSpPr>
            <p:spPr bwMode="auto">
              <a:xfrm flipV="1">
                <a:off x="1202" y="2408"/>
                <a:ext cx="0" cy="384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Line 16"/>
              <p:cNvSpPr>
                <a:spLocks noChangeShapeType="1"/>
              </p:cNvSpPr>
              <p:nvPr/>
            </p:nvSpPr>
            <p:spPr bwMode="auto">
              <a:xfrm>
                <a:off x="3061" y="2432"/>
                <a:ext cx="3" cy="1403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Line 17"/>
              <p:cNvSpPr>
                <a:spLocks noChangeShapeType="1"/>
              </p:cNvSpPr>
              <p:nvPr/>
            </p:nvSpPr>
            <p:spPr bwMode="auto">
              <a:xfrm>
                <a:off x="1162" y="2873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Line 18"/>
              <p:cNvSpPr>
                <a:spLocks noChangeShapeType="1"/>
              </p:cNvSpPr>
              <p:nvPr/>
            </p:nvSpPr>
            <p:spPr bwMode="auto">
              <a:xfrm flipV="1">
                <a:off x="567" y="2931"/>
                <a:ext cx="0" cy="312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Text Box 19"/>
              <p:cNvSpPr txBox="1">
                <a:spLocks noChangeArrowheads="1"/>
              </p:cNvSpPr>
              <p:nvPr/>
            </p:nvSpPr>
            <p:spPr bwMode="auto">
              <a:xfrm>
                <a:off x="220" y="3205"/>
                <a:ext cx="3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i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S1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3" name="Text Box 20"/>
              <p:cNvSpPr txBox="1">
                <a:spLocks noChangeArrowheads="1"/>
              </p:cNvSpPr>
              <p:nvPr/>
            </p:nvSpPr>
            <p:spPr bwMode="auto">
              <a:xfrm>
                <a:off x="2653" y="3430"/>
                <a:ext cx="29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u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S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4" name="Text Box 21"/>
              <p:cNvSpPr txBox="1">
                <a:spLocks noChangeArrowheads="1"/>
              </p:cNvSpPr>
              <p:nvPr/>
            </p:nvSpPr>
            <p:spPr bwMode="auto">
              <a:xfrm>
                <a:off x="2164" y="2024"/>
                <a:ext cx="30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i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S2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5" name="Text Box 22"/>
              <p:cNvSpPr txBox="1">
                <a:spLocks noChangeArrowheads="1"/>
              </p:cNvSpPr>
              <p:nvPr/>
            </p:nvSpPr>
            <p:spPr bwMode="auto">
              <a:xfrm>
                <a:off x="907" y="3203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R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1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6" name="Text Box 23"/>
              <p:cNvSpPr txBox="1">
                <a:spLocks noChangeArrowheads="1"/>
              </p:cNvSpPr>
              <p:nvPr/>
            </p:nvSpPr>
            <p:spPr bwMode="auto">
              <a:xfrm>
                <a:off x="884" y="2795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i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1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7" name="Text Box 24"/>
              <p:cNvSpPr txBox="1">
                <a:spLocks noChangeArrowheads="1"/>
              </p:cNvSpPr>
              <p:nvPr/>
            </p:nvSpPr>
            <p:spPr bwMode="auto">
              <a:xfrm>
                <a:off x="1292" y="2387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i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2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8" name="Text Box 25"/>
              <p:cNvSpPr txBox="1">
                <a:spLocks noChangeArrowheads="1"/>
              </p:cNvSpPr>
              <p:nvPr/>
            </p:nvSpPr>
            <p:spPr bwMode="auto">
              <a:xfrm>
                <a:off x="2200" y="2432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i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3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39" name="Text Box 26"/>
              <p:cNvSpPr txBox="1">
                <a:spLocks noChangeArrowheads="1"/>
              </p:cNvSpPr>
              <p:nvPr/>
            </p:nvSpPr>
            <p:spPr bwMode="auto">
              <a:xfrm>
                <a:off x="2290" y="2886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i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4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40" name="Text Box 27"/>
              <p:cNvSpPr txBox="1">
                <a:spLocks noChangeArrowheads="1"/>
              </p:cNvSpPr>
              <p:nvPr/>
            </p:nvSpPr>
            <p:spPr bwMode="auto">
              <a:xfrm>
                <a:off x="3130" y="2840"/>
                <a:ext cx="23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i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5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41" name="Text Box 28"/>
              <p:cNvSpPr txBox="1">
                <a:spLocks noChangeArrowheads="1"/>
              </p:cNvSpPr>
              <p:nvPr/>
            </p:nvSpPr>
            <p:spPr bwMode="auto">
              <a:xfrm>
                <a:off x="1474" y="2477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R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2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42" name="Text Box 29"/>
              <p:cNvSpPr txBox="1">
                <a:spLocks noChangeArrowheads="1"/>
              </p:cNvSpPr>
              <p:nvPr/>
            </p:nvSpPr>
            <p:spPr bwMode="auto">
              <a:xfrm>
                <a:off x="2699" y="2931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R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5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43" name="Text Box 30"/>
              <p:cNvSpPr txBox="1">
                <a:spLocks noChangeArrowheads="1"/>
              </p:cNvSpPr>
              <p:nvPr/>
            </p:nvSpPr>
            <p:spPr bwMode="auto">
              <a:xfrm>
                <a:off x="2472" y="2477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R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3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44" name="Text Box 31"/>
              <p:cNvSpPr txBox="1">
                <a:spLocks noChangeArrowheads="1"/>
              </p:cNvSpPr>
              <p:nvPr/>
            </p:nvSpPr>
            <p:spPr bwMode="auto">
              <a:xfrm>
                <a:off x="1837" y="3158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R</a:t>
                </a:r>
                <a:r>
                  <a:rPr kumimoji="1" lang="en-US" altLang="zh-CN" sz="18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4</a:t>
                </a:r>
                <a:endPara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  <p:sp>
            <p:nvSpPr>
              <p:cNvPr id="45" name="Line 32"/>
              <p:cNvSpPr>
                <a:spLocks noChangeShapeType="1"/>
              </p:cNvSpPr>
              <p:nvPr/>
            </p:nvSpPr>
            <p:spPr bwMode="auto">
              <a:xfrm>
                <a:off x="2245" y="2840"/>
                <a:ext cx="0" cy="312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46" name="Group 33"/>
              <p:cNvGrpSpPr>
                <a:grpSpLocks/>
              </p:cNvGrpSpPr>
              <p:nvPr/>
            </p:nvGrpSpPr>
            <p:grpSpPr bwMode="auto">
              <a:xfrm rot="5400000">
                <a:off x="1927" y="2270"/>
                <a:ext cx="272" cy="272"/>
                <a:chOff x="336" y="1152"/>
                <a:chExt cx="272" cy="272"/>
              </a:xfrm>
            </p:grpSpPr>
            <p:sp>
              <p:nvSpPr>
                <p:cNvPr id="57" name="Oval 34"/>
                <p:cNvSpPr>
                  <a:spLocks noChangeArrowheads="1"/>
                </p:cNvSpPr>
                <p:nvPr/>
              </p:nvSpPr>
              <p:spPr bwMode="auto">
                <a:xfrm>
                  <a:off x="336" y="1152"/>
                  <a:ext cx="272" cy="272"/>
                </a:xfrm>
                <a:prstGeom prst="ellipse">
                  <a:avLst/>
                </a:prstGeom>
                <a:solidFill>
                  <a:srgbClr val="00CCFF"/>
                </a:solidFill>
                <a:ln w="3810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Line 35"/>
                <p:cNvSpPr>
                  <a:spLocks noChangeShapeType="1"/>
                </p:cNvSpPr>
                <p:nvPr/>
              </p:nvSpPr>
              <p:spPr bwMode="auto">
                <a:xfrm>
                  <a:off x="336" y="1288"/>
                  <a:ext cx="272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47" name="Rectangle 36"/>
              <p:cNvSpPr>
                <a:spLocks noChangeArrowheads="1"/>
              </p:cNvSpPr>
              <p:nvPr/>
            </p:nvSpPr>
            <p:spPr bwMode="auto">
              <a:xfrm>
                <a:off x="2109" y="3203"/>
                <a:ext cx="96" cy="270"/>
              </a:xfrm>
              <a:prstGeom prst="rect">
                <a:avLst/>
              </a:prstGeom>
              <a:solidFill>
                <a:srgbClr val="FF9900"/>
              </a:solidFill>
              <a:ln w="28575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Rectangle 37"/>
              <p:cNvSpPr>
                <a:spLocks noChangeArrowheads="1"/>
              </p:cNvSpPr>
              <p:nvPr/>
            </p:nvSpPr>
            <p:spPr bwMode="auto">
              <a:xfrm>
                <a:off x="3016" y="2976"/>
                <a:ext cx="96" cy="270"/>
              </a:xfrm>
              <a:prstGeom prst="rect">
                <a:avLst/>
              </a:prstGeom>
              <a:solidFill>
                <a:srgbClr val="FF9900"/>
              </a:solidFill>
              <a:ln w="28575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Rectangle 38"/>
              <p:cNvSpPr>
                <a:spLocks noChangeArrowheads="1"/>
              </p:cNvSpPr>
              <p:nvPr/>
            </p:nvSpPr>
            <p:spPr bwMode="auto">
              <a:xfrm rot="5400000">
                <a:off x="2578" y="2660"/>
                <a:ext cx="96" cy="270"/>
              </a:xfrm>
              <a:prstGeom prst="rect">
                <a:avLst/>
              </a:prstGeom>
              <a:solidFill>
                <a:srgbClr val="FF9900"/>
              </a:solidFill>
              <a:ln w="28575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Line 39"/>
              <p:cNvSpPr>
                <a:spLocks noChangeShapeType="1"/>
              </p:cNvSpPr>
              <p:nvPr/>
            </p:nvSpPr>
            <p:spPr bwMode="auto">
              <a:xfrm rot="-5400000">
                <a:off x="2326" y="2594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40"/>
              <p:cNvSpPr>
                <a:spLocks noChangeShapeType="1"/>
              </p:cNvSpPr>
              <p:nvPr/>
            </p:nvSpPr>
            <p:spPr bwMode="auto">
              <a:xfrm>
                <a:off x="3152" y="2795"/>
                <a:ext cx="0" cy="24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Rectangle 41"/>
              <p:cNvSpPr>
                <a:spLocks noChangeArrowheads="1"/>
              </p:cNvSpPr>
              <p:nvPr/>
            </p:nvSpPr>
            <p:spPr bwMode="auto">
              <a:xfrm rot="5400000">
                <a:off x="1606" y="2657"/>
                <a:ext cx="96" cy="270"/>
              </a:xfrm>
              <a:prstGeom prst="rect">
                <a:avLst/>
              </a:prstGeom>
              <a:solidFill>
                <a:srgbClr val="FF9900"/>
              </a:solidFill>
              <a:ln w="28575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42"/>
              <p:cNvSpPr>
                <a:spLocks noChangeShapeType="1"/>
              </p:cNvSpPr>
              <p:nvPr/>
            </p:nvSpPr>
            <p:spPr bwMode="auto">
              <a:xfrm>
                <a:off x="1247" y="2704"/>
                <a:ext cx="227" cy="0"/>
              </a:xfrm>
              <a:prstGeom prst="line">
                <a:avLst/>
              </a:prstGeom>
              <a:noFill/>
              <a:ln w="38100">
                <a:solidFill>
                  <a:srgbClr val="66FFFF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Line 43"/>
              <p:cNvSpPr>
                <a:spLocks noChangeShapeType="1"/>
              </p:cNvSpPr>
              <p:nvPr/>
            </p:nvSpPr>
            <p:spPr bwMode="auto">
              <a:xfrm>
                <a:off x="657" y="2795"/>
                <a:ext cx="0" cy="454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Text Box 44"/>
              <p:cNvSpPr txBox="1">
                <a:spLocks noChangeArrowheads="1"/>
              </p:cNvSpPr>
              <p:nvPr/>
            </p:nvSpPr>
            <p:spPr bwMode="auto">
              <a:xfrm>
                <a:off x="2699" y="3203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+</a:t>
                </a:r>
              </a:p>
            </p:txBody>
          </p:sp>
          <p:sp>
            <p:nvSpPr>
              <p:cNvPr id="56" name="Text Box 45"/>
              <p:cNvSpPr txBox="1">
                <a:spLocks noChangeArrowheads="1"/>
              </p:cNvSpPr>
              <p:nvPr/>
            </p:nvSpPr>
            <p:spPr bwMode="auto">
              <a:xfrm>
                <a:off x="2699" y="3550"/>
                <a:ext cx="22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_</a:t>
                </a:r>
              </a:p>
            </p:txBody>
          </p:sp>
        </p:grpSp>
        <p:grpSp>
          <p:nvGrpSpPr>
            <p:cNvPr id="6" name="Group 46"/>
            <p:cNvGrpSpPr>
              <a:grpSpLocks/>
            </p:cNvGrpSpPr>
            <p:nvPr/>
          </p:nvGrpSpPr>
          <p:grpSpPr bwMode="auto">
            <a:xfrm>
              <a:off x="3152" y="436"/>
              <a:ext cx="2375" cy="1587"/>
              <a:chOff x="2880" y="2523"/>
              <a:chExt cx="2375" cy="1587"/>
            </a:xfrm>
          </p:grpSpPr>
          <p:grpSp>
            <p:nvGrpSpPr>
              <p:cNvPr id="7" name="Group 47"/>
              <p:cNvGrpSpPr>
                <a:grpSpLocks/>
              </p:cNvGrpSpPr>
              <p:nvPr/>
            </p:nvGrpSpPr>
            <p:grpSpPr bwMode="auto">
              <a:xfrm>
                <a:off x="2880" y="2523"/>
                <a:ext cx="198" cy="288"/>
                <a:chOff x="612" y="981"/>
                <a:chExt cx="198" cy="288"/>
              </a:xfrm>
            </p:grpSpPr>
            <p:sp>
              <p:nvSpPr>
                <p:cNvPr id="16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612" y="981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1</a:t>
                  </a:r>
                </a:p>
              </p:txBody>
            </p:sp>
            <p:sp>
              <p:nvSpPr>
                <p:cNvPr id="17" name="Oval 49"/>
                <p:cNvSpPr>
                  <a:spLocks noChangeArrowheads="1"/>
                </p:cNvSpPr>
                <p:nvPr/>
              </p:nvSpPr>
              <p:spPr bwMode="auto">
                <a:xfrm>
                  <a:off x="624" y="1041"/>
                  <a:ext cx="181" cy="181"/>
                </a:xfrm>
                <a:prstGeom prst="ellips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8" name="Group 50"/>
              <p:cNvGrpSpPr>
                <a:grpSpLocks/>
              </p:cNvGrpSpPr>
              <p:nvPr/>
            </p:nvGrpSpPr>
            <p:grpSpPr bwMode="auto">
              <a:xfrm>
                <a:off x="5057" y="2568"/>
                <a:ext cx="198" cy="288"/>
                <a:chOff x="612" y="981"/>
                <a:chExt cx="198" cy="288"/>
              </a:xfrm>
            </p:grpSpPr>
            <p:sp>
              <p:nvSpPr>
                <p:cNvPr id="14" name="Text Box 51"/>
                <p:cNvSpPr txBox="1">
                  <a:spLocks noChangeArrowheads="1"/>
                </p:cNvSpPr>
                <p:nvPr/>
              </p:nvSpPr>
              <p:spPr bwMode="auto">
                <a:xfrm>
                  <a:off x="612" y="981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3</a:t>
                  </a:r>
                </a:p>
              </p:txBody>
            </p:sp>
            <p:sp>
              <p:nvSpPr>
                <p:cNvPr id="15" name="Oval 52"/>
                <p:cNvSpPr>
                  <a:spLocks noChangeArrowheads="1"/>
                </p:cNvSpPr>
                <p:nvPr/>
              </p:nvSpPr>
              <p:spPr bwMode="auto">
                <a:xfrm>
                  <a:off x="624" y="1041"/>
                  <a:ext cx="181" cy="181"/>
                </a:xfrm>
                <a:prstGeom prst="ellips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9" name="Group 53"/>
              <p:cNvGrpSpPr>
                <a:grpSpLocks/>
              </p:cNvGrpSpPr>
              <p:nvPr/>
            </p:nvGrpSpPr>
            <p:grpSpPr bwMode="auto">
              <a:xfrm>
                <a:off x="3787" y="2795"/>
                <a:ext cx="198" cy="288"/>
                <a:chOff x="612" y="981"/>
                <a:chExt cx="198" cy="288"/>
              </a:xfrm>
            </p:grpSpPr>
            <p:sp>
              <p:nvSpPr>
                <p:cNvPr id="12" name="Text Box 54"/>
                <p:cNvSpPr txBox="1">
                  <a:spLocks noChangeArrowheads="1"/>
                </p:cNvSpPr>
                <p:nvPr/>
              </p:nvSpPr>
              <p:spPr bwMode="auto">
                <a:xfrm>
                  <a:off x="612" y="981"/>
                  <a:ext cx="198" cy="28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1" lang="en-US" altLang="zh-CN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2</a:t>
                  </a:r>
                </a:p>
              </p:txBody>
            </p:sp>
            <p:sp>
              <p:nvSpPr>
                <p:cNvPr id="13" name="Oval 55"/>
                <p:cNvSpPr>
                  <a:spLocks noChangeArrowheads="1"/>
                </p:cNvSpPr>
                <p:nvPr/>
              </p:nvSpPr>
              <p:spPr bwMode="auto">
                <a:xfrm>
                  <a:off x="624" y="1041"/>
                  <a:ext cx="181" cy="181"/>
                </a:xfrm>
                <a:prstGeom prst="ellipse">
                  <a:avLst/>
                </a:prstGeom>
                <a:noFill/>
                <a:ln w="28575">
                  <a:solidFill>
                    <a:srgbClr val="FFFFFF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0" name="Line 56"/>
              <p:cNvSpPr>
                <a:spLocks noChangeShapeType="1"/>
              </p:cNvSpPr>
              <p:nvPr/>
            </p:nvSpPr>
            <p:spPr bwMode="auto">
              <a:xfrm>
                <a:off x="3560" y="3884"/>
                <a:ext cx="0" cy="226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Line 57"/>
              <p:cNvSpPr>
                <a:spLocks noChangeShapeType="1"/>
              </p:cNvSpPr>
              <p:nvPr/>
            </p:nvSpPr>
            <p:spPr bwMode="auto">
              <a:xfrm>
                <a:off x="3424" y="4110"/>
                <a:ext cx="272" cy="0"/>
              </a:xfrm>
              <a:prstGeom prst="line">
                <a:avLst/>
              </a:prstGeom>
              <a:noFill/>
              <a:ln w="5715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61" name="Text Box 59"/>
          <p:cNvSpPr txBox="1">
            <a:spLocks noChangeArrowheads="1"/>
          </p:cNvSpPr>
          <p:nvPr/>
        </p:nvSpPr>
        <p:spPr bwMode="auto">
          <a:xfrm>
            <a:off x="290513" y="293688"/>
            <a:ext cx="2854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en-US" altLang="zh-CN">
                <a:latin typeface="仿宋_GB2312" pitchFamily="49" charset="-122"/>
                <a:ea typeface="仿宋_GB2312" pitchFamily="49" charset="-122"/>
              </a:rPr>
              <a:t> (2) </a:t>
            </a:r>
            <a:r>
              <a:rPr kumimoji="1" lang="zh-CN" altLang="en-US">
                <a:latin typeface="仿宋_GB2312" pitchFamily="49" charset="-122"/>
                <a:ea typeface="仿宋_GB2312" pitchFamily="49" charset="-122"/>
              </a:rPr>
              <a:t>列</a:t>
            </a:r>
            <a:r>
              <a:rPr kumimoji="1" lang="en-US" altLang="zh-CN">
                <a:latin typeface="Times New Roman" pitchFamily="18" charset="0"/>
                <a:ea typeface="仿宋_GB2312" pitchFamily="49" charset="-122"/>
              </a:rPr>
              <a:t>KCL</a:t>
            </a:r>
            <a:r>
              <a:rPr kumimoji="1" lang="zh-CN" altLang="en-US">
                <a:latin typeface="仿宋_GB2312" pitchFamily="49" charset="-122"/>
                <a:ea typeface="仿宋_GB2312" pitchFamily="49" charset="-122"/>
              </a:rPr>
              <a:t>方程：</a:t>
            </a:r>
          </a:p>
        </p:txBody>
      </p:sp>
      <p:sp>
        <p:nvSpPr>
          <p:cNvPr id="62" name="Text Box 60"/>
          <p:cNvSpPr txBox="1">
            <a:spLocks noChangeArrowheads="1"/>
          </p:cNvSpPr>
          <p:nvPr/>
        </p:nvSpPr>
        <p:spPr bwMode="auto">
          <a:xfrm>
            <a:off x="755650" y="765175"/>
            <a:ext cx="2149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rPr>
              <a:t> 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rPr>
              <a:t>R</a:t>
            </a:r>
            <a:r>
              <a:rPr kumimoji="1" lang="zh-CN" altLang="en-US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出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rPr>
              <a:t>= 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rPr>
              <a:t>S</a:t>
            </a:r>
            <a:r>
              <a:rPr kumimoji="1" lang="zh-CN" altLang="en-US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入</a:t>
            </a:r>
            <a:endParaRPr kumimoji="1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3" name="Text Box 61"/>
          <p:cNvSpPr txBox="1">
            <a:spLocks noChangeArrowheads="1"/>
          </p:cNvSpPr>
          <p:nvPr/>
        </p:nvSpPr>
        <p:spPr bwMode="auto">
          <a:xfrm>
            <a:off x="539750" y="1341438"/>
            <a:ext cx="19399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1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+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=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S1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+i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S2</a:t>
            </a:r>
            <a:endParaRPr kumimoji="1" lang="en-US" altLang="zh-CN" sz="2800" b="0" i="1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4" name="Text Box 62"/>
          <p:cNvSpPr txBox="1">
            <a:spLocks noChangeArrowheads="1"/>
          </p:cNvSpPr>
          <p:nvPr/>
        </p:nvSpPr>
        <p:spPr bwMode="auto">
          <a:xfrm>
            <a:off x="468313" y="1989138"/>
            <a:ext cx="178752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-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+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4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+i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3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=0</a:t>
            </a:r>
            <a:endParaRPr kumimoji="1" lang="en-US" altLang="zh-CN" sz="2800" b="0" i="1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65" name="AutoShape 63"/>
          <p:cNvSpPr>
            <a:spLocks/>
          </p:cNvSpPr>
          <p:nvPr/>
        </p:nvSpPr>
        <p:spPr bwMode="auto">
          <a:xfrm>
            <a:off x="250825" y="1412875"/>
            <a:ext cx="217488" cy="1511300"/>
          </a:xfrm>
          <a:prstGeom prst="leftBrace">
            <a:avLst>
              <a:gd name="adj1" fmla="val 57907"/>
              <a:gd name="adj2" fmla="val 50000"/>
            </a:avLst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6" name="Text Box 75"/>
          <p:cNvSpPr txBox="1">
            <a:spLocks noChangeArrowheads="1"/>
          </p:cNvSpPr>
          <p:nvPr/>
        </p:nvSpPr>
        <p:spPr bwMode="auto">
          <a:xfrm>
            <a:off x="468313" y="3284538"/>
            <a:ext cx="4248150" cy="457200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把支路电流用结点电压表示：</a:t>
            </a:r>
          </a:p>
        </p:txBody>
      </p:sp>
      <p:graphicFrame>
        <p:nvGraphicFramePr>
          <p:cNvPr id="67" name="Object 76"/>
          <p:cNvGraphicFramePr>
            <a:graphicFrameLocks noChangeAspect="1"/>
          </p:cNvGraphicFramePr>
          <p:nvPr/>
        </p:nvGraphicFramePr>
        <p:xfrm>
          <a:off x="1476375" y="3716338"/>
          <a:ext cx="4464050" cy="1081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3" name="Equation" r:id="rId3" imgW="1536480" imgH="444240" progId="Equation.3">
                  <p:embed/>
                </p:oleObj>
              </mc:Choice>
              <mc:Fallback>
                <p:oleObj name="Equation" r:id="rId3" imgW="15364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76375" y="3716338"/>
                        <a:ext cx="4464050" cy="1081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8" name="Object 77"/>
          <p:cNvGraphicFramePr>
            <a:graphicFrameLocks noChangeAspect="1"/>
          </p:cNvGraphicFramePr>
          <p:nvPr/>
        </p:nvGraphicFramePr>
        <p:xfrm>
          <a:off x="1187450" y="4652963"/>
          <a:ext cx="4608513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4" name="Equation" r:id="rId5" imgW="1981080" imgH="444240" progId="Equation.3">
                  <p:embed/>
                </p:oleObj>
              </mc:Choice>
              <mc:Fallback>
                <p:oleObj name="Equation" r:id="rId5" imgW="19810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4652963"/>
                        <a:ext cx="4608513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" name="AutoShape 78"/>
          <p:cNvSpPr>
            <a:spLocks/>
          </p:cNvSpPr>
          <p:nvPr/>
        </p:nvSpPr>
        <p:spPr bwMode="auto">
          <a:xfrm>
            <a:off x="755650" y="4114800"/>
            <a:ext cx="387350" cy="2409825"/>
          </a:xfrm>
          <a:prstGeom prst="leftBrace">
            <a:avLst>
              <a:gd name="adj1" fmla="val 51844"/>
              <a:gd name="adj2" fmla="val 50000"/>
            </a:avLst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70" name="Text Box 79"/>
          <p:cNvSpPr txBox="1">
            <a:spLocks noChangeArrowheads="1"/>
          </p:cNvSpPr>
          <p:nvPr/>
        </p:nvSpPr>
        <p:spPr bwMode="auto">
          <a:xfrm>
            <a:off x="611188" y="2565400"/>
            <a:ext cx="18573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-i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3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+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5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=</a:t>
            </a:r>
            <a:r>
              <a:rPr kumimoji="1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－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S2</a:t>
            </a:r>
            <a:endParaRPr kumimoji="1" lang="en-US" altLang="zh-CN" sz="2800" b="0" i="1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graphicFrame>
        <p:nvGraphicFramePr>
          <p:cNvPr id="71" name="Object 80"/>
          <p:cNvGraphicFramePr>
            <a:graphicFrameLocks noChangeAspect="1"/>
          </p:cNvGraphicFramePr>
          <p:nvPr/>
        </p:nvGraphicFramePr>
        <p:xfrm>
          <a:off x="1187450" y="5589588"/>
          <a:ext cx="4137025" cy="1031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505" name="Equation" r:id="rId7" imgW="1777680" imgH="444240" progId="Equation.3">
                  <p:embed/>
                </p:oleObj>
              </mc:Choice>
              <mc:Fallback>
                <p:oleObj name="Equation" r:id="rId7" imgW="17776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450" y="5589588"/>
                        <a:ext cx="4137025" cy="1031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2" name="AutoShape 81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685088" y="6343650"/>
            <a:ext cx="703262" cy="469900"/>
          </a:xfrm>
          <a:prstGeom prst="actionButtonBackPrevious">
            <a:avLst/>
          </a:prstGeom>
          <a:blipFill dpi="0" rotWithShape="0">
            <a:blip r:embed="rId9"/>
            <a:srcRect/>
            <a:tile tx="0" ty="0" sx="100000" sy="100000" flip="none" algn="tl"/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333399"/>
              </a:buClr>
              <a:buSzPct val="75000"/>
              <a:buFont typeface="Monotype Sorts" pitchFamily="2" charset="2"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2464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3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8" dur="3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3" dur="3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3" dur="3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utoUpdateAnimBg="0"/>
      <p:bldP spid="62" grpId="0" autoUpdateAnimBg="0"/>
      <p:bldP spid="63" grpId="0" autoUpdateAnimBg="0"/>
      <p:bldP spid="64" grpId="0" autoUpdateAnimBg="0"/>
      <p:bldP spid="65" grpId="0" animBg="1"/>
      <p:bldP spid="66" grpId="0" animBg="1" autoUpdateAnimBg="0"/>
      <p:bldP spid="69" grpId="0" animBg="1"/>
      <p:bldP spid="70" grpId="0" autoUpdateAnimBg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68313" y="260350"/>
            <a:ext cx="17240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itchFamily="18" charset="0"/>
                <a:ea typeface="仿宋_GB2312" pitchFamily="49" charset="-122"/>
              </a:rPr>
              <a:t>整理，得：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042988" y="765175"/>
          <a:ext cx="48958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1" name="Equation" r:id="rId3" imgW="2095200" imgH="444240" progId="Equation.3">
                  <p:embed/>
                </p:oleObj>
              </mc:Choice>
              <mc:Fallback>
                <p:oleObj name="Equation" r:id="rId3" imgW="209520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765175"/>
                        <a:ext cx="489585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827088" y="1700213"/>
          <a:ext cx="6388100" cy="106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2" name="Equation" r:id="rId5" imgW="2666880" imgH="444240" progId="Equation.3">
                  <p:embed/>
                </p:oleObj>
              </mc:Choice>
              <mc:Fallback>
                <p:oleObj name="Equation" r:id="rId5" imgW="26668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00213"/>
                        <a:ext cx="6388100" cy="1060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AutoShape 5"/>
          <p:cNvSpPr>
            <a:spLocks/>
          </p:cNvSpPr>
          <p:nvPr/>
        </p:nvSpPr>
        <p:spPr bwMode="auto">
          <a:xfrm>
            <a:off x="395288" y="1371600"/>
            <a:ext cx="309562" cy="2201863"/>
          </a:xfrm>
          <a:prstGeom prst="leftBrace">
            <a:avLst>
              <a:gd name="adj1" fmla="val 59274"/>
              <a:gd name="adj2" fmla="val 50000"/>
            </a:avLst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539750" y="4005263"/>
            <a:ext cx="3886200" cy="457200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令   </a:t>
            </a:r>
            <a:r>
              <a:rPr kumimoji="1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G</a:t>
            </a:r>
            <a:r>
              <a:rPr kumimoji="1" lang="en-US" altLang="zh-CN" sz="1800" b="0" i="1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k</a:t>
            </a:r>
            <a:r>
              <a: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=1/</a:t>
            </a:r>
            <a:r>
              <a:rPr kumimoji="1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R</a:t>
            </a:r>
            <a:r>
              <a:rPr kumimoji="1" lang="en-US" altLang="zh-CN" sz="1800" b="0" i="1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k</a:t>
            </a: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，</a:t>
            </a:r>
            <a:r>
              <a:rPr kumimoji="1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k</a:t>
            </a:r>
            <a:r>
              <a: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=1, 2, 3, 4, 5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4716463" y="4005263"/>
            <a:ext cx="230346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>
                <a:latin typeface="Times New Roman" pitchFamily="18" charset="0"/>
                <a:ea typeface="仿宋_GB2312" pitchFamily="49" charset="-122"/>
              </a:rPr>
              <a:t>上式简记为：</a:t>
            </a:r>
          </a:p>
        </p:txBody>
      </p:sp>
      <p:sp>
        <p:nvSpPr>
          <p:cNvPr id="10" name="Text Box 8"/>
          <p:cNvSpPr txBox="1">
            <a:spLocks noChangeArrowheads="1"/>
          </p:cNvSpPr>
          <p:nvPr/>
        </p:nvSpPr>
        <p:spPr bwMode="auto">
          <a:xfrm>
            <a:off x="900113" y="4652963"/>
            <a:ext cx="4608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G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11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u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n1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+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G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12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u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n2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＋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</a:rPr>
              <a:t>G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13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</a:rPr>
              <a:t>u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</a:rPr>
              <a:t>n3</a:t>
            </a:r>
            <a:r>
              <a:rPr kumimoji="1" lang="en-US" altLang="zh-CN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= 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Sn1</a:t>
            </a:r>
          </a:p>
        </p:txBody>
      </p:sp>
      <p:sp>
        <p:nvSpPr>
          <p:cNvPr id="11" name="AutoShape 10"/>
          <p:cNvSpPr>
            <a:spLocks/>
          </p:cNvSpPr>
          <p:nvPr/>
        </p:nvSpPr>
        <p:spPr bwMode="auto">
          <a:xfrm>
            <a:off x="395288" y="4724400"/>
            <a:ext cx="277812" cy="1614488"/>
          </a:xfrm>
          <a:prstGeom prst="leftBrace">
            <a:avLst>
              <a:gd name="adj1" fmla="val 48429"/>
              <a:gd name="adj2" fmla="val 50000"/>
            </a:avLst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2" name="Object 14"/>
          <p:cNvGraphicFramePr>
            <a:graphicFrameLocks noChangeAspect="1"/>
          </p:cNvGraphicFramePr>
          <p:nvPr/>
        </p:nvGraphicFramePr>
        <p:xfrm>
          <a:off x="731838" y="2781300"/>
          <a:ext cx="55181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53" name="Equation" r:id="rId7" imgW="2361960" imgH="444240" progId="Equation.3">
                  <p:embed/>
                </p:oleObj>
              </mc:Choice>
              <mc:Fallback>
                <p:oleObj name="Equation" r:id="rId7" imgW="23619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1838" y="2781300"/>
                        <a:ext cx="551815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900113" y="5157788"/>
            <a:ext cx="460851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G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21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u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n1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+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G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22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u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n2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＋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</a:rPr>
              <a:t>G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23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</a:rPr>
              <a:t>u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</a:rPr>
              <a:t>n3</a:t>
            </a:r>
            <a:r>
              <a:rPr kumimoji="1" lang="en-US" altLang="zh-CN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= 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Sn2</a:t>
            </a:r>
          </a:p>
        </p:txBody>
      </p:sp>
      <p:sp>
        <p:nvSpPr>
          <p:cNvPr id="14" name="Text Box 16"/>
          <p:cNvSpPr txBox="1">
            <a:spLocks noChangeArrowheads="1"/>
          </p:cNvSpPr>
          <p:nvPr/>
        </p:nvSpPr>
        <p:spPr bwMode="auto">
          <a:xfrm>
            <a:off x="900113" y="5734050"/>
            <a:ext cx="4608512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G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31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u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n1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+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G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32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u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n2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</a:t>
            </a: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＋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</a:rPr>
              <a:t>G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33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</a:rPr>
              <a:t>u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</a:rPr>
              <a:t>n3</a:t>
            </a:r>
            <a:r>
              <a:rPr kumimoji="1" lang="en-US" altLang="zh-CN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</a:t>
            </a:r>
            <a:r>
              <a:rPr kumimoji="1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= </a:t>
            </a:r>
            <a:r>
              <a: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1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Sn3</a:t>
            </a:r>
          </a:p>
        </p:txBody>
      </p:sp>
      <p:sp>
        <p:nvSpPr>
          <p:cNvPr id="15" name="AutoShape 17" descr="信纸"/>
          <p:cNvSpPr>
            <a:spLocks noChangeArrowheads="1"/>
          </p:cNvSpPr>
          <p:nvPr/>
        </p:nvSpPr>
        <p:spPr bwMode="auto">
          <a:xfrm>
            <a:off x="5940425" y="4724400"/>
            <a:ext cx="2447925" cy="865188"/>
          </a:xfrm>
          <a:prstGeom prst="wedgeRoundRectCallout">
            <a:avLst>
              <a:gd name="adj1" fmla="val -66148"/>
              <a:gd name="adj2" fmla="val 42843"/>
              <a:gd name="adj3" fmla="val 16667"/>
            </a:avLst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标准形式的结点电压方程</a:t>
            </a:r>
          </a:p>
        </p:txBody>
      </p:sp>
      <p:sp>
        <p:nvSpPr>
          <p:cNvPr id="16" name="AutoShape 20" descr="信纸"/>
          <p:cNvSpPr>
            <a:spLocks noChangeArrowheads="1"/>
          </p:cNvSpPr>
          <p:nvPr/>
        </p:nvSpPr>
        <p:spPr bwMode="auto">
          <a:xfrm>
            <a:off x="7164388" y="2565400"/>
            <a:ext cx="1368425" cy="865188"/>
          </a:xfrm>
          <a:prstGeom prst="wedgeRoundRectCallout">
            <a:avLst>
              <a:gd name="adj1" fmla="val -114963"/>
              <a:gd name="adj2" fmla="val 28898"/>
              <a:gd name="adj3" fmla="val 16667"/>
            </a:avLst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等效电流源</a:t>
            </a:r>
          </a:p>
        </p:txBody>
      </p:sp>
    </p:spTree>
    <p:extLst>
      <p:ext uri="{BB962C8B-B14F-4D97-AF65-F5344CB8AC3E}">
        <p14:creationId xmlns:p14="http://schemas.microsoft.com/office/powerpoint/2010/main" val="3458934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" dur="3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6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6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3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3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7" grpId="0" animBg="1"/>
      <p:bldP spid="8" grpId="0" animBg="1" autoUpdateAnimBg="0"/>
      <p:bldP spid="9" grpId="0" autoUpdateAnimBg="0"/>
      <p:bldP spid="10" grpId="0" autoUpdateAnimBg="0"/>
      <p:bldP spid="11" grpId="0" animBg="1"/>
      <p:bldP spid="13" grpId="0" autoUpdateAnimBg="0"/>
      <p:bldP spid="14" grpId="0" autoUpdateAnimBg="0"/>
      <p:bldP spid="15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0" y="476672"/>
            <a:ext cx="2554287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052736"/>
            <a:ext cx="4792663" cy="218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1958404"/>
            <a:ext cx="1127125" cy="37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9165" y="1052736"/>
            <a:ext cx="2347913" cy="220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640" y="3140968"/>
            <a:ext cx="4060825" cy="774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19288"/>
            <a:ext cx="6492875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0261" y="4293096"/>
            <a:ext cx="449580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9" name="Picture 9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378" y="5145333"/>
            <a:ext cx="6742113" cy="74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4689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50825" y="260350"/>
            <a:ext cx="504825" cy="82232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其中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827088" y="260350"/>
            <a:ext cx="77057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0" indent="-2857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3048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3238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3429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3619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076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4533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991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5448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/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11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=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1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+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2                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节点1的自电导，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等于接在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节点1上所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有</a:t>
            </a:r>
          </a:p>
          <a:p>
            <a:pPr algn="just"/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        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支路的电导之和。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611188" y="1268413"/>
            <a:ext cx="7777162" cy="1004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571750" indent="-2571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3048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3238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3429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3619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076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4533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991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5448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22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=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+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+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4        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节点2的自电导，等于接在节点2上所有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>
              <a:spcBef>
                <a:spcPct val="50000"/>
              </a:spcBef>
            </a:pP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         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支路的电导之和。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750" y="3284538"/>
            <a:ext cx="80645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0" indent="-2857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3048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3238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3429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3619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076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4533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991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5448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/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12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= 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21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 =-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2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         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节点1与节点2之间的互电导，等于接在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/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          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节点1与节点2之间的所有支路的电导之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/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          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和，</a:t>
            </a:r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为负值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 Box 8"/>
          <p:cNvSpPr txBox="1">
            <a:spLocks noChangeArrowheads="1"/>
          </p:cNvSpPr>
          <p:nvPr/>
        </p:nvSpPr>
        <p:spPr bwMode="auto">
          <a:xfrm>
            <a:off x="611188" y="6021388"/>
            <a:ext cx="4608512" cy="457200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itchFamily="2" charset="-122"/>
                <a:ea typeface="宋体" pitchFamily="2" charset="-122"/>
              </a:rPr>
              <a:t>自电导总为正，互电导总为负。</a:t>
            </a: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611188" y="2349500"/>
            <a:ext cx="7921625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571750" indent="-2571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3048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3238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3429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3619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076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4533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991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5448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33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=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+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5</a:t>
            </a:r>
            <a:r>
              <a:rPr kumimoji="1"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的自电导，等于接在节点</a:t>
            </a:r>
            <a:r>
              <a:rPr kumimoji="1"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上所有支路的电导之和。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0" name="Text Box 11"/>
          <p:cNvSpPr txBox="1">
            <a:spLocks noChangeArrowheads="1"/>
          </p:cNvSpPr>
          <p:nvPr/>
        </p:nvSpPr>
        <p:spPr bwMode="auto">
          <a:xfrm>
            <a:off x="539750" y="4652963"/>
            <a:ext cx="8064500" cy="118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0" indent="-2857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3048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3238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3429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3619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076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4533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991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5448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/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23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= 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32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 =-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G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3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       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节点</a:t>
            </a:r>
            <a:r>
              <a:rPr kumimoji="1"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2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与节点</a:t>
            </a:r>
            <a:r>
              <a:rPr kumimoji="1" lang="en-US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3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之间的互电导，等于接在节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/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         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点1与节点2之间的所有支路的电导之和，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  <a:p>
            <a:pPr algn="just"/>
            <a:r>
              <a:rPr kumimoji="1" lang="zh-CN" altLang="en-US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          为负值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11" name="AutoShape 12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685088" y="6343650"/>
            <a:ext cx="703262" cy="469900"/>
          </a:xfrm>
          <a:prstGeom prst="actionButtonBackPrevious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333399"/>
              </a:buClr>
              <a:buSzPct val="75000"/>
              <a:buFont typeface="Monotype Sorts" pitchFamily="2" charset="2"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12" name="AutoShape 1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405813" y="6343650"/>
            <a:ext cx="703262" cy="469900"/>
          </a:xfrm>
          <a:prstGeom prst="actionButtonForwardNext">
            <a:avLst/>
          </a:prstGeom>
          <a:blipFill dpi="0" rotWithShape="0">
            <a:blip r:embed="rId2"/>
            <a:srcRect/>
            <a:tile tx="0" ty="0" sx="100000" sy="100000" flip="none" algn="tl"/>
          </a:blipFill>
          <a:ln w="12700" cap="sq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50127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utoUpdateAnimBg="0"/>
      <p:bldP spid="6" grpId="0" autoUpdateAnimBg="0"/>
      <p:bldP spid="7" grpId="0" autoUpdateAnimBg="0"/>
      <p:bldP spid="8" grpId="0" animBg="1" autoUpdateAnimBg="0"/>
      <p:bldP spid="9" grpId="0" autoUpdateAnimBg="0"/>
      <p:bldP spid="10" grpId="0" autoUpdateAnimBg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611188" y="1125538"/>
            <a:ext cx="7993062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2857500" indent="-2857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3048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3238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3429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3619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4076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4533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4991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5448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spcBef>
                <a:spcPct val="50000"/>
              </a:spcBef>
            </a:pPr>
            <a:r>
              <a:rPr kumimoji="1" lang="en-US" altLang="zh-CN" sz="2800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en-US" altLang="zh-CN" sz="2800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Sn2</a:t>
            </a:r>
            <a:r>
              <a:rPr kumimoji="1" lang="en-US" altLang="zh-CN" sz="28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=-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i</a:t>
            </a:r>
            <a:r>
              <a:rPr kumimoji="1" lang="en-US" altLang="zh-CN" sz="2800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S2</a:t>
            </a:r>
            <a:r>
              <a:rPr kumimoji="1" lang="zh-CN" altLang="en-US" sz="28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＋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u</a:t>
            </a:r>
            <a:r>
              <a:rPr kumimoji="1" lang="en-US" altLang="zh-CN" sz="2800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S</a:t>
            </a:r>
            <a:r>
              <a:rPr kumimoji="1" lang="en-US" altLang="zh-CN" sz="28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/</a:t>
            </a:r>
            <a:r>
              <a:rPr kumimoji="1" lang="en-US" altLang="zh-CN" sz="2800" i="1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R</a:t>
            </a:r>
            <a:r>
              <a:rPr kumimoji="1" lang="en-US" altLang="zh-CN" sz="2800" baseline="-25000">
                <a:solidFill>
                  <a:srgbClr val="FFFF00"/>
                </a:solidFill>
                <a:latin typeface="Times New Roman" pitchFamily="18" charset="0"/>
                <a:ea typeface="楷体_GB2312" pitchFamily="49" charset="-122"/>
              </a:rPr>
              <a:t>5</a:t>
            </a:r>
            <a:r>
              <a:rPr kumimoji="1" lang="en-US" altLang="zh-CN" baseline="-25000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     </a:t>
            </a:r>
            <a:r>
              <a:rPr kumimoji="1" lang="zh-CN" altLang="zh-CN">
                <a:solidFill>
                  <a:srgbClr val="FFFF00"/>
                </a:solidFill>
                <a:latin typeface="楷体_GB2312" pitchFamily="49" charset="-122"/>
                <a:ea typeface="楷体_GB2312" pitchFamily="49" charset="-122"/>
              </a:rPr>
              <a:t>流入节点2的电流源电流的代数和。</a:t>
            </a:r>
            <a:endParaRPr kumimoji="1" lang="zh-CN" altLang="en-US">
              <a:solidFill>
                <a:srgbClr val="FFFF00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84213" y="333375"/>
            <a:ext cx="8064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rPr>
              <a:t>i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rPr>
              <a:t>Sn1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rPr>
              <a:t>=</a:t>
            </a:r>
            <a:r>
              <a:rPr kumimoji="0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rPr>
              <a:t>i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rPr>
              <a:t>S1</a:t>
            </a: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rPr>
              <a:t>+</a:t>
            </a:r>
            <a:r>
              <a:rPr kumimoji="0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rPr>
              <a:t>i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rPr>
              <a:t>S2  </a:t>
            </a:r>
            <a:r>
              <a:rPr kumimoji="0" lang="en-US" altLang="zh-CN" sz="2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_GB2312" pitchFamily="49" charset="-122"/>
              </a:rPr>
              <a:t> </a:t>
            </a:r>
            <a:r>
              <a:rPr kumimoji="0" lang="en-US" altLang="zh-CN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_GB2312" pitchFamily="49" charset="-122"/>
              </a:rPr>
              <a:t>    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_GB2312" pitchFamily="49" charset="-122"/>
              </a:rPr>
              <a:t>流入节点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_GB2312" pitchFamily="49" charset="-122"/>
              </a:rPr>
              <a:t>1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楷体_GB2312" pitchFamily="49" charset="-122"/>
              </a:rPr>
              <a:t>的电流源电流的代数和。</a:t>
            </a: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755650" y="1989138"/>
            <a:ext cx="5545138" cy="519112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_GB2312" pitchFamily="49" charset="-122"/>
                <a:ea typeface="宋体" pitchFamily="2" charset="-122"/>
              </a:rPr>
              <a:t>流入节点取正号，流出取负号。</a:t>
            </a:r>
            <a:endParaRPr kumimoji="0" lang="zh-CN" altLang="en-US" sz="2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宋体" pitchFamily="2" charset="-122"/>
            </a:endParaRPr>
          </a:p>
        </p:txBody>
      </p:sp>
      <p:graphicFrame>
        <p:nvGraphicFramePr>
          <p:cNvPr id="7" name="Object 76"/>
          <p:cNvGraphicFramePr>
            <a:graphicFrameLocks noChangeAspect="1"/>
          </p:cNvGraphicFramePr>
          <p:nvPr/>
        </p:nvGraphicFramePr>
        <p:xfrm>
          <a:off x="1042988" y="3860800"/>
          <a:ext cx="11874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5" name="公式" r:id="rId3" imgW="520560" imgH="444240" progId="Equation.3">
                  <p:embed/>
                </p:oleObj>
              </mc:Choice>
              <mc:Fallback>
                <p:oleObj name="公式" r:id="rId3" imgW="5205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3860800"/>
                        <a:ext cx="11874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7"/>
          <p:cNvGraphicFramePr>
            <a:graphicFrameLocks noChangeAspect="1"/>
          </p:cNvGraphicFramePr>
          <p:nvPr/>
        </p:nvGraphicFramePr>
        <p:xfrm>
          <a:off x="1042988" y="4941888"/>
          <a:ext cx="1211262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6" name="Equation" r:id="rId5" imgW="533160" imgH="444240" progId="Equation.3">
                  <p:embed/>
                </p:oleObj>
              </mc:Choice>
              <mc:Fallback>
                <p:oleObj name="Equation" r:id="rId5" imgW="53316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2988" y="4941888"/>
                        <a:ext cx="1211262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78"/>
          <p:cNvGraphicFramePr>
            <a:graphicFrameLocks noChangeAspect="1"/>
          </p:cNvGraphicFramePr>
          <p:nvPr/>
        </p:nvGraphicFramePr>
        <p:xfrm>
          <a:off x="6156325" y="3860800"/>
          <a:ext cx="1936750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7" name="Equation" r:id="rId7" imgW="850680" imgH="444240" progId="Equation.3">
                  <p:embed/>
                </p:oleObj>
              </mc:Choice>
              <mc:Fallback>
                <p:oleObj name="Equation" r:id="rId7" imgW="8506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56325" y="3860800"/>
                        <a:ext cx="1936750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9"/>
          <p:cNvGraphicFramePr>
            <a:graphicFrameLocks noChangeAspect="1"/>
          </p:cNvGraphicFramePr>
          <p:nvPr/>
        </p:nvGraphicFramePr>
        <p:xfrm>
          <a:off x="3419475" y="3860800"/>
          <a:ext cx="1971675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8" name="Equation" r:id="rId9" imgW="863280" imgH="444240" progId="Equation.3">
                  <p:embed/>
                </p:oleObj>
              </mc:Choice>
              <mc:Fallback>
                <p:oleObj name="Equation" r:id="rId9" imgW="86328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475" y="3860800"/>
                        <a:ext cx="1971675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80"/>
          <p:cNvGraphicFramePr>
            <a:graphicFrameLocks noChangeAspect="1"/>
          </p:cNvGraphicFramePr>
          <p:nvPr/>
        </p:nvGraphicFramePr>
        <p:xfrm>
          <a:off x="3348038" y="4941888"/>
          <a:ext cx="1846262" cy="1009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09" name="Equation" r:id="rId11" imgW="812520" imgH="444240" progId="Equation.3">
                  <p:embed/>
                </p:oleObj>
              </mc:Choice>
              <mc:Fallback>
                <p:oleObj name="Equation" r:id="rId11" imgW="81252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4941888"/>
                        <a:ext cx="1846262" cy="1009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81"/>
          <p:cNvSpPr txBox="1">
            <a:spLocks noChangeArrowheads="1"/>
          </p:cNvSpPr>
          <p:nvPr/>
        </p:nvSpPr>
        <p:spPr bwMode="auto">
          <a:xfrm>
            <a:off x="539750" y="2781300"/>
            <a:ext cx="786765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571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62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52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  <a:spcBef>
                <a:spcPct val="50000"/>
              </a:spcBef>
            </a:pPr>
            <a:r>
              <a:rPr kumimoji="1" lang="zh-CN" altLang="en-US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由节点电压方程求得各节点电压后即可求得各支路电压，各支路电流可用节点电压表示：</a:t>
            </a:r>
          </a:p>
        </p:txBody>
      </p:sp>
    </p:spTree>
    <p:extLst>
      <p:ext uri="{BB962C8B-B14F-4D97-AF65-F5344CB8AC3E}">
        <p14:creationId xmlns:p14="http://schemas.microsoft.com/office/powerpoint/2010/main" val="2637226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6" grpId="0" animBg="1" autoUpdateAnimBg="0"/>
      <p:bldP spid="12" grpId="0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5288" y="260350"/>
            <a:ext cx="576262" cy="1552575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一般情况</a:t>
            </a:r>
          </a:p>
        </p:txBody>
      </p:sp>
      <p:grpSp>
        <p:nvGrpSpPr>
          <p:cNvPr id="5" name="Group 5"/>
          <p:cNvGrpSpPr>
            <a:grpSpLocks/>
          </p:cNvGrpSpPr>
          <p:nvPr/>
        </p:nvGrpSpPr>
        <p:grpSpPr bwMode="auto">
          <a:xfrm>
            <a:off x="1476375" y="260350"/>
            <a:ext cx="6503988" cy="2230438"/>
            <a:chOff x="960" y="330"/>
            <a:chExt cx="4097" cy="1405"/>
          </a:xfrm>
        </p:grpSpPr>
        <p:sp>
          <p:nvSpPr>
            <p:cNvPr id="6" name="Text Box 6"/>
            <p:cNvSpPr txBox="1">
              <a:spLocks noChangeArrowheads="1"/>
            </p:cNvSpPr>
            <p:nvPr/>
          </p:nvSpPr>
          <p:spPr bwMode="auto">
            <a:xfrm>
              <a:off x="1104" y="330"/>
              <a:ext cx="336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G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11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n1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G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12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n2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+…+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G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1,n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-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n,</a:t>
              </a:r>
              <a:r>
                <a:rPr kumimoji="1" lang="en-US" altLang="zh-CN" sz="2800" b="0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-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=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Sn1</a:t>
              </a:r>
              <a:endPara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7" name="Text Box 7"/>
            <p:cNvSpPr txBox="1">
              <a:spLocks noChangeArrowheads="1"/>
            </p:cNvSpPr>
            <p:nvPr/>
          </p:nvSpPr>
          <p:spPr bwMode="auto">
            <a:xfrm>
              <a:off x="1114" y="688"/>
              <a:ext cx="3308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G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21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n1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G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22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n2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+…+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G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2,</a:t>
              </a:r>
              <a:r>
                <a:rPr kumimoji="1" lang="en-US" altLang="zh-CN" sz="2800" b="0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-1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n,</a:t>
              </a:r>
              <a:r>
                <a:rPr kumimoji="1" lang="en-US" altLang="zh-CN" sz="2800" b="0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-1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=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Sn2</a:t>
              </a:r>
              <a:endPara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286" y="1060"/>
              <a:ext cx="118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MT Extra" pitchFamily="18" charset="2"/>
                </a:rPr>
                <a:t>   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1114" y="1408"/>
              <a:ext cx="3943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G</a:t>
              </a:r>
              <a:r>
                <a:rPr kumimoji="1" lang="en-US" altLang="zh-CN" sz="2800" b="0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-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1,1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n1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G</a:t>
              </a:r>
              <a:r>
                <a:rPr kumimoji="1" lang="en-US" altLang="zh-CN" sz="2800" b="0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-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1,2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n2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+…+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G</a:t>
              </a:r>
              <a:r>
                <a:rPr kumimoji="1" lang="en-US" altLang="zh-CN" sz="2800" b="0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-1,n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n,</a:t>
              </a:r>
              <a:r>
                <a:rPr kumimoji="1" lang="en-US" altLang="zh-CN" sz="2800" b="0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-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r>
                <a:rPr kumimoji="1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=</a:t>
              </a:r>
              <a:r>
                <a:rPr kumimoji="1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Sn,</a:t>
              </a:r>
              <a:r>
                <a:rPr kumimoji="1" lang="en-US" altLang="zh-CN" sz="2800" b="0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n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-</a:t>
              </a:r>
              <a:r>
                <a:rPr kumimoji="1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</a:t>
              </a:r>
              <a:endParaRPr kumimoji="1" lang="en-US" altLang="zh-CN" sz="2800" b="0" i="1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0" name="AutoShape 10"/>
            <p:cNvSpPr>
              <a:spLocks/>
            </p:cNvSpPr>
            <p:nvPr/>
          </p:nvSpPr>
          <p:spPr bwMode="auto">
            <a:xfrm>
              <a:off x="960" y="480"/>
              <a:ext cx="144" cy="1248"/>
            </a:xfrm>
            <a:prstGeom prst="leftBrace">
              <a:avLst>
                <a:gd name="adj1" fmla="val 72222"/>
                <a:gd name="adj2" fmla="val 50000"/>
              </a:avLst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Text Box 11"/>
          <p:cNvSpPr txBox="1">
            <a:spLocks noChangeArrowheads="1"/>
          </p:cNvSpPr>
          <p:nvPr/>
        </p:nvSpPr>
        <p:spPr bwMode="auto">
          <a:xfrm>
            <a:off x="395288" y="2708275"/>
            <a:ext cx="8001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kumimoji="1" lang="zh-CN" altLang="en-US">
                <a:latin typeface="Times New Roman" pitchFamily="18" charset="0"/>
                <a:ea typeface="宋体" pitchFamily="2" charset="-122"/>
              </a:rPr>
              <a:t>其中</a:t>
            </a: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1331913" y="2636838"/>
            <a:ext cx="734377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62000" indent="-762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52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G</a:t>
            </a:r>
            <a:r>
              <a:rPr kumimoji="1" lang="en-US" altLang="zh-CN" i="1" baseline="-25000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ii</a:t>
            </a:r>
            <a:r>
              <a:rPr kumimoji="1" lang="en-US" altLang="zh-CN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1" lang="en-US" altLang="zh-CN">
                <a:solidFill>
                  <a:srgbClr val="FFFF00"/>
                </a:solidFill>
                <a:latin typeface="Times New Roman"/>
                <a:ea typeface="仿宋_GB2312" pitchFamily="49" charset="-122"/>
              </a:rPr>
              <a:t>—</a:t>
            </a:r>
            <a:r>
              <a:rPr kumimoji="1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自电导，</a:t>
            </a:r>
            <a:r>
              <a:rPr kumimoji="1" lang="zh-CN" altLang="zh-CN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等于接在节点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i</a:t>
            </a:r>
            <a:r>
              <a:rPr kumimoji="1" lang="zh-CN" altLang="zh-CN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上所有支路的电导之和(包括电压源与电阻串联支路)。</a:t>
            </a:r>
            <a:r>
              <a:rPr kumimoji="1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总为正。 </a:t>
            </a:r>
          </a:p>
        </p:txBody>
      </p:sp>
      <p:sp>
        <p:nvSpPr>
          <p:cNvPr id="13" name="Text Box 13"/>
          <p:cNvSpPr txBox="1">
            <a:spLocks noChangeArrowheads="1"/>
          </p:cNvSpPr>
          <p:nvPr/>
        </p:nvSpPr>
        <p:spPr bwMode="auto">
          <a:xfrm>
            <a:off x="611188" y="5805488"/>
            <a:ext cx="6265862" cy="457200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381000" indent="-381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66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381000" marR="0" lvl="0" indent="-381000" algn="ju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  </a:t>
            </a: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当电路不含受控源时，系数矩阵为对称阵。</a:t>
            </a:r>
          </a:p>
        </p:txBody>
      </p:sp>
      <p:sp>
        <p:nvSpPr>
          <p:cNvPr id="14" name="Text Box 14"/>
          <p:cNvSpPr txBox="1">
            <a:spLocks noChangeArrowheads="1"/>
          </p:cNvSpPr>
          <p:nvPr/>
        </p:nvSpPr>
        <p:spPr bwMode="auto">
          <a:xfrm>
            <a:off x="1476375" y="4581525"/>
            <a:ext cx="6905625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62000" indent="-762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1143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333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524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</a:rPr>
              <a:t>i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</a:rPr>
              <a:t>Sn</a:t>
            </a:r>
            <a:r>
              <a:rPr kumimoji="1" lang="en-US" altLang="zh-CN" i="1" baseline="-25000">
                <a:solidFill>
                  <a:srgbClr val="FFFF00"/>
                </a:solidFill>
                <a:latin typeface="Times New Roman" pitchFamily="18" charset="0"/>
              </a:rPr>
              <a:t>i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</a:rPr>
              <a:t> 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</a:rPr>
              <a:t>— </a:t>
            </a:r>
            <a:r>
              <a:rPr kumimoji="1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流入节点</a:t>
            </a:r>
            <a:r>
              <a:rPr kumimoji="1" lang="en-US" altLang="zh-CN" i="1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i</a:t>
            </a:r>
            <a:r>
              <a:rPr kumimoji="1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的所有电流源电流的代数和</a:t>
            </a:r>
            <a:r>
              <a:rPr kumimoji="1" lang="en-US" altLang="zh-CN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包括由</a:t>
            </a:r>
            <a:r>
              <a:rPr kumimoji="1" lang="zh-CN" altLang="zh-CN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电压源与电阻串联支路等效的电流源</a:t>
            </a:r>
            <a:r>
              <a:rPr kumimoji="1" lang="en-US" altLang="zh-CN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kumimoji="1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。</a:t>
            </a:r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1331913" y="3644900"/>
            <a:ext cx="6896100" cy="96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762000" indent="-762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952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G</a:t>
            </a:r>
            <a:r>
              <a:rPr kumimoji="1" lang="en-US" altLang="zh-CN" i="1" baseline="-25000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ij</a:t>
            </a:r>
            <a:r>
              <a:rPr kumimoji="1" lang="en-US" altLang="zh-CN" baseline="-25000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 </a:t>
            </a:r>
            <a:r>
              <a:rPr kumimoji="1" lang="en-US" altLang="zh-CN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= 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G</a:t>
            </a:r>
            <a:r>
              <a:rPr kumimoji="1" lang="en-US" altLang="zh-CN" i="1" baseline="-25000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ji</a:t>
            </a:r>
            <a:r>
              <a:rPr kumimoji="1" lang="en-US" altLang="zh-CN">
                <a:solidFill>
                  <a:srgbClr val="FFFF00"/>
                </a:solidFill>
                <a:latin typeface="Times New Roman"/>
                <a:ea typeface="仿宋_GB2312" pitchFamily="49" charset="-122"/>
              </a:rPr>
              <a:t>—</a:t>
            </a:r>
            <a:r>
              <a:rPr kumimoji="1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互电导，</a:t>
            </a:r>
            <a:r>
              <a:rPr kumimoji="1" lang="zh-CN" altLang="zh-CN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等于接在节点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i</a:t>
            </a:r>
            <a:r>
              <a:rPr kumimoji="1" lang="zh-CN" altLang="zh-CN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与节点</a:t>
            </a:r>
            <a:r>
              <a:rPr kumimoji="1" lang="en-US" altLang="zh-CN" i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j</a:t>
            </a:r>
            <a:r>
              <a:rPr kumimoji="1" lang="zh-CN" altLang="zh-CN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之间的所支路的电导之和，</a:t>
            </a:r>
            <a:r>
              <a:rPr kumimoji="1" lang="zh-CN" altLang="en-US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总为</a:t>
            </a:r>
            <a:r>
              <a:rPr kumimoji="1" lang="zh-CN" altLang="zh-CN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负。</a:t>
            </a:r>
            <a:endParaRPr kumimoji="1" lang="zh-CN" altLang="en-US">
              <a:solidFill>
                <a:srgbClr val="FFFF00"/>
              </a:solidFill>
              <a:latin typeface="仿宋_GB2312" pitchFamily="49" charset="-122"/>
              <a:ea typeface="仿宋_GB2312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8709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1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11" grpId="0" autoUpdateAnimBg="0"/>
      <p:bldP spid="12" grpId="0" autoUpdateAnimBg="0"/>
      <p:bldP spid="13" grpId="0" animBg="1" autoUpdateAnimBg="0"/>
      <p:bldP spid="14" grpId="0" autoUpdateAnimBg="0"/>
      <p:bldP spid="15" grpId="0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04800" y="381000"/>
            <a:ext cx="12192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例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1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081213" y="3117850"/>
            <a:ext cx="3540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b</a:t>
            </a:r>
          </a:p>
        </p:txBody>
      </p:sp>
      <p:grpSp>
        <p:nvGrpSpPr>
          <p:cNvPr id="6" name="Group 53"/>
          <p:cNvGrpSpPr>
            <a:grpSpLocks/>
          </p:cNvGrpSpPr>
          <p:nvPr/>
        </p:nvGrpSpPr>
        <p:grpSpPr bwMode="auto">
          <a:xfrm>
            <a:off x="228600" y="820738"/>
            <a:ext cx="4767263" cy="2327275"/>
            <a:chOff x="144" y="517"/>
            <a:chExt cx="3003" cy="1466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316" y="51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8" name="Oval 6"/>
            <p:cNvSpPr>
              <a:spLocks noChangeArrowheads="1"/>
            </p:cNvSpPr>
            <p:nvPr/>
          </p:nvSpPr>
          <p:spPr bwMode="auto">
            <a:xfrm flipV="1">
              <a:off x="2058" y="1259"/>
              <a:ext cx="267" cy="25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flipV="1">
              <a:off x="2066" y="1383"/>
              <a:ext cx="259" cy="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2731" y="1259"/>
              <a:ext cx="133" cy="25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2789" y="1509"/>
              <a:ext cx="1" cy="4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V="1">
              <a:off x="2789" y="801"/>
              <a:ext cx="3" cy="45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 flipV="1">
              <a:off x="1488" y="825"/>
              <a:ext cx="0" cy="3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flipV="1">
              <a:off x="1992" y="1209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rot="10800000" flipH="1" flipV="1">
              <a:off x="2872" y="834"/>
              <a:ext cx="0" cy="37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14"/>
            <p:cNvSpPr>
              <a:spLocks noChangeShapeType="1"/>
            </p:cNvSpPr>
            <p:nvPr/>
          </p:nvSpPr>
          <p:spPr bwMode="auto">
            <a:xfrm>
              <a:off x="2194" y="1509"/>
              <a:ext cx="0" cy="4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1344" y="1219"/>
              <a:ext cx="133" cy="24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1408" y="1473"/>
              <a:ext cx="0" cy="5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V="1">
              <a:off x="1408" y="825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 flipV="1">
              <a:off x="2202" y="796"/>
              <a:ext cx="0" cy="46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Rectangle 19"/>
            <p:cNvSpPr>
              <a:spLocks noChangeArrowheads="1"/>
            </p:cNvSpPr>
            <p:nvPr/>
          </p:nvSpPr>
          <p:spPr bwMode="auto">
            <a:xfrm>
              <a:off x="1500" y="901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Rectangle 20"/>
            <p:cNvSpPr>
              <a:spLocks noChangeArrowheads="1"/>
            </p:cNvSpPr>
            <p:nvPr/>
          </p:nvSpPr>
          <p:spPr bwMode="auto">
            <a:xfrm>
              <a:off x="2892" y="853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631" y="1008"/>
              <a:ext cx="266" cy="25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22"/>
            <p:cNvSpPr>
              <a:spLocks noChangeArrowheads="1"/>
            </p:cNvSpPr>
            <p:nvPr/>
          </p:nvSpPr>
          <p:spPr bwMode="auto">
            <a:xfrm>
              <a:off x="691" y="1446"/>
              <a:ext cx="133" cy="25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756" y="1696"/>
              <a:ext cx="2" cy="2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 flipH="1" flipV="1">
              <a:off x="756" y="788"/>
              <a:ext cx="0" cy="6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 flipV="1">
              <a:off x="888" y="1427"/>
              <a:ext cx="2" cy="37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 Box 26"/>
            <p:cNvSpPr txBox="1">
              <a:spLocks noChangeArrowheads="1"/>
            </p:cNvSpPr>
            <p:nvPr/>
          </p:nvSpPr>
          <p:spPr bwMode="auto">
            <a:xfrm>
              <a:off x="171" y="1036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42V</a:t>
              </a:r>
            </a:p>
          </p:txBody>
        </p:sp>
        <p:sp>
          <p:nvSpPr>
            <p:cNvPr id="29" name="Text Box 27"/>
            <p:cNvSpPr txBox="1">
              <a:spLocks noChangeArrowheads="1"/>
            </p:cNvSpPr>
            <p:nvPr/>
          </p:nvSpPr>
          <p:spPr bwMode="auto">
            <a:xfrm>
              <a:off x="505" y="794"/>
              <a:ext cx="267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30" name="Rectangle 28"/>
            <p:cNvSpPr>
              <a:spLocks noChangeArrowheads="1"/>
            </p:cNvSpPr>
            <p:nvPr/>
          </p:nvSpPr>
          <p:spPr bwMode="auto">
            <a:xfrm>
              <a:off x="893" y="1485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144" y="1429"/>
              <a:ext cx="5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2" name="Oval 30"/>
            <p:cNvSpPr>
              <a:spLocks noChangeArrowheads="1"/>
            </p:cNvSpPr>
            <p:nvPr/>
          </p:nvSpPr>
          <p:spPr bwMode="auto">
            <a:xfrm>
              <a:off x="2174" y="771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2166" y="1929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32"/>
            <p:cNvSpPr>
              <a:spLocks noChangeShapeType="1"/>
            </p:cNvSpPr>
            <p:nvPr/>
          </p:nvSpPr>
          <p:spPr bwMode="auto">
            <a:xfrm>
              <a:off x="756" y="1949"/>
              <a:ext cx="203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33"/>
            <p:cNvSpPr>
              <a:spLocks noChangeShapeType="1"/>
            </p:cNvSpPr>
            <p:nvPr/>
          </p:nvSpPr>
          <p:spPr bwMode="auto">
            <a:xfrm>
              <a:off x="756" y="788"/>
              <a:ext cx="204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val 34"/>
            <p:cNvSpPr>
              <a:spLocks noChangeArrowheads="1"/>
            </p:cNvSpPr>
            <p:nvPr/>
          </p:nvSpPr>
          <p:spPr bwMode="auto">
            <a:xfrm>
              <a:off x="1376" y="771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Oval 35"/>
            <p:cNvSpPr>
              <a:spLocks noChangeArrowheads="1"/>
            </p:cNvSpPr>
            <p:nvPr/>
          </p:nvSpPr>
          <p:spPr bwMode="auto">
            <a:xfrm>
              <a:off x="1379" y="1929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>
              <a:off x="864" y="1189"/>
              <a:ext cx="5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1536" y="1276"/>
              <a:ext cx="5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7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A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2256" y="1228"/>
              <a:ext cx="5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</p:grpSp>
      <p:sp>
        <p:nvSpPr>
          <p:cNvPr id="41" name="Rectangle 41"/>
          <p:cNvSpPr>
            <a:spLocks noChangeArrowheads="1"/>
          </p:cNvSpPr>
          <p:nvPr/>
        </p:nvSpPr>
        <p:spPr bwMode="auto">
          <a:xfrm>
            <a:off x="1196975" y="355600"/>
            <a:ext cx="30416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试求各支路电流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。</a:t>
            </a:r>
          </a:p>
        </p:txBody>
      </p:sp>
      <p:sp>
        <p:nvSpPr>
          <p:cNvPr id="42" name="Text Box 42"/>
          <p:cNvSpPr txBox="1">
            <a:spLocks noChangeArrowheads="1"/>
          </p:cNvSpPr>
          <p:nvPr/>
        </p:nvSpPr>
        <p:spPr bwMode="auto">
          <a:xfrm>
            <a:off x="4953000" y="762000"/>
            <a:ext cx="411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①求结点电压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ab</a:t>
            </a:r>
          </a:p>
        </p:txBody>
      </p:sp>
      <p:graphicFrame>
        <p:nvGraphicFramePr>
          <p:cNvPr id="43" name="Object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1219761"/>
              </p:ext>
            </p:extLst>
          </p:nvPr>
        </p:nvGraphicFramePr>
        <p:xfrm>
          <a:off x="5972175" y="1244600"/>
          <a:ext cx="2359025" cy="164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9" r:id="rId3" imgW="932760" imgH="626400" progId="Equation.3">
                  <p:embed/>
                </p:oleObj>
              </mc:Choice>
              <mc:Fallback>
                <p:oleObj r:id="rId3" imgW="932760" imgH="62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175" y="1244600"/>
                        <a:ext cx="2359025" cy="1643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Object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07470240"/>
              </p:ext>
            </p:extLst>
          </p:nvPr>
        </p:nvGraphicFramePr>
        <p:xfrm>
          <a:off x="6462713" y="2914650"/>
          <a:ext cx="2343150" cy="2195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0" r:id="rId5" imgW="811080" imgH="817920" progId="Equation.3">
                  <p:embed/>
                </p:oleObj>
              </mc:Choice>
              <mc:Fallback>
                <p:oleObj r:id="rId5" imgW="811080" imgH="817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2713" y="2914650"/>
                        <a:ext cx="2343150" cy="2195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Object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47115153"/>
              </p:ext>
            </p:extLst>
          </p:nvPr>
        </p:nvGraphicFramePr>
        <p:xfrm>
          <a:off x="1057275" y="4040188"/>
          <a:ext cx="3914775" cy="879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1" r:id="rId7" imgW="1616400" imgH="318960" progId="Equation.3">
                  <p:embed/>
                </p:oleObj>
              </mc:Choice>
              <mc:Fallback>
                <p:oleObj r:id="rId7" imgW="161640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7275" y="4040188"/>
                        <a:ext cx="3914775" cy="879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Object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61088566"/>
              </p:ext>
            </p:extLst>
          </p:nvPr>
        </p:nvGraphicFramePr>
        <p:xfrm>
          <a:off x="987425" y="4876800"/>
          <a:ext cx="3576638" cy="911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2" r:id="rId9" imgW="1512000" imgH="318960" progId="Equation.3">
                  <p:embed/>
                </p:oleObj>
              </mc:Choice>
              <mc:Fallback>
                <p:oleObj r:id="rId9" imgW="151200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87425" y="4876800"/>
                        <a:ext cx="3576638" cy="911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Object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28645727"/>
              </p:ext>
            </p:extLst>
          </p:nvPr>
        </p:nvGraphicFramePr>
        <p:xfrm>
          <a:off x="1036638" y="5764213"/>
          <a:ext cx="2357437" cy="928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33" r:id="rId11" imgW="1054440" imgH="318960" progId="Equation.3">
                  <p:embed/>
                </p:oleObj>
              </mc:Choice>
              <mc:Fallback>
                <p:oleObj r:id="rId11" imgW="105444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6638" y="5764213"/>
                        <a:ext cx="2357437" cy="9286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8" name="Text Box 48"/>
          <p:cNvSpPr txBox="1">
            <a:spLocks noChangeArrowheads="1"/>
          </p:cNvSpPr>
          <p:nvPr/>
        </p:nvSpPr>
        <p:spPr bwMode="auto">
          <a:xfrm>
            <a:off x="342900" y="3557588"/>
            <a:ext cx="530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②    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应用欧姆定律求各支路电流</a:t>
            </a:r>
          </a:p>
        </p:txBody>
      </p:sp>
      <p:grpSp>
        <p:nvGrpSpPr>
          <p:cNvPr id="49" name="Group 54"/>
          <p:cNvGrpSpPr>
            <a:grpSpLocks/>
          </p:cNvGrpSpPr>
          <p:nvPr/>
        </p:nvGrpSpPr>
        <p:grpSpPr bwMode="auto">
          <a:xfrm>
            <a:off x="4922838" y="1600200"/>
            <a:ext cx="696912" cy="1320800"/>
            <a:chOff x="3101" y="1008"/>
            <a:chExt cx="439" cy="832"/>
          </a:xfrm>
        </p:grpSpPr>
        <p:sp>
          <p:nvSpPr>
            <p:cNvPr id="50" name="Line 50"/>
            <p:cNvSpPr>
              <a:spLocks noChangeShapeType="1"/>
            </p:cNvSpPr>
            <p:nvPr/>
          </p:nvSpPr>
          <p:spPr bwMode="auto">
            <a:xfrm>
              <a:off x="3136" y="1008"/>
              <a:ext cx="0" cy="832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Rectangle 51"/>
            <p:cNvSpPr>
              <a:spLocks noChangeArrowheads="1"/>
            </p:cNvSpPr>
            <p:nvPr/>
          </p:nvSpPr>
          <p:spPr bwMode="auto">
            <a:xfrm>
              <a:off x="3101" y="1261"/>
              <a:ext cx="439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800" b="1" i="0" u="none" strike="noStrike" kern="0" cap="none" spc="0" normalizeH="0" baseline="-2500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5710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393700"/>
            <a:ext cx="12192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例</a:t>
            </a: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2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</a:endParaRPr>
          </a:p>
        </p:txBody>
      </p:sp>
      <p:sp>
        <p:nvSpPr>
          <p:cNvPr id="5" name="Rectangle 39"/>
          <p:cNvSpPr>
            <a:spLocks noChangeArrowheads="1"/>
          </p:cNvSpPr>
          <p:nvPr/>
        </p:nvSpPr>
        <p:spPr bwMode="auto">
          <a:xfrm>
            <a:off x="955675" y="381000"/>
            <a:ext cx="5721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试求如图所示电路中的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AO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和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AO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6" name="Text Box 40"/>
          <p:cNvSpPr txBox="1">
            <a:spLocks noChangeArrowheads="1"/>
          </p:cNvSpPr>
          <p:nvPr/>
        </p:nvSpPr>
        <p:spPr bwMode="auto">
          <a:xfrm>
            <a:off x="4241800" y="1066800"/>
            <a:ext cx="4114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求结点电压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AO</a:t>
            </a:r>
          </a:p>
        </p:txBody>
      </p:sp>
      <p:graphicFrame>
        <p:nvGraphicFramePr>
          <p:cNvPr id="7" name="Object 42"/>
          <p:cNvGraphicFramePr>
            <a:graphicFrameLocks noChangeAspect="1"/>
          </p:cNvGraphicFramePr>
          <p:nvPr/>
        </p:nvGraphicFramePr>
        <p:xfrm>
          <a:off x="4672013" y="1657350"/>
          <a:ext cx="3470275" cy="251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8" r:id="rId3" imgW="1054440" imgH="817920" progId="Equation.3">
                  <p:embed/>
                </p:oleObj>
              </mc:Choice>
              <mc:Fallback>
                <p:oleObj r:id="rId3" imgW="1054440" imgH="8179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2013" y="1657350"/>
                        <a:ext cx="3470275" cy="2513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5"/>
          <p:cNvGraphicFramePr>
            <a:graphicFrameLocks noChangeAspect="1"/>
          </p:cNvGraphicFramePr>
          <p:nvPr/>
        </p:nvGraphicFramePr>
        <p:xfrm>
          <a:off x="4114800" y="4367213"/>
          <a:ext cx="4826000" cy="1014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9" r:id="rId5" imgW="1587600" imgH="318960" progId="Equation.3">
                  <p:embed/>
                </p:oleObj>
              </mc:Choice>
              <mc:Fallback>
                <p:oleObj r:id="rId5" imgW="158760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14800" y="4367213"/>
                        <a:ext cx="4826000" cy="10144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71"/>
          <p:cNvGrpSpPr>
            <a:grpSpLocks/>
          </p:cNvGrpSpPr>
          <p:nvPr/>
        </p:nvGrpSpPr>
        <p:grpSpPr bwMode="auto">
          <a:xfrm>
            <a:off x="568325" y="1512888"/>
            <a:ext cx="3575050" cy="2898775"/>
            <a:chOff x="462" y="401"/>
            <a:chExt cx="2252" cy="1826"/>
          </a:xfrm>
        </p:grpSpPr>
        <p:sp>
          <p:nvSpPr>
            <p:cNvPr id="10" name="Line 10"/>
            <p:cNvSpPr>
              <a:spLocks noChangeShapeType="1"/>
            </p:cNvSpPr>
            <p:nvPr/>
          </p:nvSpPr>
          <p:spPr bwMode="auto">
            <a:xfrm flipV="1">
              <a:off x="1685" y="713"/>
              <a:ext cx="3" cy="95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 rot="10800000" flipH="1" flipV="1">
              <a:off x="1832" y="1666"/>
              <a:ext cx="0" cy="3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14"/>
            <p:cNvSpPr>
              <a:spLocks noChangeShapeType="1"/>
            </p:cNvSpPr>
            <p:nvPr/>
          </p:nvSpPr>
          <p:spPr bwMode="auto">
            <a:xfrm>
              <a:off x="1698" y="1957"/>
              <a:ext cx="0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20"/>
            <p:cNvSpPr>
              <a:spLocks noChangeArrowheads="1"/>
            </p:cNvSpPr>
            <p:nvPr/>
          </p:nvSpPr>
          <p:spPr bwMode="auto">
            <a:xfrm>
              <a:off x="1868" y="1677"/>
              <a:ext cx="38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AO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4" name="Text Box 29"/>
            <p:cNvSpPr txBox="1">
              <a:spLocks noChangeArrowheads="1"/>
            </p:cNvSpPr>
            <p:nvPr/>
          </p:nvSpPr>
          <p:spPr bwMode="auto">
            <a:xfrm>
              <a:off x="1272" y="1685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4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5" name="Text Box 36"/>
            <p:cNvSpPr txBox="1">
              <a:spLocks noChangeArrowheads="1"/>
            </p:cNvSpPr>
            <p:nvPr/>
          </p:nvSpPr>
          <p:spPr bwMode="auto">
            <a:xfrm>
              <a:off x="1016" y="401"/>
              <a:ext cx="4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6" name="Rectangle 47"/>
            <p:cNvSpPr>
              <a:spLocks noChangeArrowheads="1"/>
            </p:cNvSpPr>
            <p:nvPr/>
          </p:nvSpPr>
          <p:spPr bwMode="auto">
            <a:xfrm>
              <a:off x="1072" y="680"/>
              <a:ext cx="280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ne 48"/>
            <p:cNvSpPr>
              <a:spLocks noChangeShapeType="1"/>
            </p:cNvSpPr>
            <p:nvPr/>
          </p:nvSpPr>
          <p:spPr bwMode="auto">
            <a:xfrm>
              <a:off x="1352" y="720"/>
              <a:ext cx="3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49"/>
            <p:cNvSpPr>
              <a:spLocks noChangeShapeType="1"/>
            </p:cNvSpPr>
            <p:nvPr/>
          </p:nvSpPr>
          <p:spPr bwMode="auto">
            <a:xfrm flipH="1">
              <a:off x="744" y="720"/>
              <a:ext cx="3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50"/>
            <p:cNvSpPr>
              <a:spLocks noChangeArrowheads="1"/>
            </p:cNvSpPr>
            <p:nvPr/>
          </p:nvSpPr>
          <p:spPr bwMode="auto">
            <a:xfrm>
              <a:off x="680" y="680"/>
              <a:ext cx="56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51"/>
            <p:cNvSpPr>
              <a:spLocks noChangeArrowheads="1"/>
            </p:cNvSpPr>
            <p:nvPr/>
          </p:nvSpPr>
          <p:spPr bwMode="auto">
            <a:xfrm>
              <a:off x="462" y="408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–4V</a:t>
              </a:r>
            </a:p>
          </p:txBody>
        </p:sp>
        <p:sp>
          <p:nvSpPr>
            <p:cNvPr id="21" name="Text Box 52"/>
            <p:cNvSpPr txBox="1">
              <a:spLocks noChangeArrowheads="1"/>
            </p:cNvSpPr>
            <p:nvPr/>
          </p:nvSpPr>
          <p:spPr bwMode="auto">
            <a:xfrm>
              <a:off x="1024" y="761"/>
              <a:ext cx="4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22" name="Rectangle 53"/>
            <p:cNvSpPr>
              <a:spLocks noChangeArrowheads="1"/>
            </p:cNvSpPr>
            <p:nvPr/>
          </p:nvSpPr>
          <p:spPr bwMode="auto">
            <a:xfrm>
              <a:off x="1080" y="1040"/>
              <a:ext cx="280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54"/>
            <p:cNvSpPr>
              <a:spLocks noChangeShapeType="1"/>
            </p:cNvSpPr>
            <p:nvPr/>
          </p:nvSpPr>
          <p:spPr bwMode="auto">
            <a:xfrm>
              <a:off x="1360" y="1080"/>
              <a:ext cx="3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55"/>
            <p:cNvSpPr>
              <a:spLocks noChangeShapeType="1"/>
            </p:cNvSpPr>
            <p:nvPr/>
          </p:nvSpPr>
          <p:spPr bwMode="auto">
            <a:xfrm flipH="1">
              <a:off x="752" y="1080"/>
              <a:ext cx="3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56"/>
            <p:cNvSpPr>
              <a:spLocks noChangeArrowheads="1"/>
            </p:cNvSpPr>
            <p:nvPr/>
          </p:nvSpPr>
          <p:spPr bwMode="auto">
            <a:xfrm>
              <a:off x="688" y="1040"/>
              <a:ext cx="56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57"/>
            <p:cNvSpPr>
              <a:spLocks noChangeArrowheads="1"/>
            </p:cNvSpPr>
            <p:nvPr/>
          </p:nvSpPr>
          <p:spPr bwMode="auto">
            <a:xfrm>
              <a:off x="470" y="768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+6V</a:t>
              </a:r>
            </a:p>
          </p:txBody>
        </p:sp>
        <p:sp>
          <p:nvSpPr>
            <p:cNvPr id="27" name="Text Box 58"/>
            <p:cNvSpPr txBox="1">
              <a:spLocks noChangeArrowheads="1"/>
            </p:cNvSpPr>
            <p:nvPr/>
          </p:nvSpPr>
          <p:spPr bwMode="auto">
            <a:xfrm>
              <a:off x="1024" y="1089"/>
              <a:ext cx="4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4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28" name="Rectangle 59"/>
            <p:cNvSpPr>
              <a:spLocks noChangeArrowheads="1"/>
            </p:cNvSpPr>
            <p:nvPr/>
          </p:nvSpPr>
          <p:spPr bwMode="auto">
            <a:xfrm>
              <a:off x="1080" y="1368"/>
              <a:ext cx="280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60"/>
            <p:cNvSpPr>
              <a:spLocks noChangeShapeType="1"/>
            </p:cNvSpPr>
            <p:nvPr/>
          </p:nvSpPr>
          <p:spPr bwMode="auto">
            <a:xfrm>
              <a:off x="1360" y="1408"/>
              <a:ext cx="3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61"/>
            <p:cNvSpPr>
              <a:spLocks noChangeShapeType="1"/>
            </p:cNvSpPr>
            <p:nvPr/>
          </p:nvSpPr>
          <p:spPr bwMode="auto">
            <a:xfrm flipH="1">
              <a:off x="752" y="1408"/>
              <a:ext cx="3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Oval 62"/>
            <p:cNvSpPr>
              <a:spLocks noChangeArrowheads="1"/>
            </p:cNvSpPr>
            <p:nvPr/>
          </p:nvSpPr>
          <p:spPr bwMode="auto">
            <a:xfrm>
              <a:off x="688" y="1368"/>
              <a:ext cx="56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63"/>
            <p:cNvSpPr>
              <a:spLocks noChangeArrowheads="1"/>
            </p:cNvSpPr>
            <p:nvPr/>
          </p:nvSpPr>
          <p:spPr bwMode="auto">
            <a:xfrm>
              <a:off x="470" y="1096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–8V</a:t>
              </a:r>
            </a:p>
          </p:txBody>
        </p:sp>
        <p:sp>
          <p:nvSpPr>
            <p:cNvPr id="33" name="Rectangle 65"/>
            <p:cNvSpPr>
              <a:spLocks noChangeArrowheads="1"/>
            </p:cNvSpPr>
            <p:nvPr/>
          </p:nvSpPr>
          <p:spPr bwMode="auto">
            <a:xfrm>
              <a:off x="1648" y="1664"/>
              <a:ext cx="96" cy="2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66"/>
            <p:cNvSpPr>
              <a:spLocks noChangeShapeType="1"/>
            </p:cNvSpPr>
            <p:nvPr/>
          </p:nvSpPr>
          <p:spPr bwMode="auto">
            <a:xfrm>
              <a:off x="1624" y="2200"/>
              <a:ext cx="16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67"/>
            <p:cNvSpPr>
              <a:spLocks noChangeShapeType="1"/>
            </p:cNvSpPr>
            <p:nvPr/>
          </p:nvSpPr>
          <p:spPr bwMode="auto">
            <a:xfrm>
              <a:off x="1688" y="1408"/>
              <a:ext cx="5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val 68"/>
            <p:cNvSpPr>
              <a:spLocks noChangeArrowheads="1"/>
            </p:cNvSpPr>
            <p:nvPr/>
          </p:nvSpPr>
          <p:spPr bwMode="auto">
            <a:xfrm>
              <a:off x="2280" y="1376"/>
              <a:ext cx="64" cy="64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69"/>
            <p:cNvSpPr>
              <a:spLocks noChangeArrowheads="1"/>
            </p:cNvSpPr>
            <p:nvPr/>
          </p:nvSpPr>
          <p:spPr bwMode="auto">
            <a:xfrm>
              <a:off x="2196" y="1479"/>
              <a:ext cx="447" cy="7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+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AO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–</a:t>
              </a:r>
            </a:p>
          </p:txBody>
        </p:sp>
        <p:sp>
          <p:nvSpPr>
            <p:cNvPr id="38" name="Rectangle 70"/>
            <p:cNvSpPr>
              <a:spLocks noChangeArrowheads="1"/>
            </p:cNvSpPr>
            <p:nvPr/>
          </p:nvSpPr>
          <p:spPr bwMode="auto">
            <a:xfrm>
              <a:off x="2382" y="1256"/>
              <a:ext cx="3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5448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685088" y="6343650"/>
            <a:ext cx="703262" cy="46990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333399"/>
              </a:buClr>
              <a:buSzPct val="75000"/>
              <a:buFont typeface="Monotype Sorts" pitchFamily="2" charset="2"/>
              <a:buNone/>
              <a:tabLst/>
              <a:defRPr/>
            </a:pPr>
            <a:endParaRPr kumimoji="0" lang="zh-CN" altLang="zh-CN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</a:endParaRPr>
          </a:p>
        </p:txBody>
      </p:sp>
      <p:sp>
        <p:nvSpPr>
          <p:cNvPr id="5" name="AutoShape 3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405813" y="6343650"/>
            <a:ext cx="703262" cy="469900"/>
          </a:xfrm>
          <a:prstGeom prst="actionButtonForwardNex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 Box 34"/>
          <p:cNvSpPr txBox="1">
            <a:spLocks noChangeArrowheads="1"/>
          </p:cNvSpPr>
          <p:nvPr/>
        </p:nvSpPr>
        <p:spPr bwMode="auto">
          <a:xfrm>
            <a:off x="395288" y="333375"/>
            <a:ext cx="539750" cy="519113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itchFamily="2" charset="-122"/>
              </a:rPr>
              <a:t>例</a:t>
            </a:r>
          </a:p>
        </p:txBody>
      </p:sp>
      <p:sp>
        <p:nvSpPr>
          <p:cNvPr id="7" name="Text Box 74"/>
          <p:cNvSpPr txBox="1">
            <a:spLocks noChangeArrowheads="1"/>
          </p:cNvSpPr>
          <p:nvPr/>
        </p:nvSpPr>
        <p:spPr bwMode="auto">
          <a:xfrm>
            <a:off x="1116013" y="354013"/>
            <a:ext cx="16033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求</a:t>
            </a: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</a:rPr>
              <a:t>U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和</a:t>
            </a:r>
            <a:r>
              <a: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仿宋_GB2312" pitchFamily="49" charset="-122"/>
              </a:rPr>
              <a:t>I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。</a:t>
            </a: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Text Box 81"/>
          <p:cNvSpPr txBox="1">
            <a:spLocks noChangeArrowheads="1"/>
          </p:cNvSpPr>
          <p:nvPr/>
        </p:nvSpPr>
        <p:spPr bwMode="auto">
          <a:xfrm>
            <a:off x="323850" y="1052513"/>
            <a:ext cx="792163" cy="519112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itchFamily="2" charset="-122"/>
              </a:rPr>
              <a:t>解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itchFamily="2" charset="-122"/>
              </a:rPr>
              <a:t>1</a:t>
            </a:r>
            <a:endParaRPr kumimoji="0" lang="en-US" altLang="zh-CN" sz="2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宋体" pitchFamily="2" charset="-122"/>
            </a:endParaRPr>
          </a:p>
        </p:txBody>
      </p:sp>
      <p:sp>
        <p:nvSpPr>
          <p:cNvPr id="9" name="Text Box 82"/>
          <p:cNvSpPr txBox="1">
            <a:spLocks noChangeArrowheads="1"/>
          </p:cNvSpPr>
          <p:nvPr/>
        </p:nvSpPr>
        <p:spPr bwMode="auto">
          <a:xfrm>
            <a:off x="1331913" y="981075"/>
            <a:ext cx="203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rgbClr val="FF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应用结点法。</a:t>
            </a: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0" name="Group 89"/>
          <p:cNvGrpSpPr>
            <a:grpSpLocks/>
          </p:cNvGrpSpPr>
          <p:nvPr/>
        </p:nvGrpSpPr>
        <p:grpSpPr bwMode="auto">
          <a:xfrm>
            <a:off x="4500563" y="260350"/>
            <a:ext cx="3959225" cy="2665413"/>
            <a:chOff x="2835" y="164"/>
            <a:chExt cx="2494" cy="1679"/>
          </a:xfrm>
        </p:grpSpPr>
        <p:sp>
          <p:nvSpPr>
            <p:cNvPr id="11" name="Line 84"/>
            <p:cNvSpPr>
              <a:spLocks noChangeShapeType="1"/>
            </p:cNvSpPr>
            <p:nvPr/>
          </p:nvSpPr>
          <p:spPr bwMode="auto">
            <a:xfrm>
              <a:off x="3923" y="164"/>
              <a:ext cx="317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85"/>
            <p:cNvSpPr>
              <a:spLocks noChangeShapeType="1"/>
            </p:cNvSpPr>
            <p:nvPr/>
          </p:nvSpPr>
          <p:spPr bwMode="auto">
            <a:xfrm>
              <a:off x="4059" y="164"/>
              <a:ext cx="0" cy="273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86"/>
            <p:cNvSpPr>
              <a:spLocks noChangeArrowheads="1"/>
            </p:cNvSpPr>
            <p:nvPr/>
          </p:nvSpPr>
          <p:spPr bwMode="auto">
            <a:xfrm>
              <a:off x="3923" y="1570"/>
              <a:ext cx="226" cy="227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3</a:t>
              </a:r>
            </a:p>
          </p:txBody>
        </p:sp>
        <p:sp>
          <p:nvSpPr>
            <p:cNvPr id="14" name="Oval 87"/>
            <p:cNvSpPr>
              <a:spLocks noChangeArrowheads="1"/>
            </p:cNvSpPr>
            <p:nvPr/>
          </p:nvSpPr>
          <p:spPr bwMode="auto">
            <a:xfrm>
              <a:off x="5103" y="1480"/>
              <a:ext cx="226" cy="227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15" name="Oval 88"/>
            <p:cNvSpPr>
              <a:spLocks noChangeArrowheads="1"/>
            </p:cNvSpPr>
            <p:nvPr/>
          </p:nvSpPr>
          <p:spPr bwMode="auto">
            <a:xfrm>
              <a:off x="2835" y="1616"/>
              <a:ext cx="226" cy="227"/>
            </a:xfrm>
            <a:prstGeom prst="ellipse">
              <a:avLst/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graphicFrame>
        <p:nvGraphicFramePr>
          <p:cNvPr id="16" name="Object 90"/>
          <p:cNvGraphicFramePr>
            <a:graphicFrameLocks noChangeAspect="1"/>
          </p:cNvGraphicFramePr>
          <p:nvPr/>
        </p:nvGraphicFramePr>
        <p:xfrm>
          <a:off x="611188" y="1628775"/>
          <a:ext cx="1681162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2" name="Equation" r:id="rId4" imgW="711000" imgH="228600" progId="Equation.3">
                  <p:embed/>
                </p:oleObj>
              </mc:Choice>
              <mc:Fallback>
                <p:oleObj name="Equation" r:id="rId4" imgW="711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1188" y="1628775"/>
                        <a:ext cx="1681162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CC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Object 91"/>
          <p:cNvGraphicFramePr>
            <a:graphicFrameLocks noChangeAspect="1"/>
          </p:cNvGraphicFramePr>
          <p:nvPr/>
        </p:nvGraphicFramePr>
        <p:xfrm>
          <a:off x="468313" y="2205038"/>
          <a:ext cx="3481387" cy="538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3" name="Equation" r:id="rId6" imgW="1473120" imgH="228600" progId="Equation.3">
                  <p:embed/>
                </p:oleObj>
              </mc:Choice>
              <mc:Fallback>
                <p:oleObj name="Equation" r:id="rId6" imgW="1473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2205038"/>
                        <a:ext cx="3481387" cy="538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CC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92"/>
          <p:cNvGraphicFramePr>
            <a:graphicFrameLocks noChangeAspect="1"/>
          </p:cNvGraphicFramePr>
          <p:nvPr/>
        </p:nvGraphicFramePr>
        <p:xfrm>
          <a:off x="250825" y="2781300"/>
          <a:ext cx="40513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4" name="Equation" r:id="rId8" imgW="1714320" imgH="228600" progId="Equation.3">
                  <p:embed/>
                </p:oleObj>
              </mc:Choice>
              <mc:Fallback>
                <p:oleObj name="Equation" r:id="rId8" imgW="17143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825" y="2781300"/>
                        <a:ext cx="4051300" cy="538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CC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93"/>
          <p:cNvGraphicFramePr>
            <a:graphicFrameLocks noChangeAspect="1"/>
          </p:cNvGraphicFramePr>
          <p:nvPr/>
        </p:nvGraphicFramePr>
        <p:xfrm>
          <a:off x="468313" y="4076700"/>
          <a:ext cx="4751387" cy="65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5" name="Equation" r:id="rId10" imgW="1663560" imgH="228600" progId="Equation.3">
                  <p:embed/>
                </p:oleObj>
              </mc:Choice>
              <mc:Fallback>
                <p:oleObj name="Equation" r:id="rId10" imgW="16635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076700"/>
                        <a:ext cx="4751387" cy="650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CC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94"/>
          <p:cNvGraphicFramePr>
            <a:graphicFrameLocks noChangeAspect="1"/>
          </p:cNvGraphicFramePr>
          <p:nvPr/>
        </p:nvGraphicFramePr>
        <p:xfrm>
          <a:off x="468313" y="4724400"/>
          <a:ext cx="4175125" cy="649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6" name="Equation" r:id="rId12" imgW="1460160" imgH="228600" progId="Equation.3">
                  <p:embed/>
                </p:oleObj>
              </mc:Choice>
              <mc:Fallback>
                <p:oleObj name="Equation" r:id="rId12" imgW="14601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724400"/>
                        <a:ext cx="4175125" cy="649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CC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95"/>
          <p:cNvGraphicFramePr>
            <a:graphicFrameLocks noChangeAspect="1"/>
          </p:cNvGraphicFramePr>
          <p:nvPr/>
        </p:nvGraphicFramePr>
        <p:xfrm>
          <a:off x="468313" y="5445125"/>
          <a:ext cx="4581525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97" name="Equation" r:id="rId14" imgW="1701720" imgH="228600" progId="Equation.3">
                  <p:embed/>
                </p:oleObj>
              </mc:Choice>
              <mc:Fallback>
                <p:oleObj name="Equation" r:id="rId14" imgW="17017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445125"/>
                        <a:ext cx="4581525" cy="61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rgbClr val="FFCC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Text Box 96"/>
          <p:cNvSpPr txBox="1">
            <a:spLocks noChangeArrowheads="1"/>
          </p:cNvSpPr>
          <p:nvPr/>
        </p:nvSpPr>
        <p:spPr bwMode="auto">
          <a:xfrm>
            <a:off x="468313" y="3500438"/>
            <a:ext cx="15128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解得：</a:t>
            </a:r>
          </a:p>
        </p:txBody>
      </p:sp>
      <p:grpSp>
        <p:nvGrpSpPr>
          <p:cNvPr id="23" name="Group 80"/>
          <p:cNvGrpSpPr>
            <a:grpSpLocks/>
          </p:cNvGrpSpPr>
          <p:nvPr/>
        </p:nvGrpSpPr>
        <p:grpSpPr bwMode="auto">
          <a:xfrm>
            <a:off x="3995738" y="0"/>
            <a:ext cx="5148262" cy="4173538"/>
            <a:chOff x="2517" y="0"/>
            <a:chExt cx="3243" cy="2629"/>
          </a:xfrm>
        </p:grpSpPr>
        <p:sp>
          <p:nvSpPr>
            <p:cNvPr id="24" name="Oval 71"/>
            <p:cNvSpPr>
              <a:spLocks noChangeArrowheads="1"/>
            </p:cNvSpPr>
            <p:nvPr/>
          </p:nvSpPr>
          <p:spPr bwMode="auto">
            <a:xfrm>
              <a:off x="3878" y="2024"/>
              <a:ext cx="294" cy="348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 Box 36"/>
            <p:cNvSpPr txBox="1">
              <a:spLocks noChangeArrowheads="1"/>
            </p:cNvSpPr>
            <p:nvPr/>
          </p:nvSpPr>
          <p:spPr bwMode="auto">
            <a:xfrm>
              <a:off x="2517" y="1117"/>
              <a:ext cx="59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90V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26" name="Oval 39"/>
            <p:cNvSpPr>
              <a:spLocks noChangeArrowheads="1"/>
            </p:cNvSpPr>
            <p:nvPr/>
          </p:nvSpPr>
          <p:spPr bwMode="auto">
            <a:xfrm>
              <a:off x="2956" y="1085"/>
              <a:ext cx="294" cy="347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val 40"/>
            <p:cNvSpPr>
              <a:spLocks noChangeArrowheads="1"/>
            </p:cNvSpPr>
            <p:nvPr/>
          </p:nvSpPr>
          <p:spPr bwMode="auto">
            <a:xfrm>
              <a:off x="4900" y="781"/>
              <a:ext cx="294" cy="348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41"/>
            <p:cNvSpPr>
              <a:spLocks noChangeArrowheads="1"/>
            </p:cNvSpPr>
            <p:nvPr/>
          </p:nvSpPr>
          <p:spPr bwMode="auto">
            <a:xfrm>
              <a:off x="3103" y="391"/>
              <a:ext cx="1944" cy="1823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42"/>
            <p:cNvSpPr>
              <a:spLocks noChangeShapeType="1"/>
            </p:cNvSpPr>
            <p:nvPr/>
          </p:nvSpPr>
          <p:spPr bwMode="auto">
            <a:xfrm>
              <a:off x="3103" y="1562"/>
              <a:ext cx="194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43"/>
            <p:cNvSpPr>
              <a:spLocks noChangeShapeType="1"/>
            </p:cNvSpPr>
            <p:nvPr/>
          </p:nvSpPr>
          <p:spPr bwMode="auto">
            <a:xfrm>
              <a:off x="4057" y="391"/>
              <a:ext cx="0" cy="117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Rectangle 44"/>
            <p:cNvSpPr>
              <a:spLocks noChangeArrowheads="1"/>
            </p:cNvSpPr>
            <p:nvPr/>
          </p:nvSpPr>
          <p:spPr bwMode="auto">
            <a:xfrm>
              <a:off x="3323" y="1519"/>
              <a:ext cx="293" cy="13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45"/>
            <p:cNvSpPr>
              <a:spLocks noChangeArrowheads="1"/>
            </p:cNvSpPr>
            <p:nvPr/>
          </p:nvSpPr>
          <p:spPr bwMode="auto">
            <a:xfrm>
              <a:off x="4423" y="1519"/>
              <a:ext cx="294" cy="13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48"/>
            <p:cNvSpPr>
              <a:spLocks noChangeArrowheads="1"/>
            </p:cNvSpPr>
            <p:nvPr/>
          </p:nvSpPr>
          <p:spPr bwMode="auto">
            <a:xfrm rot="5400000">
              <a:off x="3864" y="683"/>
              <a:ext cx="348" cy="11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Rectangle 49"/>
            <p:cNvSpPr>
              <a:spLocks noChangeArrowheads="1"/>
            </p:cNvSpPr>
            <p:nvPr/>
          </p:nvSpPr>
          <p:spPr bwMode="auto">
            <a:xfrm rot="5400000">
              <a:off x="2911" y="683"/>
              <a:ext cx="348" cy="110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val 50"/>
            <p:cNvSpPr>
              <a:spLocks noChangeArrowheads="1"/>
            </p:cNvSpPr>
            <p:nvPr/>
          </p:nvSpPr>
          <p:spPr bwMode="auto">
            <a:xfrm>
              <a:off x="3910" y="1042"/>
              <a:ext cx="293" cy="347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51"/>
            <p:cNvSpPr>
              <a:spLocks noChangeShapeType="1"/>
            </p:cNvSpPr>
            <p:nvPr/>
          </p:nvSpPr>
          <p:spPr bwMode="auto">
            <a:xfrm>
              <a:off x="3910" y="1215"/>
              <a:ext cx="293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Text Box 52"/>
            <p:cNvSpPr txBox="1">
              <a:spLocks noChangeArrowheads="1"/>
            </p:cNvSpPr>
            <p:nvPr/>
          </p:nvSpPr>
          <p:spPr bwMode="auto">
            <a:xfrm>
              <a:off x="2789" y="1389"/>
              <a:ext cx="2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＋</a:t>
              </a:r>
            </a:p>
          </p:txBody>
        </p:sp>
        <p:sp>
          <p:nvSpPr>
            <p:cNvPr id="38" name="Text Box 54"/>
            <p:cNvSpPr txBox="1">
              <a:spLocks noChangeArrowheads="1"/>
            </p:cNvSpPr>
            <p:nvPr/>
          </p:nvSpPr>
          <p:spPr bwMode="auto">
            <a:xfrm flipV="1">
              <a:off x="5057" y="1207"/>
              <a:ext cx="2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＋</a:t>
              </a:r>
            </a:p>
          </p:txBody>
        </p:sp>
        <p:sp>
          <p:nvSpPr>
            <p:cNvPr id="39" name="Text Box 55"/>
            <p:cNvSpPr txBox="1">
              <a:spLocks noChangeArrowheads="1"/>
            </p:cNvSpPr>
            <p:nvPr/>
          </p:nvSpPr>
          <p:spPr bwMode="auto">
            <a:xfrm>
              <a:off x="3606" y="2160"/>
              <a:ext cx="2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＋</a:t>
              </a:r>
            </a:p>
          </p:txBody>
        </p:sp>
        <p:sp>
          <p:nvSpPr>
            <p:cNvPr id="40" name="Text Box 57"/>
            <p:cNvSpPr txBox="1">
              <a:spLocks noChangeArrowheads="1"/>
            </p:cNvSpPr>
            <p:nvPr/>
          </p:nvSpPr>
          <p:spPr bwMode="auto">
            <a:xfrm>
              <a:off x="2789" y="845"/>
              <a:ext cx="2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－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1" name="Text Box 58"/>
            <p:cNvSpPr txBox="1">
              <a:spLocks noChangeArrowheads="1"/>
            </p:cNvSpPr>
            <p:nvPr/>
          </p:nvSpPr>
          <p:spPr bwMode="auto">
            <a:xfrm>
              <a:off x="4241" y="2160"/>
              <a:ext cx="2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－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2" name="Text Box 59"/>
            <p:cNvSpPr txBox="1">
              <a:spLocks noChangeArrowheads="1"/>
            </p:cNvSpPr>
            <p:nvPr/>
          </p:nvSpPr>
          <p:spPr bwMode="auto">
            <a:xfrm>
              <a:off x="5012" y="482"/>
              <a:ext cx="25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－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3" name="Text Box 62"/>
            <p:cNvSpPr txBox="1">
              <a:spLocks noChangeArrowheads="1"/>
            </p:cNvSpPr>
            <p:nvPr/>
          </p:nvSpPr>
          <p:spPr bwMode="auto">
            <a:xfrm>
              <a:off x="3288" y="1616"/>
              <a:ext cx="5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2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4" name="Text Box 63"/>
            <p:cNvSpPr txBox="1">
              <a:spLocks noChangeArrowheads="1"/>
            </p:cNvSpPr>
            <p:nvPr/>
          </p:nvSpPr>
          <p:spPr bwMode="auto">
            <a:xfrm>
              <a:off x="2699" y="527"/>
              <a:ext cx="59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1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5" name="Text Box 64"/>
            <p:cNvSpPr txBox="1">
              <a:spLocks noChangeArrowheads="1"/>
            </p:cNvSpPr>
            <p:nvPr/>
          </p:nvSpPr>
          <p:spPr bwMode="auto">
            <a:xfrm>
              <a:off x="4377" y="1616"/>
              <a:ext cx="76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2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6" name="Text Box 65"/>
            <p:cNvSpPr txBox="1">
              <a:spLocks noChangeArrowheads="1"/>
            </p:cNvSpPr>
            <p:nvPr/>
          </p:nvSpPr>
          <p:spPr bwMode="auto">
            <a:xfrm>
              <a:off x="4093" y="564"/>
              <a:ext cx="5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1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sym typeface="Symbol" pitchFamily="18" charset="2"/>
                </a:rPr>
                <a:t>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7" name="Text Box 66"/>
            <p:cNvSpPr txBox="1">
              <a:spLocks noChangeArrowheads="1"/>
            </p:cNvSpPr>
            <p:nvPr/>
          </p:nvSpPr>
          <p:spPr bwMode="auto">
            <a:xfrm>
              <a:off x="5172" y="799"/>
              <a:ext cx="5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100V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48" name="Line 69"/>
            <p:cNvSpPr>
              <a:spLocks noChangeShapeType="1"/>
            </p:cNvSpPr>
            <p:nvPr/>
          </p:nvSpPr>
          <p:spPr bwMode="auto">
            <a:xfrm flipV="1">
              <a:off x="3837" y="999"/>
              <a:ext cx="0" cy="346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 Box 70"/>
            <p:cNvSpPr txBox="1">
              <a:spLocks noChangeArrowheads="1"/>
            </p:cNvSpPr>
            <p:nvPr/>
          </p:nvSpPr>
          <p:spPr bwMode="auto">
            <a:xfrm>
              <a:off x="3560" y="1253"/>
              <a:ext cx="50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20</a:t>
              </a: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sym typeface="Symbol" pitchFamily="18" charset="2"/>
                </a:rPr>
                <a:t>A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0" name="Text Box 72"/>
            <p:cNvSpPr txBox="1">
              <a:spLocks noChangeArrowheads="1"/>
            </p:cNvSpPr>
            <p:nvPr/>
          </p:nvSpPr>
          <p:spPr bwMode="auto">
            <a:xfrm>
              <a:off x="3787" y="2341"/>
              <a:ext cx="58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110V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1" name="Text Box 75"/>
            <p:cNvSpPr txBox="1">
              <a:spLocks noChangeArrowheads="1"/>
            </p:cNvSpPr>
            <p:nvPr/>
          </p:nvSpPr>
          <p:spPr bwMode="auto">
            <a:xfrm>
              <a:off x="4059" y="1298"/>
              <a:ext cx="2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＋</a:t>
              </a:r>
            </a:p>
          </p:txBody>
        </p:sp>
        <p:sp>
          <p:nvSpPr>
            <p:cNvPr id="52" name="Text Box 76"/>
            <p:cNvSpPr txBox="1">
              <a:spLocks noChangeArrowheads="1"/>
            </p:cNvSpPr>
            <p:nvPr/>
          </p:nvSpPr>
          <p:spPr bwMode="auto">
            <a:xfrm>
              <a:off x="4105" y="799"/>
              <a:ext cx="2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－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3" name="Text Box 77"/>
            <p:cNvSpPr txBox="1">
              <a:spLocks noChangeArrowheads="1"/>
            </p:cNvSpPr>
            <p:nvPr/>
          </p:nvSpPr>
          <p:spPr bwMode="auto">
            <a:xfrm>
              <a:off x="4165" y="1026"/>
              <a:ext cx="2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U</a:t>
              </a:r>
              <a:endPara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54" name="Line 78"/>
            <p:cNvSpPr>
              <a:spLocks noChangeShapeType="1"/>
            </p:cNvSpPr>
            <p:nvPr/>
          </p:nvSpPr>
          <p:spPr bwMode="auto">
            <a:xfrm>
              <a:off x="3243" y="300"/>
              <a:ext cx="544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 type="triangle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 Box 79"/>
            <p:cNvSpPr txBox="1">
              <a:spLocks noChangeArrowheads="1"/>
            </p:cNvSpPr>
            <p:nvPr/>
          </p:nvSpPr>
          <p:spPr bwMode="auto">
            <a:xfrm>
              <a:off x="3334" y="0"/>
              <a:ext cx="25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I</a:t>
              </a:r>
              <a:endParaRPr kumimoji="0" lang="en-US" altLang="zh-CN" sz="18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3963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3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0" dur="3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5" dur="3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5" dur="3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3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5" dur="3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00"/>
                            </p:stCondLst>
                            <p:childTnLst>
                              <p:par>
                                <p:cTn id="6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9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utoUpdateAnimBg="0"/>
      <p:bldP spid="8" grpId="0" animBg="1"/>
      <p:bldP spid="9" grpId="0" autoUpdateAnimBg="0"/>
      <p:bldP spid="2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133600" y="114300"/>
            <a:ext cx="4343400" cy="6096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2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anose="02010800040101010101" pitchFamily="2" charset="-122"/>
              </a:rPr>
              <a:t>2.6</a:t>
            </a:r>
            <a:r>
              <a:rPr lang="en-US" altLang="zh-CN" sz="32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3200" b="1" smtClean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叠加定理</a:t>
            </a:r>
            <a:endParaRPr lang="zh-CN" altLang="en-US" sz="3200" b="1" dirty="0"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华文新魏" panose="02010800040101010101" pitchFamily="2" charset="-122"/>
              <a:ea typeface="华文新魏" panose="02010800040101010101" pitchFamily="2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15888" y="671513"/>
            <a:ext cx="3681412" cy="565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一、叠加定理的推导</a:t>
            </a:r>
          </a:p>
        </p:txBody>
      </p:sp>
      <p:grpSp>
        <p:nvGrpSpPr>
          <p:cNvPr id="6" name="Group 127"/>
          <p:cNvGrpSpPr>
            <a:grpSpLocks/>
          </p:cNvGrpSpPr>
          <p:nvPr/>
        </p:nvGrpSpPr>
        <p:grpSpPr bwMode="auto">
          <a:xfrm>
            <a:off x="38100" y="1047750"/>
            <a:ext cx="3211513" cy="2279650"/>
            <a:chOff x="163" y="796"/>
            <a:chExt cx="2023" cy="1436"/>
          </a:xfrm>
        </p:grpSpPr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513" y="1069"/>
              <a:ext cx="0" cy="55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459" y="1626"/>
              <a:ext cx="99" cy="25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513" y="1881"/>
              <a:ext cx="0" cy="1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Text Box 11"/>
            <p:cNvSpPr txBox="1">
              <a:spLocks noChangeArrowheads="1"/>
            </p:cNvSpPr>
            <p:nvPr/>
          </p:nvSpPr>
          <p:spPr bwMode="auto">
            <a:xfrm>
              <a:off x="287" y="1022"/>
              <a:ext cx="244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grpSp>
          <p:nvGrpSpPr>
            <p:cNvPr id="11" name="Group 12"/>
            <p:cNvGrpSpPr>
              <a:grpSpLocks/>
            </p:cNvGrpSpPr>
            <p:nvPr/>
          </p:nvGrpSpPr>
          <p:grpSpPr bwMode="auto">
            <a:xfrm>
              <a:off x="1596" y="1441"/>
              <a:ext cx="242" cy="222"/>
              <a:chOff x="902" y="2502"/>
              <a:chExt cx="242" cy="222"/>
            </a:xfrm>
          </p:grpSpPr>
          <p:sp>
            <p:nvSpPr>
              <p:cNvPr id="29" name="Oval 13"/>
              <p:cNvSpPr>
                <a:spLocks noChangeArrowheads="1"/>
              </p:cNvSpPr>
              <p:nvPr/>
            </p:nvSpPr>
            <p:spPr bwMode="auto">
              <a:xfrm flipV="1">
                <a:off x="902" y="2502"/>
                <a:ext cx="242" cy="222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Line 14"/>
              <p:cNvSpPr>
                <a:spLocks noChangeShapeType="1"/>
              </p:cNvSpPr>
              <p:nvPr/>
            </p:nvSpPr>
            <p:spPr bwMode="auto">
              <a:xfrm flipV="1">
                <a:off x="902" y="2613"/>
                <a:ext cx="24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1181" y="1657"/>
              <a:ext cx="0" cy="4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16"/>
            <p:cNvSpPr>
              <a:spLocks noChangeShapeType="1"/>
            </p:cNvSpPr>
            <p:nvPr/>
          </p:nvSpPr>
          <p:spPr bwMode="auto">
            <a:xfrm>
              <a:off x="1181" y="1069"/>
              <a:ext cx="0" cy="3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17"/>
            <p:cNvSpPr>
              <a:spLocks noChangeShapeType="1"/>
            </p:cNvSpPr>
            <p:nvPr/>
          </p:nvSpPr>
          <p:spPr bwMode="auto">
            <a:xfrm>
              <a:off x="512" y="1069"/>
              <a:ext cx="121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19"/>
            <p:cNvSpPr>
              <a:spLocks noChangeShapeType="1"/>
            </p:cNvSpPr>
            <p:nvPr/>
          </p:nvSpPr>
          <p:spPr bwMode="auto">
            <a:xfrm>
              <a:off x="1720" y="1071"/>
              <a:ext cx="0" cy="36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21"/>
            <p:cNvSpPr>
              <a:spLocks noChangeShapeType="1"/>
            </p:cNvSpPr>
            <p:nvPr/>
          </p:nvSpPr>
          <p:spPr bwMode="auto">
            <a:xfrm>
              <a:off x="512" y="2071"/>
              <a:ext cx="121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22"/>
            <p:cNvSpPr txBox="1">
              <a:spLocks noChangeArrowheads="1"/>
            </p:cNvSpPr>
            <p:nvPr/>
          </p:nvSpPr>
          <p:spPr bwMode="auto">
            <a:xfrm>
              <a:off x="166" y="118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</a:p>
          </p:txBody>
        </p:sp>
        <p:sp>
          <p:nvSpPr>
            <p:cNvPr id="18" name="Text Box 23"/>
            <p:cNvSpPr txBox="1">
              <a:spLocks noChangeArrowheads="1"/>
            </p:cNvSpPr>
            <p:nvPr/>
          </p:nvSpPr>
          <p:spPr bwMode="auto">
            <a:xfrm>
              <a:off x="163" y="161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Line 26"/>
            <p:cNvSpPr>
              <a:spLocks noChangeShapeType="1"/>
            </p:cNvSpPr>
            <p:nvPr/>
          </p:nvSpPr>
          <p:spPr bwMode="auto">
            <a:xfrm>
              <a:off x="1923" y="1399"/>
              <a:ext cx="0" cy="29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 Box 29"/>
            <p:cNvSpPr txBox="1">
              <a:spLocks noChangeArrowheads="1"/>
            </p:cNvSpPr>
            <p:nvPr/>
          </p:nvSpPr>
          <p:spPr bwMode="auto">
            <a:xfrm>
              <a:off x="1089" y="7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21" name="Text Box 31"/>
            <p:cNvSpPr txBox="1">
              <a:spLocks noChangeArrowheads="1"/>
            </p:cNvSpPr>
            <p:nvPr/>
          </p:nvSpPr>
          <p:spPr bwMode="auto">
            <a:xfrm>
              <a:off x="1924" y="1421"/>
              <a:ext cx="2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Oval 116"/>
            <p:cNvSpPr>
              <a:spLocks noChangeArrowheads="1"/>
            </p:cNvSpPr>
            <p:nvPr/>
          </p:nvSpPr>
          <p:spPr bwMode="auto">
            <a:xfrm>
              <a:off x="408" y="1232"/>
              <a:ext cx="208" cy="20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 Box 117"/>
            <p:cNvSpPr txBox="1">
              <a:spLocks noChangeArrowheads="1"/>
            </p:cNvSpPr>
            <p:nvPr/>
          </p:nvSpPr>
          <p:spPr bwMode="auto">
            <a:xfrm>
              <a:off x="1196" y="1812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24" name="Line 119"/>
            <p:cNvSpPr>
              <a:spLocks noChangeShapeType="1"/>
            </p:cNvSpPr>
            <p:nvPr/>
          </p:nvSpPr>
          <p:spPr bwMode="auto">
            <a:xfrm>
              <a:off x="1192" y="2072"/>
              <a:ext cx="0" cy="1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120"/>
            <p:cNvSpPr>
              <a:spLocks noChangeShapeType="1"/>
            </p:cNvSpPr>
            <p:nvPr/>
          </p:nvSpPr>
          <p:spPr bwMode="auto">
            <a:xfrm>
              <a:off x="1120" y="2224"/>
              <a:ext cx="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121"/>
            <p:cNvSpPr>
              <a:spLocks noChangeArrowheads="1"/>
            </p:cNvSpPr>
            <p:nvPr/>
          </p:nvSpPr>
          <p:spPr bwMode="auto">
            <a:xfrm>
              <a:off x="1139" y="1394"/>
              <a:ext cx="99" cy="25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27" name="Text Box 122"/>
            <p:cNvSpPr txBox="1">
              <a:spLocks noChangeArrowheads="1"/>
            </p:cNvSpPr>
            <p:nvPr/>
          </p:nvSpPr>
          <p:spPr bwMode="auto">
            <a:xfrm>
              <a:off x="843" y="138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8" name="Line 123"/>
            <p:cNvSpPr>
              <a:spLocks noChangeShapeType="1"/>
            </p:cNvSpPr>
            <p:nvPr/>
          </p:nvSpPr>
          <p:spPr bwMode="auto">
            <a:xfrm>
              <a:off x="1720" y="1664"/>
              <a:ext cx="0" cy="40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1" name="Group 127"/>
          <p:cNvGrpSpPr>
            <a:grpSpLocks/>
          </p:cNvGrpSpPr>
          <p:nvPr/>
        </p:nvGrpSpPr>
        <p:grpSpPr bwMode="auto">
          <a:xfrm>
            <a:off x="38100" y="1047750"/>
            <a:ext cx="3211513" cy="2279650"/>
            <a:chOff x="163" y="796"/>
            <a:chExt cx="2023" cy="1436"/>
          </a:xfrm>
        </p:grpSpPr>
        <p:sp>
          <p:nvSpPr>
            <p:cNvPr id="32" name="Line 8"/>
            <p:cNvSpPr>
              <a:spLocks noChangeShapeType="1"/>
            </p:cNvSpPr>
            <p:nvPr/>
          </p:nvSpPr>
          <p:spPr bwMode="auto">
            <a:xfrm>
              <a:off x="513" y="1069"/>
              <a:ext cx="0" cy="55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9"/>
            <p:cNvSpPr>
              <a:spLocks noChangeArrowheads="1"/>
            </p:cNvSpPr>
            <p:nvPr/>
          </p:nvSpPr>
          <p:spPr bwMode="auto">
            <a:xfrm>
              <a:off x="459" y="1626"/>
              <a:ext cx="99" cy="25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34" name="Line 10"/>
            <p:cNvSpPr>
              <a:spLocks noChangeShapeType="1"/>
            </p:cNvSpPr>
            <p:nvPr/>
          </p:nvSpPr>
          <p:spPr bwMode="auto">
            <a:xfrm>
              <a:off x="513" y="1881"/>
              <a:ext cx="0" cy="1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Text Box 11"/>
            <p:cNvSpPr txBox="1">
              <a:spLocks noChangeArrowheads="1"/>
            </p:cNvSpPr>
            <p:nvPr/>
          </p:nvSpPr>
          <p:spPr bwMode="auto">
            <a:xfrm>
              <a:off x="287" y="1022"/>
              <a:ext cx="244" cy="5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3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grpSp>
          <p:nvGrpSpPr>
            <p:cNvPr id="36" name="Group 12"/>
            <p:cNvGrpSpPr>
              <a:grpSpLocks/>
            </p:cNvGrpSpPr>
            <p:nvPr/>
          </p:nvGrpSpPr>
          <p:grpSpPr bwMode="auto">
            <a:xfrm>
              <a:off x="1596" y="1441"/>
              <a:ext cx="242" cy="222"/>
              <a:chOff x="902" y="2502"/>
              <a:chExt cx="242" cy="222"/>
            </a:xfrm>
          </p:grpSpPr>
          <p:sp>
            <p:nvSpPr>
              <p:cNvPr id="54" name="Oval 13"/>
              <p:cNvSpPr>
                <a:spLocks noChangeArrowheads="1"/>
              </p:cNvSpPr>
              <p:nvPr/>
            </p:nvSpPr>
            <p:spPr bwMode="auto">
              <a:xfrm flipV="1">
                <a:off x="902" y="2502"/>
                <a:ext cx="242" cy="222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Line 14"/>
              <p:cNvSpPr>
                <a:spLocks noChangeShapeType="1"/>
              </p:cNvSpPr>
              <p:nvPr/>
            </p:nvSpPr>
            <p:spPr bwMode="auto">
              <a:xfrm flipV="1">
                <a:off x="902" y="2613"/>
                <a:ext cx="24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7" name="Line 15"/>
            <p:cNvSpPr>
              <a:spLocks noChangeShapeType="1"/>
            </p:cNvSpPr>
            <p:nvPr/>
          </p:nvSpPr>
          <p:spPr bwMode="auto">
            <a:xfrm>
              <a:off x="1181" y="1657"/>
              <a:ext cx="0" cy="4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16"/>
            <p:cNvSpPr>
              <a:spLocks noChangeShapeType="1"/>
            </p:cNvSpPr>
            <p:nvPr/>
          </p:nvSpPr>
          <p:spPr bwMode="auto">
            <a:xfrm>
              <a:off x="1181" y="1069"/>
              <a:ext cx="0" cy="3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17"/>
            <p:cNvSpPr>
              <a:spLocks noChangeShapeType="1"/>
            </p:cNvSpPr>
            <p:nvPr/>
          </p:nvSpPr>
          <p:spPr bwMode="auto">
            <a:xfrm>
              <a:off x="512" y="1069"/>
              <a:ext cx="121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19"/>
            <p:cNvSpPr>
              <a:spLocks noChangeShapeType="1"/>
            </p:cNvSpPr>
            <p:nvPr/>
          </p:nvSpPr>
          <p:spPr bwMode="auto">
            <a:xfrm>
              <a:off x="1720" y="1071"/>
              <a:ext cx="0" cy="36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21"/>
            <p:cNvSpPr>
              <a:spLocks noChangeShapeType="1"/>
            </p:cNvSpPr>
            <p:nvPr/>
          </p:nvSpPr>
          <p:spPr bwMode="auto">
            <a:xfrm>
              <a:off x="512" y="2071"/>
              <a:ext cx="121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Text Box 22"/>
            <p:cNvSpPr txBox="1">
              <a:spLocks noChangeArrowheads="1"/>
            </p:cNvSpPr>
            <p:nvPr/>
          </p:nvSpPr>
          <p:spPr bwMode="auto">
            <a:xfrm>
              <a:off x="166" y="1189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</a:p>
          </p:txBody>
        </p:sp>
        <p:sp>
          <p:nvSpPr>
            <p:cNvPr id="43" name="Text Box 23"/>
            <p:cNvSpPr txBox="1">
              <a:spLocks noChangeArrowheads="1"/>
            </p:cNvSpPr>
            <p:nvPr/>
          </p:nvSpPr>
          <p:spPr bwMode="auto">
            <a:xfrm>
              <a:off x="163" y="161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Line 26"/>
            <p:cNvSpPr>
              <a:spLocks noChangeShapeType="1"/>
            </p:cNvSpPr>
            <p:nvPr/>
          </p:nvSpPr>
          <p:spPr bwMode="auto">
            <a:xfrm>
              <a:off x="1923" y="1399"/>
              <a:ext cx="0" cy="29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Text Box 29"/>
            <p:cNvSpPr txBox="1">
              <a:spLocks noChangeArrowheads="1"/>
            </p:cNvSpPr>
            <p:nvPr/>
          </p:nvSpPr>
          <p:spPr bwMode="auto">
            <a:xfrm>
              <a:off x="1089" y="79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46" name="Text Box 31"/>
            <p:cNvSpPr txBox="1">
              <a:spLocks noChangeArrowheads="1"/>
            </p:cNvSpPr>
            <p:nvPr/>
          </p:nvSpPr>
          <p:spPr bwMode="auto">
            <a:xfrm>
              <a:off x="1924" y="1421"/>
              <a:ext cx="2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Oval 116"/>
            <p:cNvSpPr>
              <a:spLocks noChangeArrowheads="1"/>
            </p:cNvSpPr>
            <p:nvPr/>
          </p:nvSpPr>
          <p:spPr bwMode="auto">
            <a:xfrm>
              <a:off x="408" y="1232"/>
              <a:ext cx="208" cy="20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Text Box 117"/>
            <p:cNvSpPr txBox="1">
              <a:spLocks noChangeArrowheads="1"/>
            </p:cNvSpPr>
            <p:nvPr/>
          </p:nvSpPr>
          <p:spPr bwMode="auto">
            <a:xfrm>
              <a:off x="1196" y="1812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49" name="Line 119"/>
            <p:cNvSpPr>
              <a:spLocks noChangeShapeType="1"/>
            </p:cNvSpPr>
            <p:nvPr/>
          </p:nvSpPr>
          <p:spPr bwMode="auto">
            <a:xfrm>
              <a:off x="1192" y="2072"/>
              <a:ext cx="0" cy="1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Line 120"/>
            <p:cNvSpPr>
              <a:spLocks noChangeShapeType="1"/>
            </p:cNvSpPr>
            <p:nvPr/>
          </p:nvSpPr>
          <p:spPr bwMode="auto">
            <a:xfrm>
              <a:off x="1120" y="2224"/>
              <a:ext cx="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Rectangle 121"/>
            <p:cNvSpPr>
              <a:spLocks noChangeArrowheads="1"/>
            </p:cNvSpPr>
            <p:nvPr/>
          </p:nvSpPr>
          <p:spPr bwMode="auto">
            <a:xfrm>
              <a:off x="1139" y="1394"/>
              <a:ext cx="99" cy="25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52" name="Text Box 122"/>
            <p:cNvSpPr txBox="1">
              <a:spLocks noChangeArrowheads="1"/>
            </p:cNvSpPr>
            <p:nvPr/>
          </p:nvSpPr>
          <p:spPr bwMode="auto">
            <a:xfrm>
              <a:off x="843" y="1384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Line 123"/>
            <p:cNvSpPr>
              <a:spLocks noChangeShapeType="1"/>
            </p:cNvSpPr>
            <p:nvPr/>
          </p:nvSpPr>
          <p:spPr bwMode="auto">
            <a:xfrm>
              <a:off x="1720" y="1664"/>
              <a:ext cx="0" cy="40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6" name="Rectangle 125"/>
          <p:cNvSpPr>
            <a:spLocks noChangeArrowheads="1"/>
          </p:cNvSpPr>
          <p:nvPr/>
        </p:nvSpPr>
        <p:spPr bwMode="auto">
          <a:xfrm>
            <a:off x="267493" y="3378200"/>
            <a:ext cx="3098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结点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a</a:t>
            </a: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的结点电压为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:</a:t>
            </a:r>
          </a:p>
        </p:txBody>
      </p:sp>
      <p:sp>
        <p:nvSpPr>
          <p:cNvPr id="57" name="AutoShape 129"/>
          <p:cNvSpPr>
            <a:spLocks noChangeArrowheads="1"/>
          </p:cNvSpPr>
          <p:nvPr/>
        </p:nvSpPr>
        <p:spPr bwMode="auto">
          <a:xfrm>
            <a:off x="3061493" y="2070100"/>
            <a:ext cx="381000" cy="203200"/>
          </a:xfrm>
          <a:prstGeom prst="rightArrow">
            <a:avLst>
              <a:gd name="adj1" fmla="val 50000"/>
              <a:gd name="adj2" fmla="val 46875"/>
            </a:avLst>
          </a:prstGeom>
          <a:solidFill>
            <a:srgbClr val="BBE0E3"/>
          </a:solidFill>
          <a:ln w="38100">
            <a:solidFill>
              <a:srgbClr val="FF66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58" name="Group 156"/>
          <p:cNvGrpSpPr>
            <a:grpSpLocks/>
          </p:cNvGrpSpPr>
          <p:nvPr/>
        </p:nvGrpSpPr>
        <p:grpSpPr bwMode="auto">
          <a:xfrm>
            <a:off x="3357563" y="1035050"/>
            <a:ext cx="2484437" cy="2782888"/>
            <a:chOff x="2139" y="812"/>
            <a:chExt cx="1565" cy="1753"/>
          </a:xfrm>
        </p:grpSpPr>
        <p:sp>
          <p:nvSpPr>
            <p:cNvPr id="59" name="Text Box 147"/>
            <p:cNvSpPr txBox="1">
              <a:spLocks noChangeArrowheads="1"/>
            </p:cNvSpPr>
            <p:nvPr/>
          </p:nvSpPr>
          <p:spPr bwMode="auto">
            <a:xfrm>
              <a:off x="2924" y="2277"/>
              <a:ext cx="65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=0</a:t>
              </a:r>
            </a:p>
          </p:txBody>
        </p:sp>
        <p:grpSp>
          <p:nvGrpSpPr>
            <p:cNvPr id="60" name="Group 155"/>
            <p:cNvGrpSpPr>
              <a:grpSpLocks/>
            </p:cNvGrpSpPr>
            <p:nvPr/>
          </p:nvGrpSpPr>
          <p:grpSpPr bwMode="auto">
            <a:xfrm>
              <a:off x="2139" y="812"/>
              <a:ext cx="1565" cy="1436"/>
              <a:chOff x="2139" y="812"/>
              <a:chExt cx="1565" cy="1436"/>
            </a:xfrm>
          </p:grpSpPr>
          <p:sp>
            <p:nvSpPr>
              <p:cNvPr id="61" name="Line 131"/>
              <p:cNvSpPr>
                <a:spLocks noChangeShapeType="1"/>
              </p:cNvSpPr>
              <p:nvPr/>
            </p:nvSpPr>
            <p:spPr bwMode="auto">
              <a:xfrm>
                <a:off x="2489" y="1085"/>
                <a:ext cx="0" cy="557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Rectangle 132"/>
              <p:cNvSpPr>
                <a:spLocks noChangeArrowheads="1"/>
              </p:cNvSpPr>
              <p:nvPr/>
            </p:nvSpPr>
            <p:spPr bwMode="auto">
              <a:xfrm>
                <a:off x="2435" y="1642"/>
                <a:ext cx="99" cy="255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63" name="Line 133"/>
              <p:cNvSpPr>
                <a:spLocks noChangeShapeType="1"/>
              </p:cNvSpPr>
              <p:nvPr/>
            </p:nvSpPr>
            <p:spPr bwMode="auto">
              <a:xfrm>
                <a:off x="2489" y="1897"/>
                <a:ext cx="0" cy="1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Text Box 134"/>
              <p:cNvSpPr txBox="1">
                <a:spLocks noChangeArrowheads="1"/>
              </p:cNvSpPr>
              <p:nvPr/>
            </p:nvSpPr>
            <p:spPr bwMode="auto">
              <a:xfrm>
                <a:off x="2263" y="1038"/>
                <a:ext cx="244" cy="58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3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65" name="Line 138"/>
              <p:cNvSpPr>
                <a:spLocks noChangeShapeType="1"/>
              </p:cNvSpPr>
              <p:nvPr/>
            </p:nvSpPr>
            <p:spPr bwMode="auto">
              <a:xfrm>
                <a:off x="3157" y="1673"/>
                <a:ext cx="0" cy="41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Line 139"/>
              <p:cNvSpPr>
                <a:spLocks noChangeShapeType="1"/>
              </p:cNvSpPr>
              <p:nvPr/>
            </p:nvSpPr>
            <p:spPr bwMode="auto">
              <a:xfrm>
                <a:off x="3157" y="1085"/>
                <a:ext cx="0" cy="31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Line 140"/>
              <p:cNvSpPr>
                <a:spLocks noChangeShapeType="1"/>
              </p:cNvSpPr>
              <p:nvPr/>
            </p:nvSpPr>
            <p:spPr bwMode="auto">
              <a:xfrm>
                <a:off x="2488" y="1085"/>
                <a:ext cx="121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Line 141"/>
              <p:cNvSpPr>
                <a:spLocks noChangeShapeType="1"/>
              </p:cNvSpPr>
              <p:nvPr/>
            </p:nvSpPr>
            <p:spPr bwMode="auto">
              <a:xfrm>
                <a:off x="3696" y="1087"/>
                <a:ext cx="0" cy="36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Line 142"/>
              <p:cNvSpPr>
                <a:spLocks noChangeShapeType="1"/>
              </p:cNvSpPr>
              <p:nvPr/>
            </p:nvSpPr>
            <p:spPr bwMode="auto">
              <a:xfrm>
                <a:off x="2488" y="2087"/>
                <a:ext cx="1216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Text Box 143"/>
              <p:cNvSpPr txBox="1">
                <a:spLocks noChangeArrowheads="1"/>
              </p:cNvSpPr>
              <p:nvPr/>
            </p:nvSpPr>
            <p:spPr bwMode="auto">
              <a:xfrm>
                <a:off x="2142" y="1205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E</a:t>
                </a:r>
              </a:p>
            </p:txBody>
          </p:sp>
          <p:sp>
            <p:nvSpPr>
              <p:cNvPr id="71" name="Text Box 144"/>
              <p:cNvSpPr txBox="1">
                <a:spLocks noChangeArrowheads="1"/>
              </p:cNvSpPr>
              <p:nvPr/>
            </p:nvSpPr>
            <p:spPr bwMode="auto">
              <a:xfrm>
                <a:off x="2139" y="1632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2" name="Text Box 146"/>
              <p:cNvSpPr txBox="1">
                <a:spLocks noChangeArrowheads="1"/>
              </p:cNvSpPr>
              <p:nvPr/>
            </p:nvSpPr>
            <p:spPr bwMode="auto">
              <a:xfrm>
                <a:off x="3065" y="812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a</a:t>
                </a:r>
              </a:p>
            </p:txBody>
          </p:sp>
          <p:sp>
            <p:nvSpPr>
              <p:cNvPr id="73" name="Oval 148"/>
              <p:cNvSpPr>
                <a:spLocks noChangeArrowheads="1"/>
              </p:cNvSpPr>
              <p:nvPr/>
            </p:nvSpPr>
            <p:spPr bwMode="auto">
              <a:xfrm>
                <a:off x="2384" y="1248"/>
                <a:ext cx="208" cy="208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Text Box 149"/>
              <p:cNvSpPr txBox="1">
                <a:spLocks noChangeArrowheads="1"/>
              </p:cNvSpPr>
              <p:nvPr/>
            </p:nvSpPr>
            <p:spPr bwMode="auto">
              <a:xfrm>
                <a:off x="3172" y="1828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b</a:t>
                </a:r>
              </a:p>
            </p:txBody>
          </p:sp>
          <p:sp>
            <p:nvSpPr>
              <p:cNvPr id="75" name="Line 150"/>
              <p:cNvSpPr>
                <a:spLocks noChangeShapeType="1"/>
              </p:cNvSpPr>
              <p:nvPr/>
            </p:nvSpPr>
            <p:spPr bwMode="auto">
              <a:xfrm>
                <a:off x="3168" y="2088"/>
                <a:ext cx="0" cy="16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Line 151"/>
              <p:cNvSpPr>
                <a:spLocks noChangeShapeType="1"/>
              </p:cNvSpPr>
              <p:nvPr/>
            </p:nvSpPr>
            <p:spPr bwMode="auto">
              <a:xfrm>
                <a:off x="3096" y="2240"/>
                <a:ext cx="15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7" name="Rectangle 152"/>
              <p:cNvSpPr>
                <a:spLocks noChangeArrowheads="1"/>
              </p:cNvSpPr>
              <p:nvPr/>
            </p:nvSpPr>
            <p:spPr bwMode="auto">
              <a:xfrm>
                <a:off x="3115" y="1410"/>
                <a:ext cx="99" cy="255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78" name="Text Box 153"/>
              <p:cNvSpPr txBox="1">
                <a:spLocks noChangeArrowheads="1"/>
              </p:cNvSpPr>
              <p:nvPr/>
            </p:nvSpPr>
            <p:spPr bwMode="auto">
              <a:xfrm>
                <a:off x="2819" y="140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79" name="Line 154"/>
              <p:cNvSpPr>
                <a:spLocks noChangeShapeType="1"/>
              </p:cNvSpPr>
              <p:nvPr/>
            </p:nvSpPr>
            <p:spPr bwMode="auto">
              <a:xfrm>
                <a:off x="3696" y="1680"/>
                <a:ext cx="0" cy="40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sp>
        <p:nvSpPr>
          <p:cNvPr id="80" name="Rectangle 157"/>
          <p:cNvSpPr>
            <a:spLocks noChangeArrowheads="1"/>
          </p:cNvSpPr>
          <p:nvPr/>
        </p:nvSpPr>
        <p:spPr bwMode="auto">
          <a:xfrm>
            <a:off x="3804443" y="3848100"/>
            <a:ext cx="21209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E </a:t>
            </a: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单独作用时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:</a:t>
            </a:r>
          </a:p>
        </p:txBody>
      </p:sp>
      <p:graphicFrame>
        <p:nvGraphicFramePr>
          <p:cNvPr id="81" name="Object 15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6501737"/>
              </p:ext>
            </p:extLst>
          </p:nvPr>
        </p:nvGraphicFramePr>
        <p:xfrm>
          <a:off x="3701256" y="4292600"/>
          <a:ext cx="2533650" cy="906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2" r:id="rId3" imgW="857520" imgH="348120" progId="Equation.3">
                  <p:embed/>
                </p:oleObj>
              </mc:Choice>
              <mc:Fallback>
                <p:oleObj r:id="rId3" imgW="85752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01256" y="4292600"/>
                        <a:ext cx="2533650" cy="906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2" name="Text Box 159"/>
          <p:cNvSpPr txBox="1">
            <a:spLocks noChangeArrowheads="1"/>
          </p:cNvSpPr>
          <p:nvPr/>
        </p:nvSpPr>
        <p:spPr bwMode="auto">
          <a:xfrm>
            <a:off x="5830093" y="1968500"/>
            <a:ext cx="508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+</a:t>
            </a:r>
          </a:p>
        </p:txBody>
      </p:sp>
      <p:sp>
        <p:nvSpPr>
          <p:cNvPr id="83" name="Rectangle 188"/>
          <p:cNvSpPr>
            <a:spLocks noChangeArrowheads="1"/>
          </p:cNvSpPr>
          <p:nvPr/>
        </p:nvSpPr>
        <p:spPr bwMode="auto">
          <a:xfrm>
            <a:off x="6522243" y="3848100"/>
            <a:ext cx="21209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单独作用时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:</a:t>
            </a:r>
          </a:p>
        </p:txBody>
      </p:sp>
      <p:graphicFrame>
        <p:nvGraphicFramePr>
          <p:cNvPr id="84" name="Object 18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6121682"/>
              </p:ext>
            </p:extLst>
          </p:nvPr>
        </p:nvGraphicFramePr>
        <p:xfrm>
          <a:off x="6431756" y="4305300"/>
          <a:ext cx="2427287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3" r:id="rId5" imgW="857520" imgH="348120" progId="Equation.3">
                  <p:embed/>
                </p:oleObj>
              </mc:Choice>
              <mc:Fallback>
                <p:oleObj r:id="rId5" imgW="85752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31756" y="4305300"/>
                        <a:ext cx="2427287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19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3629239"/>
              </p:ext>
            </p:extLst>
          </p:nvPr>
        </p:nvGraphicFramePr>
        <p:xfrm>
          <a:off x="4075906" y="5521325"/>
          <a:ext cx="2251075" cy="623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74" r:id="rId7" imgW="614160" imgH="191520" progId="Equation.3">
                  <p:embed/>
                </p:oleObj>
              </mc:Choice>
              <mc:Fallback>
                <p:oleObj r:id="rId7" imgW="614160" imgH="1915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75906" y="5521325"/>
                        <a:ext cx="2251075" cy="623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Oval 191"/>
          <p:cNvSpPr>
            <a:spLocks noChangeArrowheads="1"/>
          </p:cNvSpPr>
          <p:nvPr/>
        </p:nvSpPr>
        <p:spPr bwMode="auto">
          <a:xfrm>
            <a:off x="823118" y="5308600"/>
            <a:ext cx="1524000" cy="1079500"/>
          </a:xfrm>
          <a:prstGeom prst="ellipse">
            <a:avLst/>
          </a:prstGeom>
          <a:noFill/>
          <a:ln w="38100">
            <a:solidFill>
              <a:srgbClr val="3333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7" name="AutoShape 192"/>
          <p:cNvSpPr>
            <a:spLocks noChangeArrowheads="1"/>
          </p:cNvSpPr>
          <p:nvPr/>
        </p:nvSpPr>
        <p:spPr bwMode="auto">
          <a:xfrm>
            <a:off x="2120900" y="6413500"/>
            <a:ext cx="812800" cy="444500"/>
          </a:xfrm>
          <a:prstGeom prst="wedgeRoundRectCallout">
            <a:avLst>
              <a:gd name="adj1" fmla="val -59963"/>
              <a:gd name="adj2" fmla="val -122856"/>
              <a:gd name="adj3" fmla="val 16667"/>
            </a:avLst>
          </a:prstGeom>
          <a:noFill/>
          <a:ln w="28575">
            <a:solidFill>
              <a:srgbClr val="333399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U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ab</a:t>
            </a:r>
            <a:r>
              <a:rPr kumimoji="0" lang="en-US" altLang="zh-CN" sz="2800" b="1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'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8" name="Oval 193"/>
          <p:cNvSpPr>
            <a:spLocks noChangeArrowheads="1"/>
          </p:cNvSpPr>
          <p:nvPr/>
        </p:nvSpPr>
        <p:spPr bwMode="auto">
          <a:xfrm>
            <a:off x="2540793" y="5181600"/>
            <a:ext cx="1536700" cy="12573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9" name="AutoShape 194"/>
          <p:cNvSpPr>
            <a:spLocks noChangeArrowheads="1"/>
          </p:cNvSpPr>
          <p:nvPr/>
        </p:nvSpPr>
        <p:spPr bwMode="auto">
          <a:xfrm>
            <a:off x="4025900" y="6350000"/>
            <a:ext cx="762000" cy="508000"/>
          </a:xfrm>
          <a:prstGeom prst="wedgeRoundRectCallout">
            <a:avLst>
              <a:gd name="adj1" fmla="val -94375"/>
              <a:gd name="adj2" fmla="val -68750"/>
              <a:gd name="adj3" fmla="val 16667"/>
            </a:avLst>
          </a:prstGeom>
          <a:noFill/>
          <a:ln w="28575">
            <a:solidFill>
              <a:srgbClr val="FF33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U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ab</a:t>
            </a:r>
            <a:r>
              <a:rPr kumimoji="0" lang="en-US" altLang="zh-CN" sz="2800" b="1" i="1" u="none" strike="noStrike" kern="0" cap="none" spc="0" normalizeH="0" baseline="30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''</a:t>
            </a:r>
            <a:endParaRPr kumimoji="0" lang="en-US" altLang="zh-CN" sz="2800" b="1" i="1" u="none" strike="noStrike" kern="0" cap="none" spc="0" normalizeH="0" baseline="3000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90" name="Group 187"/>
          <p:cNvGrpSpPr>
            <a:grpSpLocks/>
          </p:cNvGrpSpPr>
          <p:nvPr/>
        </p:nvGrpSpPr>
        <p:grpSpPr bwMode="auto">
          <a:xfrm>
            <a:off x="5932488" y="1035050"/>
            <a:ext cx="3211512" cy="2774950"/>
            <a:chOff x="3737" y="788"/>
            <a:chExt cx="2023" cy="1748"/>
          </a:xfrm>
        </p:grpSpPr>
        <p:sp>
          <p:nvSpPr>
            <p:cNvPr id="91" name="Line 161"/>
            <p:cNvSpPr>
              <a:spLocks noChangeShapeType="1"/>
            </p:cNvSpPr>
            <p:nvPr/>
          </p:nvSpPr>
          <p:spPr bwMode="auto">
            <a:xfrm>
              <a:off x="4087" y="1061"/>
              <a:ext cx="0" cy="55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Rectangle 162"/>
            <p:cNvSpPr>
              <a:spLocks noChangeArrowheads="1"/>
            </p:cNvSpPr>
            <p:nvPr/>
          </p:nvSpPr>
          <p:spPr bwMode="auto">
            <a:xfrm>
              <a:off x="4033" y="1618"/>
              <a:ext cx="99" cy="25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93" name="Line 163"/>
            <p:cNvSpPr>
              <a:spLocks noChangeShapeType="1"/>
            </p:cNvSpPr>
            <p:nvPr/>
          </p:nvSpPr>
          <p:spPr bwMode="auto">
            <a:xfrm>
              <a:off x="4087" y="1873"/>
              <a:ext cx="0" cy="1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94" name="Group 165"/>
            <p:cNvGrpSpPr>
              <a:grpSpLocks/>
            </p:cNvGrpSpPr>
            <p:nvPr/>
          </p:nvGrpSpPr>
          <p:grpSpPr bwMode="auto">
            <a:xfrm>
              <a:off x="5170" y="1433"/>
              <a:ext cx="242" cy="222"/>
              <a:chOff x="902" y="2502"/>
              <a:chExt cx="242" cy="222"/>
            </a:xfrm>
          </p:grpSpPr>
          <p:sp>
            <p:nvSpPr>
              <p:cNvPr id="112" name="Oval 166"/>
              <p:cNvSpPr>
                <a:spLocks noChangeArrowheads="1"/>
              </p:cNvSpPr>
              <p:nvPr/>
            </p:nvSpPr>
            <p:spPr bwMode="auto">
              <a:xfrm flipV="1">
                <a:off x="902" y="2502"/>
                <a:ext cx="242" cy="222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3" name="Line 167"/>
              <p:cNvSpPr>
                <a:spLocks noChangeShapeType="1"/>
              </p:cNvSpPr>
              <p:nvPr/>
            </p:nvSpPr>
            <p:spPr bwMode="auto">
              <a:xfrm flipV="1">
                <a:off x="902" y="2613"/>
                <a:ext cx="24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5" name="Line 168"/>
            <p:cNvSpPr>
              <a:spLocks noChangeShapeType="1"/>
            </p:cNvSpPr>
            <p:nvPr/>
          </p:nvSpPr>
          <p:spPr bwMode="auto">
            <a:xfrm>
              <a:off x="4755" y="1649"/>
              <a:ext cx="0" cy="41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Line 169"/>
            <p:cNvSpPr>
              <a:spLocks noChangeShapeType="1"/>
            </p:cNvSpPr>
            <p:nvPr/>
          </p:nvSpPr>
          <p:spPr bwMode="auto">
            <a:xfrm>
              <a:off x="4755" y="1061"/>
              <a:ext cx="0" cy="31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Line 170"/>
            <p:cNvSpPr>
              <a:spLocks noChangeShapeType="1"/>
            </p:cNvSpPr>
            <p:nvPr/>
          </p:nvSpPr>
          <p:spPr bwMode="auto">
            <a:xfrm>
              <a:off x="4086" y="1061"/>
              <a:ext cx="121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Line 171"/>
            <p:cNvSpPr>
              <a:spLocks noChangeShapeType="1"/>
            </p:cNvSpPr>
            <p:nvPr/>
          </p:nvSpPr>
          <p:spPr bwMode="auto">
            <a:xfrm>
              <a:off x="5294" y="1063"/>
              <a:ext cx="0" cy="36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9" name="Line 172"/>
            <p:cNvSpPr>
              <a:spLocks noChangeShapeType="1"/>
            </p:cNvSpPr>
            <p:nvPr/>
          </p:nvSpPr>
          <p:spPr bwMode="auto">
            <a:xfrm>
              <a:off x="4086" y="2063"/>
              <a:ext cx="121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0" name="Text Box 174"/>
            <p:cNvSpPr txBox="1">
              <a:spLocks noChangeArrowheads="1"/>
            </p:cNvSpPr>
            <p:nvPr/>
          </p:nvSpPr>
          <p:spPr bwMode="auto">
            <a:xfrm>
              <a:off x="3737" y="1608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1" name="Line 175"/>
            <p:cNvSpPr>
              <a:spLocks noChangeShapeType="1"/>
            </p:cNvSpPr>
            <p:nvPr/>
          </p:nvSpPr>
          <p:spPr bwMode="auto">
            <a:xfrm>
              <a:off x="5497" y="1391"/>
              <a:ext cx="0" cy="29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Text Box 176"/>
            <p:cNvSpPr txBox="1">
              <a:spLocks noChangeArrowheads="1"/>
            </p:cNvSpPr>
            <p:nvPr/>
          </p:nvSpPr>
          <p:spPr bwMode="auto">
            <a:xfrm>
              <a:off x="4663" y="78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103" name="Text Box 177"/>
            <p:cNvSpPr txBox="1">
              <a:spLocks noChangeArrowheads="1"/>
            </p:cNvSpPr>
            <p:nvPr/>
          </p:nvSpPr>
          <p:spPr bwMode="auto">
            <a:xfrm>
              <a:off x="5498" y="1413"/>
              <a:ext cx="2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4" name="Text Box 179"/>
            <p:cNvSpPr txBox="1">
              <a:spLocks noChangeArrowheads="1"/>
            </p:cNvSpPr>
            <p:nvPr/>
          </p:nvSpPr>
          <p:spPr bwMode="auto">
            <a:xfrm>
              <a:off x="4770" y="180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105" name="Line 180"/>
            <p:cNvSpPr>
              <a:spLocks noChangeShapeType="1"/>
            </p:cNvSpPr>
            <p:nvPr/>
          </p:nvSpPr>
          <p:spPr bwMode="auto">
            <a:xfrm>
              <a:off x="4766" y="2064"/>
              <a:ext cx="0" cy="1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Line 181"/>
            <p:cNvSpPr>
              <a:spLocks noChangeShapeType="1"/>
            </p:cNvSpPr>
            <p:nvPr/>
          </p:nvSpPr>
          <p:spPr bwMode="auto">
            <a:xfrm>
              <a:off x="4694" y="2216"/>
              <a:ext cx="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Rectangle 182"/>
            <p:cNvSpPr>
              <a:spLocks noChangeArrowheads="1"/>
            </p:cNvSpPr>
            <p:nvPr/>
          </p:nvSpPr>
          <p:spPr bwMode="auto">
            <a:xfrm>
              <a:off x="4713" y="1386"/>
              <a:ext cx="99" cy="25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08" name="Text Box 183"/>
            <p:cNvSpPr txBox="1">
              <a:spLocks noChangeArrowheads="1"/>
            </p:cNvSpPr>
            <p:nvPr/>
          </p:nvSpPr>
          <p:spPr bwMode="auto">
            <a:xfrm>
              <a:off x="4417" y="1376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 dirty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09" name="Line 184"/>
            <p:cNvSpPr>
              <a:spLocks noChangeShapeType="1"/>
            </p:cNvSpPr>
            <p:nvPr/>
          </p:nvSpPr>
          <p:spPr bwMode="auto">
            <a:xfrm>
              <a:off x="5294" y="1656"/>
              <a:ext cx="0" cy="40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0" name="Line 185"/>
            <p:cNvSpPr>
              <a:spLocks noChangeShapeType="1"/>
            </p:cNvSpPr>
            <p:nvPr/>
          </p:nvSpPr>
          <p:spPr bwMode="auto">
            <a:xfrm>
              <a:off x="4088" y="1160"/>
              <a:ext cx="0" cy="288"/>
            </a:xfrm>
            <a:prstGeom prst="line">
              <a:avLst/>
            </a:prstGeom>
            <a:noFill/>
            <a:ln w="41275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Rectangle 186"/>
            <p:cNvSpPr>
              <a:spLocks noChangeArrowheads="1"/>
            </p:cNvSpPr>
            <p:nvPr/>
          </p:nvSpPr>
          <p:spPr bwMode="auto">
            <a:xfrm>
              <a:off x="4567" y="2248"/>
              <a:ext cx="44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=0</a:t>
              </a:r>
            </a:p>
          </p:txBody>
        </p:sp>
      </p:grp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81" y="4148931"/>
            <a:ext cx="3330575" cy="2065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53785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56" grpId="0"/>
      <p:bldP spid="80" grpId="0"/>
      <p:bldP spid="82" grpId="0"/>
      <p:bldP spid="83" grpId="0"/>
      <p:bldP spid="87" grpId="0" animBg="1"/>
      <p:bldP spid="89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1000" y="544513"/>
            <a:ext cx="4024313" cy="63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  <a:buFontTx/>
              <a:buNone/>
              <a:defRPr/>
            </a:pPr>
            <a:r>
              <a:rPr lang="zh-CN" altLang="en-US" sz="32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二、叠加定理的内容</a:t>
            </a:r>
            <a:endParaRPr lang="zh-CN" altLang="en-US" sz="3200">
              <a:effectLst>
                <a:outerShdw blurRad="38100" dist="38100" dir="2700000" algn="tl">
                  <a:srgbClr val="C0C0C0"/>
                </a:outerShdw>
              </a:effectLst>
              <a:ea typeface="楷体_GB2312" pitchFamily="49" charset="-122"/>
              <a:sym typeface="+mn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66775" y="1592263"/>
            <a:ext cx="6994525" cy="2774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       </a:t>
            </a: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对于</a:t>
            </a:r>
            <a:r>
              <a:rPr kumimoji="1" lang="zh-CN" altLang="en-US" sz="32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线性电路</a:t>
            </a:r>
            <a:r>
              <a:rPr kumimoji="0" lang="zh-CN" altLang="en-US" sz="32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，任何一条支路的电流（或电压），都可以看成是由电路中各个电源（电压源或电流源）分别作用时，在此支路中所产生的电流（或电压）的代数和。</a:t>
            </a: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/>
        </p:nvGraphicFramePr>
        <p:xfrm>
          <a:off x="6461125" y="4241800"/>
          <a:ext cx="1730375" cy="1243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5" r:id="rId3" imgW="685800" imgH="587045" progId="MS_ClipArt_Gallery.2">
                  <p:embed/>
                </p:oleObj>
              </mc:Choice>
              <mc:Fallback>
                <p:oleObj r:id="rId3" imgW="685800" imgH="58704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61125" y="4241800"/>
                        <a:ext cx="1730375" cy="12430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87101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81000" y="914400"/>
            <a:ext cx="55626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①  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叠加定理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只适用于线性电路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。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81000" y="1447800"/>
            <a:ext cx="8305800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② 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各个电源分别作用，是指把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不作用电源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的置零。</a:t>
            </a:r>
          </a:p>
          <a:p>
            <a:pPr marL="0" marR="0" lvl="0" indent="0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0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即把电压源处用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短路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代替； </a:t>
            </a:r>
          </a:p>
          <a:p>
            <a:pPr marL="0" marR="0" lvl="0" indent="0" defTabSz="914400" eaLnBrk="0" fontAlgn="auto" latinLnBrk="0" hangingPunct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=0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即把电流源处用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开路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代替。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06400" y="2794000"/>
            <a:ext cx="7867650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③  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线性电路的电流或电压均可用叠加定理计算，</a:t>
            </a:r>
          </a:p>
          <a:p>
            <a:pPr marL="0" marR="0" lvl="0" indent="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      但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功率</a:t>
            </a:r>
            <a:r>
              <a:rPr kumimoji="0" lang="en-US" altLang="zh-CN" sz="28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P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不能用叠加定理计算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。</a:t>
            </a:r>
          </a:p>
        </p:txBody>
      </p:sp>
      <p:sp>
        <p:nvSpPr>
          <p:cNvPr id="7" name="AutoShape 5" descr="40%"/>
          <p:cNvSpPr>
            <a:spLocks noChangeArrowheads="1"/>
          </p:cNvSpPr>
          <p:nvPr/>
        </p:nvSpPr>
        <p:spPr bwMode="auto">
          <a:xfrm>
            <a:off x="295275" y="152400"/>
            <a:ext cx="1752600" cy="685800"/>
          </a:xfrm>
          <a:prstGeom prst="cloudCallout">
            <a:avLst>
              <a:gd name="adj1" fmla="val 2356"/>
              <a:gd name="adj2" fmla="val 31944"/>
            </a:avLst>
          </a:prstGeom>
          <a:pattFill prst="pct40">
            <a:fgClr>
              <a:srgbClr val="FF9999"/>
            </a:fgClr>
            <a:bgClr>
              <a:srgbClr val="FFFFFF"/>
            </a:bgClr>
          </a:pattFill>
          <a:ln w="9525">
            <a:solidFill>
              <a:srgbClr val="FF3300"/>
            </a:solidFill>
            <a:rou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80808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   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注意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：</a:t>
            </a: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rgbClr val="80808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</p:txBody>
      </p:sp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6315075" y="239713"/>
            <a:ext cx="1685925" cy="1208087"/>
            <a:chOff x="48" y="96"/>
            <a:chExt cx="1008" cy="864"/>
          </a:xfrm>
        </p:grpSpPr>
        <p:sp>
          <p:nvSpPr>
            <p:cNvPr id="9" name="AutoShape 7"/>
            <p:cNvSpPr>
              <a:spLocks noChangeArrowheads="1"/>
            </p:cNvSpPr>
            <p:nvPr/>
          </p:nvSpPr>
          <p:spPr bwMode="auto">
            <a:xfrm>
              <a:off x="48" y="96"/>
              <a:ext cx="576" cy="672"/>
            </a:xfrm>
            <a:prstGeom prst="star4">
              <a:avLst>
                <a:gd name="adj" fmla="val 125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99CC"/>
                </a:gs>
              </a:gsLst>
              <a:path path="shape">
                <a:fillToRect l="50000" t="50000" r="50000" b="50000"/>
              </a:path>
            </a:gradFill>
            <a:ln w="19050" cap="sq">
              <a:solidFill>
                <a:srgbClr val="00CC66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8"/>
            <p:cNvSpPr>
              <a:spLocks noChangeArrowheads="1"/>
            </p:cNvSpPr>
            <p:nvPr/>
          </p:nvSpPr>
          <p:spPr bwMode="auto">
            <a:xfrm>
              <a:off x="576" y="480"/>
              <a:ext cx="480" cy="480"/>
            </a:xfrm>
            <a:prstGeom prst="star4">
              <a:avLst>
                <a:gd name="adj" fmla="val 12500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0099CC"/>
                </a:gs>
              </a:gsLst>
              <a:path path="shape">
                <a:fillToRect l="50000" t="50000" r="50000" b="50000"/>
              </a:path>
            </a:gradFill>
            <a:ln w="19050" cap="sq">
              <a:solidFill>
                <a:srgbClr val="00CC66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365125" y="4838700"/>
            <a:ext cx="87788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⑤  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应用叠加定理时可把电源分组求解 ，即每个分电路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     中的电源个数可以多于一个。</a:t>
            </a: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403225" y="3871913"/>
            <a:ext cx="8258175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④  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解题时要画出个独立电源分别作用时的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分电路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。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     叠加时要注意电压、电流的参考方向。</a:t>
            </a:r>
          </a:p>
        </p:txBody>
      </p:sp>
    </p:spTree>
    <p:extLst>
      <p:ext uri="{BB962C8B-B14F-4D97-AF65-F5344CB8AC3E}">
        <p14:creationId xmlns:p14="http://schemas.microsoft.com/office/powerpoint/2010/main" val="3834324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5" grpId="0" bldLvl="0" animBg="1"/>
      <p:bldP spid="6" grpId="0" bldLvl="0" animBg="1"/>
      <p:bldP spid="7" grpId="0" animBg="1"/>
      <p:bldP spid="11" grpId="0" bldLvl="0" animBg="1"/>
      <p:bldP spid="1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660400" y="1419225"/>
            <a:ext cx="7072313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755" tIns="49378" rIns="98755" bIns="49378">
            <a:spAutoFit/>
          </a:bodyPr>
          <a:lstStyle>
            <a:lvl1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110000"/>
              </a:lnSpc>
            </a:pPr>
            <a:r>
              <a:rPr lang="en-US" altLang="zh-CN" sz="2800">
                <a:ea typeface="仿宋_GB2312" pitchFamily="49" charset="-122"/>
                <a:sym typeface="Wingdings" pitchFamily="2" charset="2"/>
              </a:rPr>
              <a:t>(1)</a:t>
            </a:r>
            <a:r>
              <a:rPr lang="zh-CN" altLang="en-US" sz="2800">
                <a:ea typeface="仿宋_GB2312" pitchFamily="49" charset="-122"/>
                <a:sym typeface="Wingdings" pitchFamily="2" charset="2"/>
              </a:rPr>
              <a:t>首先画出各个电源分别作用时的分电路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  <a:sym typeface="Wingdings" pitchFamily="2" charset="2"/>
              </a:rPr>
              <a:t>；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660400" y="2327275"/>
            <a:ext cx="738346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800">
                <a:ea typeface="仿宋_GB2312" pitchFamily="49" charset="-122"/>
                <a:sym typeface="Wingdings" pitchFamily="2" charset="2"/>
              </a:rPr>
              <a:t>(2)</a:t>
            </a:r>
            <a:r>
              <a:rPr lang="zh-CN" altLang="en-US" sz="2800">
                <a:ea typeface="仿宋_GB2312" pitchFamily="49" charset="-122"/>
                <a:sym typeface="Wingdings" pitchFamily="2" charset="2"/>
              </a:rPr>
              <a:t>根据分电路求各个电源分别作用时的电压或电流；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  <a:sym typeface="Wingdings" pitchFamily="2" charset="2"/>
              </a:rPr>
              <a:t>   </a:t>
            </a:r>
          </a:p>
        </p:txBody>
      </p:sp>
      <p:graphicFrame>
        <p:nvGraphicFramePr>
          <p:cNvPr id="6" name="Object 45"/>
          <p:cNvGraphicFramePr>
            <a:graphicFrameLocks noChangeAspect="1"/>
          </p:cNvGraphicFramePr>
          <p:nvPr/>
        </p:nvGraphicFramePr>
        <p:xfrm>
          <a:off x="6215063" y="4741863"/>
          <a:ext cx="1582737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89" r:id="rId3" imgW="685800" imgH="587045" progId="MS_ClipArt_Gallery.2">
                  <p:embed/>
                </p:oleObj>
              </mc:Choice>
              <mc:Fallback>
                <p:oleObj r:id="rId3" imgW="685800" imgH="58704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63" y="4741863"/>
                        <a:ext cx="1582737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"/>
          <p:cNvSpPr txBox="1">
            <a:spLocks noChangeArrowheads="1"/>
          </p:cNvSpPr>
          <p:nvPr/>
        </p:nvSpPr>
        <p:spPr bwMode="auto">
          <a:xfrm>
            <a:off x="365125" y="422275"/>
            <a:ext cx="405130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叠加定理的使用步骤：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660400" y="3617913"/>
            <a:ext cx="8224838" cy="565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800">
                <a:ea typeface="仿宋_GB2312" pitchFamily="49" charset="-122"/>
                <a:sym typeface="Wingdings" pitchFamily="2" charset="2"/>
              </a:rPr>
              <a:t>(3)</a:t>
            </a:r>
            <a:r>
              <a:rPr lang="zh-CN" altLang="en-US" sz="2800">
                <a:ea typeface="仿宋_GB2312" pitchFamily="49" charset="-122"/>
                <a:sym typeface="Wingdings" pitchFamily="2" charset="2"/>
              </a:rPr>
              <a:t>叠加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  <a:sym typeface="Wingdings" pitchFamily="2" charset="2"/>
              </a:rPr>
              <a:t>。叠加时要注意电压和电流的参考方向。</a:t>
            </a:r>
          </a:p>
        </p:txBody>
      </p:sp>
    </p:spTree>
    <p:extLst>
      <p:ext uri="{BB962C8B-B14F-4D97-AF65-F5344CB8AC3E}">
        <p14:creationId xmlns:p14="http://schemas.microsoft.com/office/powerpoint/2010/main" val="1640582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  <p:bldP spid="7" grpId="0" bldLvl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332656"/>
            <a:ext cx="5280025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432" y="908720"/>
            <a:ext cx="3886200" cy="97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772816"/>
            <a:ext cx="6748463" cy="4279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848" y="2976368"/>
            <a:ext cx="2305050" cy="2646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4669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14300" y="336550"/>
            <a:ext cx="872807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  </a:t>
            </a:r>
            <a:r>
              <a:rPr kumimoji="1" lang="zh-CN" altLang="en-US" sz="2800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例</a:t>
            </a:r>
            <a:r>
              <a:rPr kumimoji="1" lang="en-US" altLang="zh-CN" sz="2800" kern="0" dirty="0" smtClean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sym typeface="+mn-ea"/>
              </a:rPr>
              <a:t>1</a:t>
            </a: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   </a:t>
            </a: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电路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如图，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用叠加定理求流过</a:t>
            </a: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4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电阻的电流 </a:t>
            </a:r>
            <a:r>
              <a:rPr kumimoji="1" lang="en-US" altLang="zh-CN" sz="2800" b="0" i="1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I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。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</a:t>
            </a:r>
          </a:p>
        </p:txBody>
      </p:sp>
      <p:sp>
        <p:nvSpPr>
          <p:cNvPr id="5" name="Text Box 5"/>
          <p:cNvSpPr txBox="1">
            <a:spLocks noChangeArrowheads="1"/>
          </p:cNvSpPr>
          <p:nvPr/>
        </p:nvSpPr>
        <p:spPr bwMode="auto">
          <a:xfrm>
            <a:off x="6731000" y="33274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3300"/>
                </a:solidFill>
                <a:latin typeface="Tahoma" pitchFamily="34" charset="0"/>
              </a:rPr>
              <a:t>+</a:t>
            </a:r>
          </a:p>
        </p:txBody>
      </p:sp>
      <p:grpSp>
        <p:nvGrpSpPr>
          <p:cNvPr id="6" name="Group 6"/>
          <p:cNvGrpSpPr>
            <a:grpSpLocks/>
          </p:cNvGrpSpPr>
          <p:nvPr/>
        </p:nvGrpSpPr>
        <p:grpSpPr bwMode="auto">
          <a:xfrm>
            <a:off x="330200" y="990600"/>
            <a:ext cx="3797300" cy="1905000"/>
            <a:chOff x="584" y="600"/>
            <a:chExt cx="2392" cy="1200"/>
          </a:xfrm>
        </p:grpSpPr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095" y="1015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>
              <a:off x="1172" y="700"/>
              <a:ext cx="0" cy="6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1118" y="1311"/>
              <a:ext cx="10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ne 10"/>
            <p:cNvSpPr>
              <a:spLocks noChangeShapeType="1"/>
            </p:cNvSpPr>
            <p:nvPr/>
          </p:nvSpPr>
          <p:spPr bwMode="auto">
            <a:xfrm>
              <a:off x="1172" y="1556"/>
              <a:ext cx="0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>
              <a:off x="928" y="1080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1808" y="1416"/>
              <a:ext cx="0" cy="3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1812" y="700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14"/>
            <p:cNvSpPr>
              <a:spLocks noChangeShapeType="1"/>
            </p:cNvSpPr>
            <p:nvPr/>
          </p:nvSpPr>
          <p:spPr bwMode="auto">
            <a:xfrm rot="5400000">
              <a:off x="1862" y="8"/>
              <a:ext cx="2" cy="13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2503" y="1128"/>
              <a:ext cx="108" cy="24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16"/>
            <p:cNvSpPr>
              <a:spLocks noChangeShapeType="1"/>
            </p:cNvSpPr>
            <p:nvPr/>
          </p:nvSpPr>
          <p:spPr bwMode="auto">
            <a:xfrm>
              <a:off x="2557" y="1372"/>
              <a:ext cx="0" cy="4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 flipV="1">
              <a:off x="2557" y="700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1159" y="1785"/>
              <a:ext cx="139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584" y="840"/>
              <a:ext cx="455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10V</a:t>
              </a: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H="1" flipV="1">
              <a:off x="2032" y="1080"/>
              <a:ext cx="0" cy="3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2695" y="731"/>
              <a:ext cx="19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1832" y="1352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5A</a:t>
              </a: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2693" y="762"/>
              <a:ext cx="0" cy="29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752" y="1295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1032" y="840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928" y="600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1664" y="1128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28"/>
            <p:cNvSpPr>
              <a:spLocks noChangeShapeType="1"/>
            </p:cNvSpPr>
            <p:nvPr/>
          </p:nvSpPr>
          <p:spPr bwMode="auto">
            <a:xfrm>
              <a:off x="1664" y="1272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2608" y="1096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</p:grpSp>
      <p:grpSp>
        <p:nvGrpSpPr>
          <p:cNvPr id="30" name="Group 30"/>
          <p:cNvGrpSpPr>
            <a:grpSpLocks/>
          </p:cNvGrpSpPr>
          <p:nvPr/>
        </p:nvGrpSpPr>
        <p:grpSpPr bwMode="auto">
          <a:xfrm>
            <a:off x="4965700" y="939800"/>
            <a:ext cx="3530600" cy="2413000"/>
            <a:chOff x="200" y="2104"/>
            <a:chExt cx="2224" cy="1520"/>
          </a:xfrm>
        </p:grpSpPr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1290" y="3336"/>
              <a:ext cx="3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(a)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711" y="2519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788" y="2204"/>
              <a:ext cx="0" cy="6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Rectangle 34"/>
            <p:cNvSpPr>
              <a:spLocks noChangeArrowheads="1"/>
            </p:cNvSpPr>
            <p:nvPr/>
          </p:nvSpPr>
          <p:spPr bwMode="auto">
            <a:xfrm>
              <a:off x="734" y="2815"/>
              <a:ext cx="10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>
              <a:off x="788" y="3060"/>
              <a:ext cx="0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 Box 36"/>
            <p:cNvSpPr txBox="1">
              <a:spLocks noChangeArrowheads="1"/>
            </p:cNvSpPr>
            <p:nvPr/>
          </p:nvSpPr>
          <p:spPr bwMode="auto">
            <a:xfrm>
              <a:off x="544" y="2584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7" name="Line 37"/>
            <p:cNvSpPr>
              <a:spLocks noChangeShapeType="1"/>
            </p:cNvSpPr>
            <p:nvPr/>
          </p:nvSpPr>
          <p:spPr bwMode="auto">
            <a:xfrm>
              <a:off x="1424" y="2960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38"/>
            <p:cNvSpPr>
              <a:spLocks noChangeShapeType="1"/>
            </p:cNvSpPr>
            <p:nvPr/>
          </p:nvSpPr>
          <p:spPr bwMode="auto">
            <a:xfrm>
              <a:off x="1428" y="2204"/>
              <a:ext cx="0" cy="3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 rot="5400000">
              <a:off x="1398" y="1592"/>
              <a:ext cx="2" cy="12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40"/>
            <p:cNvSpPr>
              <a:spLocks noChangeArrowheads="1"/>
            </p:cNvSpPr>
            <p:nvPr/>
          </p:nvSpPr>
          <p:spPr bwMode="auto">
            <a:xfrm>
              <a:off x="1951" y="2632"/>
              <a:ext cx="108" cy="24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>
              <a:off x="2005" y="2876"/>
              <a:ext cx="0" cy="4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42"/>
            <p:cNvSpPr>
              <a:spLocks noChangeShapeType="1"/>
            </p:cNvSpPr>
            <p:nvPr/>
          </p:nvSpPr>
          <p:spPr bwMode="auto">
            <a:xfrm flipV="1">
              <a:off x="2005" y="2204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Line 43"/>
            <p:cNvSpPr>
              <a:spLocks noChangeShapeType="1"/>
            </p:cNvSpPr>
            <p:nvPr/>
          </p:nvSpPr>
          <p:spPr bwMode="auto">
            <a:xfrm>
              <a:off x="775" y="3289"/>
              <a:ext cx="122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 Box 44"/>
            <p:cNvSpPr txBox="1">
              <a:spLocks noChangeArrowheads="1"/>
            </p:cNvSpPr>
            <p:nvPr/>
          </p:nvSpPr>
          <p:spPr bwMode="auto">
            <a:xfrm>
              <a:off x="200" y="2344"/>
              <a:ext cx="455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10V</a:t>
              </a:r>
            </a:p>
          </p:txBody>
        </p:sp>
        <p:sp>
          <p:nvSpPr>
            <p:cNvPr id="45" name="Text Box 45"/>
            <p:cNvSpPr txBox="1">
              <a:spLocks noChangeArrowheads="1"/>
            </p:cNvSpPr>
            <p:nvPr/>
          </p:nvSpPr>
          <p:spPr bwMode="auto">
            <a:xfrm>
              <a:off x="2102" y="2235"/>
              <a:ext cx="28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94030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87425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481455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974850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4320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8892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3464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036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I 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'</a:t>
              </a:r>
            </a:p>
          </p:txBody>
        </p:sp>
        <p:sp>
          <p:nvSpPr>
            <p:cNvPr id="46" name="Line 46"/>
            <p:cNvSpPr>
              <a:spLocks noChangeShapeType="1"/>
            </p:cNvSpPr>
            <p:nvPr/>
          </p:nvSpPr>
          <p:spPr bwMode="auto">
            <a:xfrm>
              <a:off x="2141" y="2266"/>
              <a:ext cx="0" cy="29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 Box 47"/>
            <p:cNvSpPr txBox="1">
              <a:spLocks noChangeArrowheads="1"/>
            </p:cNvSpPr>
            <p:nvPr/>
          </p:nvSpPr>
          <p:spPr bwMode="auto">
            <a:xfrm>
              <a:off x="368" y="2799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48" name="Oval 48"/>
            <p:cNvSpPr>
              <a:spLocks noChangeArrowheads="1"/>
            </p:cNvSpPr>
            <p:nvPr/>
          </p:nvSpPr>
          <p:spPr bwMode="auto">
            <a:xfrm>
              <a:off x="648" y="2344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 Box 49"/>
            <p:cNvSpPr txBox="1">
              <a:spLocks noChangeArrowheads="1"/>
            </p:cNvSpPr>
            <p:nvPr/>
          </p:nvSpPr>
          <p:spPr bwMode="auto">
            <a:xfrm>
              <a:off x="544" y="2104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50" name="Text Box 50"/>
            <p:cNvSpPr txBox="1">
              <a:spLocks noChangeArrowheads="1"/>
            </p:cNvSpPr>
            <p:nvPr/>
          </p:nvSpPr>
          <p:spPr bwMode="auto">
            <a:xfrm>
              <a:off x="2056" y="2600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51" name="Oval 51"/>
            <p:cNvSpPr>
              <a:spLocks noChangeArrowheads="1"/>
            </p:cNvSpPr>
            <p:nvPr/>
          </p:nvSpPr>
          <p:spPr bwMode="auto">
            <a:xfrm>
              <a:off x="1392" y="2560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Oval 52"/>
            <p:cNvSpPr>
              <a:spLocks noChangeArrowheads="1"/>
            </p:cNvSpPr>
            <p:nvPr/>
          </p:nvSpPr>
          <p:spPr bwMode="auto">
            <a:xfrm>
              <a:off x="1392" y="2880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3" name="Group 53"/>
          <p:cNvGrpSpPr>
            <a:grpSpLocks/>
          </p:cNvGrpSpPr>
          <p:nvPr/>
        </p:nvGrpSpPr>
        <p:grpSpPr bwMode="auto">
          <a:xfrm>
            <a:off x="5219700" y="4067175"/>
            <a:ext cx="3530600" cy="2219325"/>
            <a:chOff x="3072" y="2242"/>
            <a:chExt cx="2224" cy="1398"/>
          </a:xfrm>
        </p:grpSpPr>
        <p:sp>
          <p:nvSpPr>
            <p:cNvPr id="54" name="Rectangle 54"/>
            <p:cNvSpPr>
              <a:spLocks noChangeArrowheads="1"/>
            </p:cNvSpPr>
            <p:nvPr/>
          </p:nvSpPr>
          <p:spPr bwMode="auto">
            <a:xfrm>
              <a:off x="3988" y="3352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(b)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55" name="Line 55"/>
            <p:cNvSpPr>
              <a:spLocks noChangeShapeType="1"/>
            </p:cNvSpPr>
            <p:nvPr/>
          </p:nvSpPr>
          <p:spPr bwMode="auto">
            <a:xfrm>
              <a:off x="3492" y="2244"/>
              <a:ext cx="0" cy="6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Rectangle 56"/>
            <p:cNvSpPr>
              <a:spLocks noChangeArrowheads="1"/>
            </p:cNvSpPr>
            <p:nvPr/>
          </p:nvSpPr>
          <p:spPr bwMode="auto">
            <a:xfrm>
              <a:off x="3438" y="2855"/>
              <a:ext cx="10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57"/>
            <p:cNvSpPr>
              <a:spLocks noChangeShapeType="1"/>
            </p:cNvSpPr>
            <p:nvPr/>
          </p:nvSpPr>
          <p:spPr bwMode="auto">
            <a:xfrm>
              <a:off x="3492" y="3100"/>
              <a:ext cx="0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58"/>
            <p:cNvSpPr>
              <a:spLocks noChangeShapeType="1"/>
            </p:cNvSpPr>
            <p:nvPr/>
          </p:nvSpPr>
          <p:spPr bwMode="auto">
            <a:xfrm>
              <a:off x="4128" y="2960"/>
              <a:ext cx="0" cy="3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59"/>
            <p:cNvSpPr>
              <a:spLocks noChangeShapeType="1"/>
            </p:cNvSpPr>
            <p:nvPr/>
          </p:nvSpPr>
          <p:spPr bwMode="auto">
            <a:xfrm>
              <a:off x="4132" y="2244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60"/>
            <p:cNvSpPr>
              <a:spLocks noChangeShapeType="1"/>
            </p:cNvSpPr>
            <p:nvPr/>
          </p:nvSpPr>
          <p:spPr bwMode="auto">
            <a:xfrm rot="5400000">
              <a:off x="4182" y="1552"/>
              <a:ext cx="2" cy="13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Rectangle 61"/>
            <p:cNvSpPr>
              <a:spLocks noChangeArrowheads="1"/>
            </p:cNvSpPr>
            <p:nvPr/>
          </p:nvSpPr>
          <p:spPr bwMode="auto">
            <a:xfrm>
              <a:off x="4823" y="2672"/>
              <a:ext cx="108" cy="24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Line 62"/>
            <p:cNvSpPr>
              <a:spLocks noChangeShapeType="1"/>
            </p:cNvSpPr>
            <p:nvPr/>
          </p:nvSpPr>
          <p:spPr bwMode="auto">
            <a:xfrm>
              <a:off x="4877" y="2916"/>
              <a:ext cx="0" cy="4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Line 63"/>
            <p:cNvSpPr>
              <a:spLocks noChangeShapeType="1"/>
            </p:cNvSpPr>
            <p:nvPr/>
          </p:nvSpPr>
          <p:spPr bwMode="auto">
            <a:xfrm flipV="1">
              <a:off x="4877" y="2244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Line 64"/>
            <p:cNvSpPr>
              <a:spLocks noChangeShapeType="1"/>
            </p:cNvSpPr>
            <p:nvPr/>
          </p:nvSpPr>
          <p:spPr bwMode="auto">
            <a:xfrm>
              <a:off x="3479" y="3329"/>
              <a:ext cx="139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Line 65"/>
            <p:cNvSpPr>
              <a:spLocks noChangeShapeType="1"/>
            </p:cNvSpPr>
            <p:nvPr/>
          </p:nvSpPr>
          <p:spPr bwMode="auto">
            <a:xfrm flipH="1" flipV="1">
              <a:off x="4352" y="2624"/>
              <a:ext cx="0" cy="3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Text Box 66"/>
            <p:cNvSpPr txBox="1">
              <a:spLocks noChangeArrowheads="1"/>
            </p:cNvSpPr>
            <p:nvPr/>
          </p:nvSpPr>
          <p:spPr bwMode="auto">
            <a:xfrm>
              <a:off x="5000" y="2275"/>
              <a:ext cx="278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94030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87425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481455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974850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4320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8892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3464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036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I</a:t>
              </a:r>
              <a:r>
                <a:rPr kumimoji="1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</a:t>
              </a:r>
            </a:p>
          </p:txBody>
        </p:sp>
        <p:sp>
          <p:nvSpPr>
            <p:cNvPr id="67" name="Text Box 67"/>
            <p:cNvSpPr txBox="1">
              <a:spLocks noChangeArrowheads="1"/>
            </p:cNvSpPr>
            <p:nvPr/>
          </p:nvSpPr>
          <p:spPr bwMode="auto">
            <a:xfrm>
              <a:off x="4152" y="2896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5A</a:t>
              </a:r>
            </a:p>
          </p:txBody>
        </p:sp>
        <p:sp>
          <p:nvSpPr>
            <p:cNvPr id="68" name="Line 68"/>
            <p:cNvSpPr>
              <a:spLocks noChangeShapeType="1"/>
            </p:cNvSpPr>
            <p:nvPr/>
          </p:nvSpPr>
          <p:spPr bwMode="auto">
            <a:xfrm>
              <a:off x="5013" y="2306"/>
              <a:ext cx="0" cy="29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Text Box 69"/>
            <p:cNvSpPr txBox="1">
              <a:spLocks noChangeArrowheads="1"/>
            </p:cNvSpPr>
            <p:nvPr/>
          </p:nvSpPr>
          <p:spPr bwMode="auto">
            <a:xfrm>
              <a:off x="3072" y="2839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70" name="Oval 70"/>
            <p:cNvSpPr>
              <a:spLocks noChangeArrowheads="1"/>
            </p:cNvSpPr>
            <p:nvPr/>
          </p:nvSpPr>
          <p:spPr bwMode="auto">
            <a:xfrm>
              <a:off x="3984" y="2672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71"/>
            <p:cNvSpPr>
              <a:spLocks noChangeShapeType="1"/>
            </p:cNvSpPr>
            <p:nvPr/>
          </p:nvSpPr>
          <p:spPr bwMode="auto">
            <a:xfrm>
              <a:off x="3984" y="2816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Text Box 72"/>
            <p:cNvSpPr txBox="1">
              <a:spLocks noChangeArrowheads="1"/>
            </p:cNvSpPr>
            <p:nvPr/>
          </p:nvSpPr>
          <p:spPr bwMode="auto">
            <a:xfrm>
              <a:off x="4928" y="2640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73" name="Line 73"/>
            <p:cNvSpPr>
              <a:spLocks noChangeShapeType="1"/>
            </p:cNvSpPr>
            <p:nvPr/>
          </p:nvSpPr>
          <p:spPr bwMode="auto">
            <a:xfrm>
              <a:off x="3496" y="2368"/>
              <a:ext cx="0" cy="28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74" name="Object 74"/>
          <p:cNvGraphicFramePr>
            <a:graphicFrameLocks noChangeAspect="1"/>
          </p:cNvGraphicFramePr>
          <p:nvPr/>
        </p:nvGraphicFramePr>
        <p:xfrm>
          <a:off x="1085850" y="4032250"/>
          <a:ext cx="2209800" cy="874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3" r:id="rId3" imgW="770400" imgH="318960" progId="Equation.3">
                  <p:embed/>
                </p:oleObj>
              </mc:Choice>
              <mc:Fallback>
                <p:oleObj r:id="rId3" imgW="77040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85850" y="4032250"/>
                        <a:ext cx="2209800" cy="874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75"/>
          <p:cNvGraphicFramePr>
            <a:graphicFrameLocks noChangeAspect="1"/>
          </p:cNvGraphicFramePr>
          <p:nvPr/>
        </p:nvGraphicFramePr>
        <p:xfrm>
          <a:off x="1008063" y="4806950"/>
          <a:ext cx="2794000" cy="900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4" r:id="rId5" imgW="950040" imgH="318960" progId="Equation.3">
                  <p:embed/>
                </p:oleObj>
              </mc:Choice>
              <mc:Fallback>
                <p:oleObj r:id="rId5" imgW="95004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8063" y="4806950"/>
                        <a:ext cx="2794000" cy="900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76"/>
          <p:cNvGraphicFramePr>
            <a:graphicFrameLocks noChangeAspect="1"/>
          </p:cNvGraphicFramePr>
          <p:nvPr/>
        </p:nvGraphicFramePr>
        <p:xfrm>
          <a:off x="820738" y="5878513"/>
          <a:ext cx="334645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5" r:id="rId7" imgW="1141200" imgH="139320" progId="Equation.3">
                  <p:embed/>
                </p:oleObj>
              </mc:Choice>
              <mc:Fallback>
                <p:oleObj r:id="rId7" imgW="1141200" imgH="139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0738" y="5878513"/>
                        <a:ext cx="334645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" name="Text Box 3"/>
          <p:cNvSpPr txBox="1">
            <a:spLocks noChangeArrowheads="1"/>
          </p:cNvSpPr>
          <p:nvPr/>
        </p:nvSpPr>
        <p:spPr bwMode="auto">
          <a:xfrm>
            <a:off x="203200" y="3076575"/>
            <a:ext cx="4926013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800" dirty="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解：画出各个独立电源单独作用时的电路。</a:t>
            </a:r>
            <a:endParaRPr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ea typeface="楷体_GB2312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24331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42913" y="349250"/>
            <a:ext cx="50165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讨论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Wingdings" panose="05000000000000000000" pitchFamily="2" charset="2"/>
              </a:rPr>
              <a:t>：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Symbol" panose="05050102010706020507" pitchFamily="18" charset="2"/>
              </a:rPr>
              <a:t>(1) 4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Symbol" panose="05050102010706020507" pitchFamily="18" charset="2"/>
              </a:rPr>
              <a:t>电阻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吸收的功率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?</a:t>
            </a: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638300" y="1041400"/>
          <a:ext cx="3835400" cy="46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2" r:id="rId3" imgW="1309320" imgH="156600" progId="Equation.3">
                  <p:embed/>
                </p:oleObj>
              </mc:Choice>
              <mc:Fallback>
                <p:oleObj r:id="rId3" imgW="1309320" imgH="15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38300" y="1041400"/>
                        <a:ext cx="3835400" cy="463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01713" y="1720850"/>
            <a:ext cx="49212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但分别计算</a:t>
            </a: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Symbol" panose="05050102010706020507" pitchFamily="18" charset="2"/>
              </a:rPr>
              <a:t>4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Symbol" panose="05050102010706020507" pitchFamily="18" charset="2"/>
              </a:rPr>
              <a:t>电阻</a:t>
            </a: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的功率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为：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1427163" y="2406650"/>
          <a:ext cx="3702050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3" r:id="rId5" imgW="1361520" imgH="179640" progId="Equation.3">
                  <p:embed/>
                </p:oleObj>
              </mc:Choice>
              <mc:Fallback>
                <p:oleObj r:id="rId5" imgW="1361520" imgH="179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27163" y="2406650"/>
                        <a:ext cx="3702050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6"/>
          <p:cNvGrpSpPr>
            <a:grpSpLocks/>
          </p:cNvGrpSpPr>
          <p:nvPr/>
        </p:nvGrpSpPr>
        <p:grpSpPr bwMode="auto">
          <a:xfrm>
            <a:off x="1331913" y="3836988"/>
            <a:ext cx="3109912" cy="519112"/>
            <a:chOff x="727" y="3905"/>
            <a:chExt cx="1959" cy="327"/>
          </a:xfrm>
        </p:grpSpPr>
        <p:graphicFrame>
          <p:nvGraphicFramePr>
            <p:cNvPr id="9" name="Object 7"/>
            <p:cNvGraphicFramePr>
              <a:graphicFrameLocks noChangeAspect="1"/>
            </p:cNvGraphicFramePr>
            <p:nvPr/>
          </p:nvGraphicFramePr>
          <p:xfrm>
            <a:off x="1542" y="3948"/>
            <a:ext cx="1144" cy="24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84" r:id="rId7" imgW="602640" imgH="127440" progId="Equation.3">
                    <p:embed/>
                  </p:oleObj>
                </mc:Choice>
                <mc:Fallback>
                  <p:oleObj r:id="rId7" imgW="602640" imgH="1274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542" y="3948"/>
                          <a:ext cx="1144" cy="24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Text Box 8"/>
            <p:cNvSpPr txBox="1">
              <a:spLocks noChangeArrowheads="1"/>
            </p:cNvSpPr>
            <p:nvPr/>
          </p:nvSpPr>
          <p:spPr bwMode="auto">
            <a:xfrm>
              <a:off x="727" y="3905"/>
              <a:ext cx="857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楷体_GB2312" pitchFamily="49" charset="-122"/>
                  <a:sym typeface="+mn-ea"/>
                </a:rPr>
                <a:t>显然</a:t>
              </a: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：</a:t>
              </a:r>
              <a:endPara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</p:grpSp>
      <p:graphicFrame>
        <p:nvGraphicFramePr>
          <p:cNvPr id="11" name="Object 9"/>
          <p:cNvGraphicFramePr>
            <a:graphicFrameLocks noChangeAspect="1"/>
          </p:cNvGraphicFramePr>
          <p:nvPr/>
        </p:nvGraphicFramePr>
        <p:xfrm>
          <a:off x="1322388" y="3130550"/>
          <a:ext cx="4014787" cy="514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5" r:id="rId9" imgW="1477440" imgH="179640" progId="Equation.3">
                  <p:embed/>
                </p:oleObj>
              </mc:Choice>
              <mc:Fallback>
                <p:oleObj r:id="rId9" imgW="1477440" imgH="179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2388" y="3130550"/>
                        <a:ext cx="4014787" cy="514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 Box 10"/>
          <p:cNvSpPr txBox="1">
            <a:spLocks noChangeArrowheads="1"/>
          </p:cNvSpPr>
          <p:nvPr/>
        </p:nvSpPr>
        <p:spPr bwMode="auto">
          <a:xfrm>
            <a:off x="1114425" y="4572000"/>
            <a:ext cx="4591050" cy="608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>
              <a:lnSpc>
                <a:spcPct val="120000"/>
              </a:lnSpc>
              <a:buFontTx/>
              <a:buNone/>
              <a:defRPr/>
            </a:pP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叠加定理</a:t>
            </a:r>
            <a:r>
              <a:rPr kumimoji="1" lang="zh-CN" altLang="en-US" sz="280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不能用来计算功率</a:t>
            </a: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85284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12" grpId="0" bldLvl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65100" y="342900"/>
            <a:ext cx="11811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讨论：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219200" y="361950"/>
            <a:ext cx="735647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buFontTx/>
              <a:buNone/>
              <a:defRPr/>
            </a:pPr>
            <a:r>
              <a:rPr kumimoji="1"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(2) </a:t>
            </a: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若</a:t>
            </a: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Symbol" panose="05050102010706020507" pitchFamily="18" charset="2"/>
              </a:rPr>
              <a:t>4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Symbol" panose="05050102010706020507" pitchFamily="18" charset="2"/>
              </a:rPr>
              <a:t>电阻再串联一个</a:t>
            </a: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Symbol" panose="05050102010706020507" pitchFamily="18" charset="2"/>
              </a:rPr>
              <a:t>6V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Symbol" panose="05050102010706020507" pitchFamily="18" charset="2"/>
              </a:rPr>
              <a:t>的电压源，则</a:t>
            </a:r>
            <a:r>
              <a:rPr lang="en-US" altLang="zh-CN" sz="2800" i="1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Symbol" panose="05050102010706020507" pitchFamily="18" charset="2"/>
              </a:rPr>
              <a:t>I</a:t>
            </a:r>
            <a:r>
              <a:rPr lang="en-US" altLang="zh-CN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Symbol" panose="05050102010706020507" pitchFamily="18" charset="2"/>
              </a:rPr>
              <a:t>=</a:t>
            </a:r>
            <a:r>
              <a:rPr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Symbol" panose="05050102010706020507" pitchFamily="18" charset="2"/>
              </a:rPr>
              <a:t>？</a:t>
            </a:r>
            <a:endParaRPr lang="zh-CN" altLang="en-US" sz="2800">
              <a:effectLst>
                <a:outerShdw blurRad="38100" dist="38100" dir="2700000" algn="tl">
                  <a:srgbClr val="C0C0C0"/>
                </a:outerShdw>
              </a:effectLst>
              <a:ea typeface="楷体_GB2312" pitchFamily="49" charset="-122"/>
              <a:sym typeface="+mn-ea"/>
            </a:endParaRP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266700" y="1003300"/>
            <a:ext cx="3794125" cy="1905000"/>
            <a:chOff x="208" y="696"/>
            <a:chExt cx="2390" cy="1200"/>
          </a:xfrm>
        </p:grpSpPr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719" y="1111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>
              <a:off x="796" y="796"/>
              <a:ext cx="0" cy="6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742" y="1407"/>
              <a:ext cx="10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796" y="1652"/>
              <a:ext cx="0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552" y="1176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1392" y="1512"/>
              <a:ext cx="0" cy="3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11"/>
            <p:cNvSpPr>
              <a:spLocks noChangeShapeType="1"/>
            </p:cNvSpPr>
            <p:nvPr/>
          </p:nvSpPr>
          <p:spPr bwMode="auto">
            <a:xfrm>
              <a:off x="1396" y="796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 rot="5400000">
              <a:off x="1486" y="104"/>
              <a:ext cx="2" cy="13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783" y="1881"/>
              <a:ext cx="139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208" y="936"/>
              <a:ext cx="455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10V</a:t>
              </a: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 flipV="1">
              <a:off x="1616" y="1176"/>
              <a:ext cx="0" cy="3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2399" y="907"/>
              <a:ext cx="19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</a:p>
          </p:txBody>
        </p:sp>
        <p:sp>
          <p:nvSpPr>
            <p:cNvPr id="19" name="Text Box 17"/>
            <p:cNvSpPr txBox="1">
              <a:spLocks noChangeArrowheads="1"/>
            </p:cNvSpPr>
            <p:nvPr/>
          </p:nvSpPr>
          <p:spPr bwMode="auto">
            <a:xfrm>
              <a:off x="1416" y="1448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5A</a:t>
              </a:r>
            </a:p>
          </p:txBody>
        </p:sp>
        <p:sp>
          <p:nvSpPr>
            <p:cNvPr id="20" name="Line 18"/>
            <p:cNvSpPr>
              <a:spLocks noChangeShapeType="1"/>
            </p:cNvSpPr>
            <p:nvPr/>
          </p:nvSpPr>
          <p:spPr bwMode="auto">
            <a:xfrm>
              <a:off x="2397" y="938"/>
              <a:ext cx="0" cy="2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376" y="1391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656" y="936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Text Box 21"/>
            <p:cNvSpPr txBox="1">
              <a:spLocks noChangeArrowheads="1"/>
            </p:cNvSpPr>
            <p:nvPr/>
          </p:nvSpPr>
          <p:spPr bwMode="auto">
            <a:xfrm>
              <a:off x="552" y="696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24" name="Oval 22"/>
            <p:cNvSpPr>
              <a:spLocks noChangeArrowheads="1"/>
            </p:cNvSpPr>
            <p:nvPr/>
          </p:nvSpPr>
          <p:spPr bwMode="auto">
            <a:xfrm>
              <a:off x="1248" y="1224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1248" y="1368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2111" y="1095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25"/>
            <p:cNvSpPr>
              <a:spLocks noChangeShapeType="1"/>
            </p:cNvSpPr>
            <p:nvPr/>
          </p:nvSpPr>
          <p:spPr bwMode="auto">
            <a:xfrm>
              <a:off x="2188" y="788"/>
              <a:ext cx="0" cy="6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26"/>
            <p:cNvSpPr>
              <a:spLocks noChangeArrowheads="1"/>
            </p:cNvSpPr>
            <p:nvPr/>
          </p:nvSpPr>
          <p:spPr bwMode="auto">
            <a:xfrm>
              <a:off x="2134" y="1399"/>
              <a:ext cx="10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27"/>
            <p:cNvSpPr>
              <a:spLocks noChangeShapeType="1"/>
            </p:cNvSpPr>
            <p:nvPr/>
          </p:nvSpPr>
          <p:spPr bwMode="auto">
            <a:xfrm>
              <a:off x="2188" y="1644"/>
              <a:ext cx="0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 Box 28"/>
            <p:cNvSpPr txBox="1">
              <a:spLocks noChangeArrowheads="1"/>
            </p:cNvSpPr>
            <p:nvPr/>
          </p:nvSpPr>
          <p:spPr bwMode="auto">
            <a:xfrm>
              <a:off x="1944" y="1160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1" name="Text Box 29"/>
            <p:cNvSpPr txBox="1">
              <a:spLocks noChangeArrowheads="1"/>
            </p:cNvSpPr>
            <p:nvPr/>
          </p:nvSpPr>
          <p:spPr bwMode="auto">
            <a:xfrm>
              <a:off x="1728" y="936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6V</a:t>
              </a:r>
            </a:p>
          </p:txBody>
        </p:sp>
        <p:sp>
          <p:nvSpPr>
            <p:cNvPr id="32" name="Text Box 30"/>
            <p:cNvSpPr txBox="1">
              <a:spLocks noChangeArrowheads="1"/>
            </p:cNvSpPr>
            <p:nvPr/>
          </p:nvSpPr>
          <p:spPr bwMode="auto">
            <a:xfrm>
              <a:off x="1768" y="1375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33" name="Oval 31"/>
            <p:cNvSpPr>
              <a:spLocks noChangeArrowheads="1"/>
            </p:cNvSpPr>
            <p:nvPr/>
          </p:nvSpPr>
          <p:spPr bwMode="auto">
            <a:xfrm>
              <a:off x="2048" y="920"/>
              <a:ext cx="288" cy="288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Text Box 32"/>
            <p:cNvSpPr txBox="1">
              <a:spLocks noChangeArrowheads="1"/>
            </p:cNvSpPr>
            <p:nvPr/>
          </p:nvSpPr>
          <p:spPr bwMode="auto">
            <a:xfrm>
              <a:off x="1936" y="752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</p:grpSp>
      <p:grpSp>
        <p:nvGrpSpPr>
          <p:cNvPr id="35" name="Group 33"/>
          <p:cNvGrpSpPr>
            <a:grpSpLocks/>
          </p:cNvGrpSpPr>
          <p:nvPr/>
        </p:nvGrpSpPr>
        <p:grpSpPr bwMode="auto">
          <a:xfrm>
            <a:off x="292100" y="3568700"/>
            <a:ext cx="3797300" cy="1905000"/>
            <a:chOff x="584" y="600"/>
            <a:chExt cx="2392" cy="1200"/>
          </a:xfrm>
        </p:grpSpPr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1095" y="1015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>
              <a:off x="1172" y="700"/>
              <a:ext cx="0" cy="6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36"/>
            <p:cNvSpPr>
              <a:spLocks noChangeArrowheads="1"/>
            </p:cNvSpPr>
            <p:nvPr/>
          </p:nvSpPr>
          <p:spPr bwMode="auto">
            <a:xfrm>
              <a:off x="1118" y="1311"/>
              <a:ext cx="10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37"/>
            <p:cNvSpPr>
              <a:spLocks noChangeShapeType="1"/>
            </p:cNvSpPr>
            <p:nvPr/>
          </p:nvSpPr>
          <p:spPr bwMode="auto">
            <a:xfrm>
              <a:off x="1172" y="1556"/>
              <a:ext cx="0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928" y="1080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1808" y="1416"/>
              <a:ext cx="0" cy="3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1812" y="700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Line 41"/>
            <p:cNvSpPr>
              <a:spLocks noChangeShapeType="1"/>
            </p:cNvSpPr>
            <p:nvPr/>
          </p:nvSpPr>
          <p:spPr bwMode="auto">
            <a:xfrm rot="5400000">
              <a:off x="1862" y="8"/>
              <a:ext cx="2" cy="13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Rectangle 42"/>
            <p:cNvSpPr>
              <a:spLocks noChangeArrowheads="1"/>
            </p:cNvSpPr>
            <p:nvPr/>
          </p:nvSpPr>
          <p:spPr bwMode="auto">
            <a:xfrm>
              <a:off x="2503" y="1128"/>
              <a:ext cx="108" cy="24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Line 43"/>
            <p:cNvSpPr>
              <a:spLocks noChangeShapeType="1"/>
            </p:cNvSpPr>
            <p:nvPr/>
          </p:nvSpPr>
          <p:spPr bwMode="auto">
            <a:xfrm>
              <a:off x="2557" y="1372"/>
              <a:ext cx="0" cy="4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44"/>
            <p:cNvSpPr>
              <a:spLocks noChangeShapeType="1"/>
            </p:cNvSpPr>
            <p:nvPr/>
          </p:nvSpPr>
          <p:spPr bwMode="auto">
            <a:xfrm flipV="1">
              <a:off x="2557" y="700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Line 45"/>
            <p:cNvSpPr>
              <a:spLocks noChangeShapeType="1"/>
            </p:cNvSpPr>
            <p:nvPr/>
          </p:nvSpPr>
          <p:spPr bwMode="auto">
            <a:xfrm>
              <a:off x="1159" y="1785"/>
              <a:ext cx="139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Text Box 46"/>
            <p:cNvSpPr txBox="1">
              <a:spLocks noChangeArrowheads="1"/>
            </p:cNvSpPr>
            <p:nvPr/>
          </p:nvSpPr>
          <p:spPr bwMode="auto">
            <a:xfrm>
              <a:off x="584" y="840"/>
              <a:ext cx="455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10V</a:t>
              </a:r>
            </a:p>
          </p:txBody>
        </p:sp>
        <p:sp>
          <p:nvSpPr>
            <p:cNvPr id="49" name="Line 47"/>
            <p:cNvSpPr>
              <a:spLocks noChangeShapeType="1"/>
            </p:cNvSpPr>
            <p:nvPr/>
          </p:nvSpPr>
          <p:spPr bwMode="auto">
            <a:xfrm flipH="1" flipV="1">
              <a:off x="2032" y="1080"/>
              <a:ext cx="0" cy="3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 Box 48"/>
            <p:cNvSpPr txBox="1">
              <a:spLocks noChangeArrowheads="1"/>
            </p:cNvSpPr>
            <p:nvPr/>
          </p:nvSpPr>
          <p:spPr bwMode="auto">
            <a:xfrm>
              <a:off x="2655" y="731"/>
              <a:ext cx="282" cy="29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94030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87425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481455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974850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4320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8892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3464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036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I</a:t>
              </a:r>
              <a:r>
                <a:rPr kumimoji="1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 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'</a:t>
              </a:r>
            </a:p>
          </p:txBody>
        </p:sp>
        <p:sp>
          <p:nvSpPr>
            <p:cNvPr id="51" name="Text Box 49"/>
            <p:cNvSpPr txBox="1">
              <a:spLocks noChangeArrowheads="1"/>
            </p:cNvSpPr>
            <p:nvPr/>
          </p:nvSpPr>
          <p:spPr bwMode="auto">
            <a:xfrm>
              <a:off x="1832" y="1352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5A</a:t>
              </a:r>
            </a:p>
          </p:txBody>
        </p:sp>
        <p:sp>
          <p:nvSpPr>
            <p:cNvPr id="52" name="Line 50"/>
            <p:cNvSpPr>
              <a:spLocks noChangeShapeType="1"/>
            </p:cNvSpPr>
            <p:nvPr/>
          </p:nvSpPr>
          <p:spPr bwMode="auto">
            <a:xfrm>
              <a:off x="2693" y="762"/>
              <a:ext cx="0" cy="29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 Box 51"/>
            <p:cNvSpPr txBox="1">
              <a:spLocks noChangeArrowheads="1"/>
            </p:cNvSpPr>
            <p:nvPr/>
          </p:nvSpPr>
          <p:spPr bwMode="auto">
            <a:xfrm>
              <a:off x="752" y="1295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54" name="Oval 52"/>
            <p:cNvSpPr>
              <a:spLocks noChangeArrowheads="1"/>
            </p:cNvSpPr>
            <p:nvPr/>
          </p:nvSpPr>
          <p:spPr bwMode="auto">
            <a:xfrm>
              <a:off x="1032" y="840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 Box 53"/>
            <p:cNvSpPr txBox="1">
              <a:spLocks noChangeArrowheads="1"/>
            </p:cNvSpPr>
            <p:nvPr/>
          </p:nvSpPr>
          <p:spPr bwMode="auto">
            <a:xfrm>
              <a:off x="928" y="600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56" name="Oval 54"/>
            <p:cNvSpPr>
              <a:spLocks noChangeArrowheads="1"/>
            </p:cNvSpPr>
            <p:nvPr/>
          </p:nvSpPr>
          <p:spPr bwMode="auto">
            <a:xfrm>
              <a:off x="1664" y="1128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1664" y="1272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 Box 56"/>
            <p:cNvSpPr txBox="1">
              <a:spLocks noChangeArrowheads="1"/>
            </p:cNvSpPr>
            <p:nvPr/>
          </p:nvSpPr>
          <p:spPr bwMode="auto">
            <a:xfrm>
              <a:off x="2608" y="1096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</p:grpSp>
      <p:sp>
        <p:nvSpPr>
          <p:cNvPr id="59" name="AutoShape 57"/>
          <p:cNvSpPr>
            <a:spLocks noChangeArrowheads="1"/>
          </p:cNvSpPr>
          <p:nvPr/>
        </p:nvSpPr>
        <p:spPr bwMode="auto">
          <a:xfrm rot="5400000">
            <a:off x="2122488" y="3122613"/>
            <a:ext cx="574675" cy="327025"/>
          </a:xfrm>
          <a:prstGeom prst="rightArrow">
            <a:avLst>
              <a:gd name="adj1" fmla="val 50000"/>
              <a:gd name="adj2" fmla="val 43859"/>
            </a:avLst>
          </a:prstGeom>
          <a:solidFill>
            <a:srgbClr val="339966"/>
          </a:solidFill>
          <a:ln w="38100">
            <a:solidFill>
              <a:srgbClr val="008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0" name="Text Box 58"/>
          <p:cNvSpPr txBox="1">
            <a:spLocks noChangeArrowheads="1"/>
          </p:cNvSpPr>
          <p:nvPr/>
        </p:nvSpPr>
        <p:spPr bwMode="auto">
          <a:xfrm>
            <a:off x="4305300" y="41529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3300"/>
                </a:solidFill>
                <a:latin typeface="Tahoma" pitchFamily="34" charset="0"/>
              </a:rPr>
              <a:t>+</a:t>
            </a:r>
          </a:p>
        </p:txBody>
      </p:sp>
      <p:grpSp>
        <p:nvGrpSpPr>
          <p:cNvPr id="61" name="Group 59"/>
          <p:cNvGrpSpPr>
            <a:grpSpLocks/>
          </p:cNvGrpSpPr>
          <p:nvPr/>
        </p:nvGrpSpPr>
        <p:grpSpPr bwMode="auto">
          <a:xfrm>
            <a:off x="5105400" y="3632200"/>
            <a:ext cx="3384550" cy="1778000"/>
            <a:chOff x="3304" y="2376"/>
            <a:chExt cx="2132" cy="1120"/>
          </a:xfrm>
        </p:grpSpPr>
        <p:sp>
          <p:nvSpPr>
            <p:cNvPr id="62" name="Line 60"/>
            <p:cNvSpPr>
              <a:spLocks noChangeShapeType="1"/>
            </p:cNvSpPr>
            <p:nvPr/>
          </p:nvSpPr>
          <p:spPr bwMode="auto">
            <a:xfrm>
              <a:off x="4847" y="2711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Line 61"/>
            <p:cNvSpPr>
              <a:spLocks noChangeShapeType="1"/>
            </p:cNvSpPr>
            <p:nvPr/>
          </p:nvSpPr>
          <p:spPr bwMode="auto">
            <a:xfrm>
              <a:off x="4924" y="2396"/>
              <a:ext cx="0" cy="61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Rectangle 62"/>
            <p:cNvSpPr>
              <a:spLocks noChangeArrowheads="1"/>
            </p:cNvSpPr>
            <p:nvPr/>
          </p:nvSpPr>
          <p:spPr bwMode="auto">
            <a:xfrm>
              <a:off x="4870" y="3007"/>
              <a:ext cx="10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>
              <a:off x="4924" y="3252"/>
              <a:ext cx="0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Text Box 64"/>
            <p:cNvSpPr txBox="1">
              <a:spLocks noChangeArrowheads="1"/>
            </p:cNvSpPr>
            <p:nvPr/>
          </p:nvSpPr>
          <p:spPr bwMode="auto">
            <a:xfrm>
              <a:off x="4680" y="2776"/>
              <a:ext cx="215" cy="2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7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</a:t>
              </a:r>
              <a:endParaRPr kumimoji="0" lang="en-US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>
              <a:off x="4264" y="3152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Line 66"/>
            <p:cNvSpPr>
              <a:spLocks noChangeShapeType="1"/>
            </p:cNvSpPr>
            <p:nvPr/>
          </p:nvSpPr>
          <p:spPr bwMode="auto">
            <a:xfrm>
              <a:off x="4268" y="2396"/>
              <a:ext cx="0" cy="3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67"/>
            <p:cNvSpPr>
              <a:spLocks noChangeShapeType="1"/>
            </p:cNvSpPr>
            <p:nvPr/>
          </p:nvSpPr>
          <p:spPr bwMode="auto">
            <a:xfrm rot="5400000">
              <a:off x="4318" y="1784"/>
              <a:ext cx="2" cy="12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Rectangle 68"/>
            <p:cNvSpPr>
              <a:spLocks noChangeArrowheads="1"/>
            </p:cNvSpPr>
            <p:nvPr/>
          </p:nvSpPr>
          <p:spPr bwMode="auto">
            <a:xfrm>
              <a:off x="3655" y="2824"/>
              <a:ext cx="108" cy="24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lIns="98755" tIns="49378" rIns="98755" bIns="49378" anchor="ctr"/>
            <a:lstStyle/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69"/>
            <p:cNvSpPr>
              <a:spLocks noChangeShapeType="1"/>
            </p:cNvSpPr>
            <p:nvPr/>
          </p:nvSpPr>
          <p:spPr bwMode="auto">
            <a:xfrm>
              <a:off x="3709" y="3068"/>
              <a:ext cx="0" cy="4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70"/>
            <p:cNvSpPr>
              <a:spLocks noChangeShapeType="1"/>
            </p:cNvSpPr>
            <p:nvPr/>
          </p:nvSpPr>
          <p:spPr bwMode="auto">
            <a:xfrm flipV="1">
              <a:off x="3709" y="2396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Line 71"/>
            <p:cNvSpPr>
              <a:spLocks noChangeShapeType="1"/>
            </p:cNvSpPr>
            <p:nvPr/>
          </p:nvSpPr>
          <p:spPr bwMode="auto">
            <a:xfrm>
              <a:off x="3695" y="3481"/>
              <a:ext cx="122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Text Box 72"/>
            <p:cNvSpPr txBox="1">
              <a:spLocks noChangeArrowheads="1"/>
            </p:cNvSpPr>
            <p:nvPr/>
          </p:nvSpPr>
          <p:spPr bwMode="auto">
            <a:xfrm>
              <a:off x="4440" y="2536"/>
              <a:ext cx="359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6V</a:t>
              </a:r>
            </a:p>
          </p:txBody>
        </p:sp>
        <p:sp>
          <p:nvSpPr>
            <p:cNvPr id="75" name="Text Box 73"/>
            <p:cNvSpPr txBox="1">
              <a:spLocks noChangeArrowheads="1"/>
            </p:cNvSpPr>
            <p:nvPr/>
          </p:nvSpPr>
          <p:spPr bwMode="auto">
            <a:xfrm>
              <a:off x="5145" y="2496"/>
              <a:ext cx="291" cy="3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marL="494030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marL="987425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marL="1481455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marL="1974850" defTabSz="987425"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marL="24320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marL="28892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marL="33464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marL="3803650" defTabSz="987425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+mn-ea"/>
                </a:rPr>
                <a:t>I</a:t>
              </a:r>
              <a:r>
                <a:rPr kumimoji="1" lang="en-US" altLang="zh-CN" sz="2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</a:t>
              </a:r>
            </a:p>
          </p:txBody>
        </p:sp>
        <p:sp>
          <p:nvSpPr>
            <p:cNvPr id="76" name="Line 74"/>
            <p:cNvSpPr>
              <a:spLocks noChangeShapeType="1"/>
            </p:cNvSpPr>
            <p:nvPr/>
          </p:nvSpPr>
          <p:spPr bwMode="auto">
            <a:xfrm>
              <a:off x="5133" y="2530"/>
              <a:ext cx="0" cy="29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Text Box 75"/>
            <p:cNvSpPr txBox="1">
              <a:spLocks noChangeArrowheads="1"/>
            </p:cNvSpPr>
            <p:nvPr/>
          </p:nvSpPr>
          <p:spPr bwMode="auto">
            <a:xfrm>
              <a:off x="4504" y="2991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4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4784" y="2536"/>
              <a:ext cx="288" cy="28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Text Box 77"/>
            <p:cNvSpPr txBox="1">
              <a:spLocks noChangeArrowheads="1"/>
            </p:cNvSpPr>
            <p:nvPr/>
          </p:nvSpPr>
          <p:spPr bwMode="auto">
            <a:xfrm>
              <a:off x="4664" y="2376"/>
              <a:ext cx="2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+</a:t>
              </a:r>
            </a:p>
          </p:txBody>
        </p:sp>
        <p:sp>
          <p:nvSpPr>
            <p:cNvPr id="80" name="Text Box 78"/>
            <p:cNvSpPr txBox="1">
              <a:spLocks noChangeArrowheads="1"/>
            </p:cNvSpPr>
            <p:nvPr/>
          </p:nvSpPr>
          <p:spPr bwMode="auto">
            <a:xfrm>
              <a:off x="3304" y="2784"/>
              <a:ext cx="368" cy="2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8755" tIns="49378" rIns="98755" bIns="49378" anchor="ctr">
              <a:spAutoFit/>
            </a:bodyPr>
            <a:lstStyle>
              <a:lvl1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defTabSz="987425"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defTabSz="987425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 sz="2400" b="1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marL="0" marR="0" lvl="0" indent="0" algn="ctr" defTabSz="987425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6</a:t>
              </a:r>
              <a:r>
                <a:rPr kumimoji="0" lang="en-US" altLang="zh-CN" sz="2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</a:t>
              </a:r>
              <a:endParaRPr kumimoji="0" lang="zh-CN" altLang="zh-CN" sz="2400" b="1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  <a:sym typeface="Symbol" pitchFamily="18" charset="2"/>
              </a:endParaRPr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4232" y="2752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Oval 80"/>
            <p:cNvSpPr>
              <a:spLocks noChangeArrowheads="1"/>
            </p:cNvSpPr>
            <p:nvPr/>
          </p:nvSpPr>
          <p:spPr bwMode="auto">
            <a:xfrm>
              <a:off x="4232" y="3072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83" name="Object 8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6407260"/>
              </p:ext>
            </p:extLst>
          </p:nvPr>
        </p:nvGraphicFramePr>
        <p:xfrm>
          <a:off x="1831975" y="5613400"/>
          <a:ext cx="11969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4" r:id="rId3" imgW="399600" imgH="127440" progId="Equation.3">
                  <p:embed/>
                </p:oleObj>
              </mc:Choice>
              <mc:Fallback>
                <p:oleObj r:id="rId3" imgW="399600" imgH="1274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1975" y="5613400"/>
                        <a:ext cx="1196975" cy="376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" name="Object 8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439373"/>
              </p:ext>
            </p:extLst>
          </p:nvPr>
        </p:nvGraphicFramePr>
        <p:xfrm>
          <a:off x="5554663" y="5416550"/>
          <a:ext cx="2751137" cy="796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5" r:id="rId5" imgW="1054440" imgH="318960" progId="Equation.3">
                  <p:embed/>
                </p:oleObj>
              </mc:Choice>
              <mc:Fallback>
                <p:oleObj r:id="rId5" imgW="105444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54663" y="5416550"/>
                        <a:ext cx="2751137" cy="796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5" name="Object 8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0007189"/>
              </p:ext>
            </p:extLst>
          </p:nvPr>
        </p:nvGraphicFramePr>
        <p:xfrm>
          <a:off x="1666875" y="6208713"/>
          <a:ext cx="3992563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96" r:id="rId7" imgW="1361520" imgH="139320" progId="Equation.3">
                  <p:embed/>
                </p:oleObj>
              </mc:Choice>
              <mc:Fallback>
                <p:oleObj r:id="rId7" imgW="1361520" imgH="1393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6875" y="6208713"/>
                        <a:ext cx="3992563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6" name="Text Box 84"/>
          <p:cNvSpPr txBox="1">
            <a:spLocks noChangeArrowheads="1"/>
          </p:cNvSpPr>
          <p:nvPr/>
        </p:nvSpPr>
        <p:spPr bwMode="auto">
          <a:xfrm>
            <a:off x="4330700" y="1920875"/>
            <a:ext cx="411638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Tx/>
              <a:buNone/>
              <a:defRPr/>
            </a:pP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叠加定理可以</a:t>
            </a:r>
            <a:r>
              <a:rPr kumimoji="1" lang="zh-CN" altLang="en-US" sz="280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分组使用</a:t>
            </a: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。</a:t>
            </a:r>
            <a:endParaRPr lang="zh-CN" altLang="en-US" sz="2800">
              <a:effectLst>
                <a:outerShdw blurRad="38100" dist="38100" dir="2700000" algn="tl">
                  <a:srgbClr val="C0C0C0"/>
                </a:outerShdw>
              </a:effectLst>
              <a:ea typeface="楷体_GB2312" pitchFamily="49" charset="-122"/>
              <a:sym typeface="+mn-ea"/>
            </a:endParaRPr>
          </a:p>
        </p:txBody>
      </p:sp>
      <p:sp>
        <p:nvSpPr>
          <p:cNvPr id="88" name="Text Box 131"/>
          <p:cNvSpPr txBox="1">
            <a:spLocks noChangeArrowheads="1"/>
          </p:cNvSpPr>
          <p:nvPr/>
        </p:nvSpPr>
        <p:spPr bwMode="auto">
          <a:xfrm>
            <a:off x="4148844" y="881063"/>
            <a:ext cx="4743636" cy="923330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宋体" pitchFamily="2" charset="-122"/>
              </a:rPr>
              <a:t>说明：叠加方式是任意的，可以一次一个独立源单独作用，也可以一次几个独立源同时作用，取决于使分析计算简便。</a:t>
            </a:r>
          </a:p>
        </p:txBody>
      </p:sp>
    </p:spTree>
    <p:extLst>
      <p:ext uri="{BB962C8B-B14F-4D97-AF65-F5344CB8AC3E}">
        <p14:creationId xmlns:p14="http://schemas.microsoft.com/office/powerpoint/2010/main" val="2985987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86" grpId="0" bldLvl="0" animBg="1"/>
      <p:bldP spid="88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23850" y="349250"/>
            <a:ext cx="863600" cy="36933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itchFamily="2" charset="-122"/>
              </a:rPr>
              <a:t>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itchFamily="2" charset="-122"/>
              </a:rPr>
              <a:t>2</a:t>
            </a:r>
          </a:p>
        </p:txBody>
      </p:sp>
      <p:sp>
        <p:nvSpPr>
          <p:cNvPr id="6" name="Text Box 41"/>
          <p:cNvSpPr txBox="1">
            <a:spLocks noChangeArrowheads="1"/>
          </p:cNvSpPr>
          <p:nvPr/>
        </p:nvSpPr>
        <p:spPr bwMode="auto">
          <a:xfrm>
            <a:off x="1476375" y="981075"/>
            <a:ext cx="20161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求电压</a:t>
            </a:r>
            <a:r>
              <a:rPr kumimoji="0" lang="en-US" altLang="zh-CN" sz="24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rPr>
              <a:t>U.</a:t>
            </a:r>
          </a:p>
        </p:txBody>
      </p:sp>
      <p:grpSp>
        <p:nvGrpSpPr>
          <p:cNvPr id="7" name="Group 45"/>
          <p:cNvGrpSpPr>
            <a:grpSpLocks/>
          </p:cNvGrpSpPr>
          <p:nvPr/>
        </p:nvGrpSpPr>
        <p:grpSpPr bwMode="auto">
          <a:xfrm>
            <a:off x="4787900" y="260350"/>
            <a:ext cx="4071938" cy="1917700"/>
            <a:chOff x="2653" y="424"/>
            <a:chExt cx="2565" cy="1208"/>
          </a:xfrm>
        </p:grpSpPr>
        <p:sp>
          <p:nvSpPr>
            <p:cNvPr id="8" name="Oval 32"/>
            <p:cNvSpPr>
              <a:spLocks noChangeArrowheads="1"/>
            </p:cNvSpPr>
            <p:nvPr/>
          </p:nvSpPr>
          <p:spPr bwMode="auto">
            <a:xfrm>
              <a:off x="2653" y="935"/>
              <a:ext cx="272" cy="272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2774" y="424"/>
              <a:ext cx="1936" cy="1184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741" y="424"/>
              <a:ext cx="0" cy="118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9"/>
            <p:cNvSpPr>
              <a:spLocks noChangeArrowheads="1"/>
            </p:cNvSpPr>
            <p:nvPr/>
          </p:nvSpPr>
          <p:spPr bwMode="auto">
            <a:xfrm>
              <a:off x="4656" y="660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688" y="660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Text Box 12"/>
            <p:cNvSpPr txBox="1">
              <a:spLocks noChangeArrowheads="1"/>
            </p:cNvSpPr>
            <p:nvPr/>
          </p:nvSpPr>
          <p:spPr bwMode="auto">
            <a:xfrm>
              <a:off x="3288" y="618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8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880" y="935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12V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21"/>
            <p:cNvSpPr>
              <a:spLocks noChangeShapeType="1"/>
            </p:cNvSpPr>
            <p:nvPr/>
          </p:nvSpPr>
          <p:spPr bwMode="auto">
            <a:xfrm>
              <a:off x="4105" y="1162"/>
              <a:ext cx="322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 Box 22"/>
            <p:cNvSpPr txBox="1">
              <a:spLocks noChangeArrowheads="1"/>
            </p:cNvSpPr>
            <p:nvPr/>
          </p:nvSpPr>
          <p:spPr bwMode="auto">
            <a:xfrm>
              <a:off x="4014" y="618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3A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25"/>
            <p:cNvSpPr txBox="1">
              <a:spLocks noChangeArrowheads="1"/>
            </p:cNvSpPr>
            <p:nvPr/>
          </p:nvSpPr>
          <p:spPr bwMode="auto">
            <a:xfrm>
              <a:off x="2880" y="1162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+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Text Box 26"/>
            <p:cNvSpPr txBox="1">
              <a:spLocks noChangeArrowheads="1"/>
            </p:cNvSpPr>
            <p:nvPr/>
          </p:nvSpPr>
          <p:spPr bwMode="auto">
            <a:xfrm>
              <a:off x="2880" y="66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–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Rectangle 33"/>
            <p:cNvSpPr>
              <a:spLocks noChangeArrowheads="1"/>
            </p:cNvSpPr>
            <p:nvPr/>
          </p:nvSpPr>
          <p:spPr bwMode="auto">
            <a:xfrm>
              <a:off x="3696" y="1137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34"/>
            <p:cNvSpPr>
              <a:spLocks noChangeArrowheads="1"/>
            </p:cNvSpPr>
            <p:nvPr/>
          </p:nvSpPr>
          <p:spPr bwMode="auto">
            <a:xfrm>
              <a:off x="4649" y="1137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Line 35"/>
            <p:cNvSpPr>
              <a:spLocks noChangeShapeType="1"/>
            </p:cNvSpPr>
            <p:nvPr/>
          </p:nvSpPr>
          <p:spPr bwMode="auto">
            <a:xfrm>
              <a:off x="3742" y="1026"/>
              <a:ext cx="9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36"/>
            <p:cNvSpPr>
              <a:spLocks noChangeArrowheads="1"/>
            </p:cNvSpPr>
            <p:nvPr/>
          </p:nvSpPr>
          <p:spPr bwMode="auto">
            <a:xfrm>
              <a:off x="4105" y="890"/>
              <a:ext cx="272" cy="227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37"/>
            <p:cNvSpPr>
              <a:spLocks noChangeShapeType="1"/>
            </p:cNvSpPr>
            <p:nvPr/>
          </p:nvSpPr>
          <p:spPr bwMode="auto">
            <a:xfrm>
              <a:off x="4241" y="890"/>
              <a:ext cx="0" cy="227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 Box 38"/>
            <p:cNvSpPr txBox="1">
              <a:spLocks noChangeArrowheads="1"/>
            </p:cNvSpPr>
            <p:nvPr/>
          </p:nvSpPr>
          <p:spPr bwMode="auto">
            <a:xfrm>
              <a:off x="4740" y="663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6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25" name="Text Box 39"/>
            <p:cNvSpPr txBox="1">
              <a:spLocks noChangeArrowheads="1"/>
            </p:cNvSpPr>
            <p:nvPr/>
          </p:nvSpPr>
          <p:spPr bwMode="auto">
            <a:xfrm>
              <a:off x="4262" y="1207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3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26" name="Text Box 40"/>
            <p:cNvSpPr txBox="1">
              <a:spLocks noChangeArrowheads="1"/>
            </p:cNvSpPr>
            <p:nvPr/>
          </p:nvSpPr>
          <p:spPr bwMode="auto">
            <a:xfrm>
              <a:off x="3288" y="1162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2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27" name="Text Box 42"/>
            <p:cNvSpPr txBox="1">
              <a:spLocks noChangeArrowheads="1"/>
            </p:cNvSpPr>
            <p:nvPr/>
          </p:nvSpPr>
          <p:spPr bwMode="auto">
            <a:xfrm>
              <a:off x="4785" y="890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+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 Box 43"/>
            <p:cNvSpPr txBox="1">
              <a:spLocks noChangeArrowheads="1"/>
            </p:cNvSpPr>
            <p:nvPr/>
          </p:nvSpPr>
          <p:spPr bwMode="auto">
            <a:xfrm>
              <a:off x="4740" y="1344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－</a:t>
              </a: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 Box 44"/>
            <p:cNvSpPr txBox="1">
              <a:spLocks noChangeArrowheads="1"/>
            </p:cNvSpPr>
            <p:nvPr/>
          </p:nvSpPr>
          <p:spPr bwMode="auto">
            <a:xfrm>
              <a:off x="4830" y="1117"/>
              <a:ext cx="25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U</a:t>
              </a:r>
              <a:endParaRPr kumimoji="0" lang="en-US" altLang="zh-CN" sz="24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0" name="Group 96"/>
          <p:cNvGrpSpPr>
            <a:grpSpLocks/>
          </p:cNvGrpSpPr>
          <p:nvPr/>
        </p:nvGrpSpPr>
        <p:grpSpPr bwMode="auto">
          <a:xfrm>
            <a:off x="5580063" y="3933825"/>
            <a:ext cx="3279775" cy="1917700"/>
            <a:chOff x="3515" y="2478"/>
            <a:chExt cx="2066" cy="1208"/>
          </a:xfrm>
        </p:grpSpPr>
        <p:sp>
          <p:nvSpPr>
            <p:cNvPr id="31" name="Rectangle 48"/>
            <p:cNvSpPr>
              <a:spLocks noChangeArrowheads="1"/>
            </p:cNvSpPr>
            <p:nvPr/>
          </p:nvSpPr>
          <p:spPr bwMode="auto">
            <a:xfrm>
              <a:off x="3515" y="2478"/>
              <a:ext cx="1558" cy="1179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49"/>
            <p:cNvSpPr>
              <a:spLocks noChangeShapeType="1"/>
            </p:cNvSpPr>
            <p:nvPr/>
          </p:nvSpPr>
          <p:spPr bwMode="auto">
            <a:xfrm>
              <a:off x="4104" y="2478"/>
              <a:ext cx="0" cy="118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Rectangle 50"/>
            <p:cNvSpPr>
              <a:spLocks noChangeArrowheads="1"/>
            </p:cNvSpPr>
            <p:nvPr/>
          </p:nvSpPr>
          <p:spPr bwMode="auto">
            <a:xfrm>
              <a:off x="5019" y="2714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Rectangle 51"/>
            <p:cNvSpPr>
              <a:spLocks noChangeArrowheads="1"/>
            </p:cNvSpPr>
            <p:nvPr/>
          </p:nvSpPr>
          <p:spPr bwMode="auto">
            <a:xfrm>
              <a:off x="4051" y="2714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Text Box 52"/>
            <p:cNvSpPr txBox="1">
              <a:spLocks noChangeArrowheads="1"/>
            </p:cNvSpPr>
            <p:nvPr/>
          </p:nvSpPr>
          <p:spPr bwMode="auto">
            <a:xfrm>
              <a:off x="3651" y="2672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8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36" name="Line 54"/>
            <p:cNvSpPr>
              <a:spLocks noChangeShapeType="1"/>
            </p:cNvSpPr>
            <p:nvPr/>
          </p:nvSpPr>
          <p:spPr bwMode="auto">
            <a:xfrm>
              <a:off x="4468" y="3216"/>
              <a:ext cx="322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Text Box 55"/>
            <p:cNvSpPr txBox="1">
              <a:spLocks noChangeArrowheads="1"/>
            </p:cNvSpPr>
            <p:nvPr/>
          </p:nvSpPr>
          <p:spPr bwMode="auto">
            <a:xfrm>
              <a:off x="4377" y="2672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3A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Rectangle 58"/>
            <p:cNvSpPr>
              <a:spLocks noChangeArrowheads="1"/>
            </p:cNvSpPr>
            <p:nvPr/>
          </p:nvSpPr>
          <p:spPr bwMode="auto">
            <a:xfrm>
              <a:off x="4059" y="3191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59"/>
            <p:cNvSpPr>
              <a:spLocks noChangeArrowheads="1"/>
            </p:cNvSpPr>
            <p:nvPr/>
          </p:nvSpPr>
          <p:spPr bwMode="auto">
            <a:xfrm>
              <a:off x="5012" y="3191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60"/>
            <p:cNvSpPr>
              <a:spLocks noChangeShapeType="1"/>
            </p:cNvSpPr>
            <p:nvPr/>
          </p:nvSpPr>
          <p:spPr bwMode="auto">
            <a:xfrm>
              <a:off x="4105" y="3080"/>
              <a:ext cx="9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61"/>
            <p:cNvSpPr>
              <a:spLocks noChangeArrowheads="1"/>
            </p:cNvSpPr>
            <p:nvPr/>
          </p:nvSpPr>
          <p:spPr bwMode="auto">
            <a:xfrm>
              <a:off x="4468" y="2944"/>
              <a:ext cx="272" cy="227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62"/>
            <p:cNvSpPr>
              <a:spLocks noChangeShapeType="1"/>
            </p:cNvSpPr>
            <p:nvPr/>
          </p:nvSpPr>
          <p:spPr bwMode="auto">
            <a:xfrm>
              <a:off x="4604" y="2944"/>
              <a:ext cx="0" cy="227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Text Box 63"/>
            <p:cNvSpPr txBox="1">
              <a:spLocks noChangeArrowheads="1"/>
            </p:cNvSpPr>
            <p:nvPr/>
          </p:nvSpPr>
          <p:spPr bwMode="auto">
            <a:xfrm>
              <a:off x="5103" y="2717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6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44" name="Text Box 64"/>
            <p:cNvSpPr txBox="1">
              <a:spLocks noChangeArrowheads="1"/>
            </p:cNvSpPr>
            <p:nvPr/>
          </p:nvSpPr>
          <p:spPr bwMode="auto">
            <a:xfrm>
              <a:off x="4625" y="3261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3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45" name="Text Box 65"/>
            <p:cNvSpPr txBox="1">
              <a:spLocks noChangeArrowheads="1"/>
            </p:cNvSpPr>
            <p:nvPr/>
          </p:nvSpPr>
          <p:spPr bwMode="auto">
            <a:xfrm>
              <a:off x="3651" y="3216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2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46" name="Text Box 66"/>
            <p:cNvSpPr txBox="1">
              <a:spLocks noChangeArrowheads="1"/>
            </p:cNvSpPr>
            <p:nvPr/>
          </p:nvSpPr>
          <p:spPr bwMode="auto">
            <a:xfrm>
              <a:off x="5148" y="2944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+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 Box 67"/>
            <p:cNvSpPr txBox="1">
              <a:spLocks noChangeArrowheads="1"/>
            </p:cNvSpPr>
            <p:nvPr/>
          </p:nvSpPr>
          <p:spPr bwMode="auto">
            <a:xfrm>
              <a:off x="5103" y="3398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－</a:t>
              </a: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Text Box 68"/>
            <p:cNvSpPr txBox="1">
              <a:spLocks noChangeArrowheads="1"/>
            </p:cNvSpPr>
            <p:nvPr/>
          </p:nvSpPr>
          <p:spPr bwMode="auto">
            <a:xfrm>
              <a:off x="5075" y="3171"/>
              <a:ext cx="4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U</a:t>
              </a:r>
              <a:r>
                <a:rPr kumimoji="0" lang="en-US" altLang="zh-CN" sz="2400" b="0" i="0" u="none" strike="noStrike" kern="0" cap="none" spc="0" normalizeH="0" baseline="30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(2</a:t>
              </a:r>
              <a:r>
                <a:rPr kumimoji="0" lang="zh-CN" altLang="en-US" sz="2400" b="0" i="0" u="none" strike="noStrike" kern="0" cap="none" spc="0" normalizeH="0" baseline="30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）</a:t>
              </a:r>
            </a:p>
          </p:txBody>
        </p:sp>
      </p:grpSp>
      <p:grpSp>
        <p:nvGrpSpPr>
          <p:cNvPr id="49" name="Group 95"/>
          <p:cNvGrpSpPr>
            <a:grpSpLocks/>
          </p:cNvGrpSpPr>
          <p:nvPr/>
        </p:nvGrpSpPr>
        <p:grpSpPr bwMode="auto">
          <a:xfrm>
            <a:off x="1763713" y="3933825"/>
            <a:ext cx="3402012" cy="1990725"/>
            <a:chOff x="567" y="2432"/>
            <a:chExt cx="2143" cy="1254"/>
          </a:xfrm>
        </p:grpSpPr>
        <p:sp>
          <p:nvSpPr>
            <p:cNvPr id="50" name="Oval 70"/>
            <p:cNvSpPr>
              <a:spLocks noChangeArrowheads="1"/>
            </p:cNvSpPr>
            <p:nvPr/>
          </p:nvSpPr>
          <p:spPr bwMode="auto">
            <a:xfrm>
              <a:off x="567" y="2989"/>
              <a:ext cx="272" cy="272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Rectangle 71"/>
            <p:cNvSpPr>
              <a:spLocks noChangeArrowheads="1"/>
            </p:cNvSpPr>
            <p:nvPr/>
          </p:nvSpPr>
          <p:spPr bwMode="auto">
            <a:xfrm>
              <a:off x="688" y="2432"/>
              <a:ext cx="1602" cy="1230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99CC00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Line 72"/>
            <p:cNvSpPr>
              <a:spLocks noChangeShapeType="1"/>
            </p:cNvSpPr>
            <p:nvPr/>
          </p:nvSpPr>
          <p:spPr bwMode="auto">
            <a:xfrm>
              <a:off x="1655" y="2432"/>
              <a:ext cx="0" cy="123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Rectangle 73"/>
            <p:cNvSpPr>
              <a:spLocks noChangeArrowheads="1"/>
            </p:cNvSpPr>
            <p:nvPr/>
          </p:nvSpPr>
          <p:spPr bwMode="auto">
            <a:xfrm>
              <a:off x="2245" y="2614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Rectangle 74"/>
            <p:cNvSpPr>
              <a:spLocks noChangeArrowheads="1"/>
            </p:cNvSpPr>
            <p:nvPr/>
          </p:nvSpPr>
          <p:spPr bwMode="auto">
            <a:xfrm>
              <a:off x="1602" y="2614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 Box 75"/>
            <p:cNvSpPr txBox="1">
              <a:spLocks noChangeArrowheads="1"/>
            </p:cNvSpPr>
            <p:nvPr/>
          </p:nvSpPr>
          <p:spPr bwMode="auto">
            <a:xfrm>
              <a:off x="1202" y="2672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8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56" name="Text Box 76"/>
            <p:cNvSpPr txBox="1">
              <a:spLocks noChangeArrowheads="1"/>
            </p:cNvSpPr>
            <p:nvPr/>
          </p:nvSpPr>
          <p:spPr bwMode="auto">
            <a:xfrm>
              <a:off x="794" y="2989"/>
              <a:ext cx="4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12V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 Box 79"/>
            <p:cNvSpPr txBox="1">
              <a:spLocks noChangeArrowheads="1"/>
            </p:cNvSpPr>
            <p:nvPr/>
          </p:nvSpPr>
          <p:spPr bwMode="auto">
            <a:xfrm>
              <a:off x="794" y="3216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+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Text Box 80"/>
            <p:cNvSpPr txBox="1">
              <a:spLocks noChangeArrowheads="1"/>
            </p:cNvSpPr>
            <p:nvPr/>
          </p:nvSpPr>
          <p:spPr bwMode="auto">
            <a:xfrm>
              <a:off x="794" y="271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–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81"/>
            <p:cNvSpPr>
              <a:spLocks noChangeArrowheads="1"/>
            </p:cNvSpPr>
            <p:nvPr/>
          </p:nvSpPr>
          <p:spPr bwMode="auto">
            <a:xfrm>
              <a:off x="1610" y="3191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Rectangle 82"/>
            <p:cNvSpPr>
              <a:spLocks noChangeArrowheads="1"/>
            </p:cNvSpPr>
            <p:nvPr/>
          </p:nvSpPr>
          <p:spPr bwMode="auto">
            <a:xfrm>
              <a:off x="2245" y="3191"/>
              <a:ext cx="108" cy="297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Text Box 86"/>
            <p:cNvSpPr txBox="1">
              <a:spLocks noChangeArrowheads="1"/>
            </p:cNvSpPr>
            <p:nvPr/>
          </p:nvSpPr>
          <p:spPr bwMode="auto">
            <a:xfrm>
              <a:off x="1837" y="2614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6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62" name="Text Box 87"/>
            <p:cNvSpPr txBox="1">
              <a:spLocks noChangeArrowheads="1"/>
            </p:cNvSpPr>
            <p:nvPr/>
          </p:nvSpPr>
          <p:spPr bwMode="auto">
            <a:xfrm>
              <a:off x="1791" y="3203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3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63" name="Text Box 88"/>
            <p:cNvSpPr txBox="1">
              <a:spLocks noChangeArrowheads="1"/>
            </p:cNvSpPr>
            <p:nvPr/>
          </p:nvSpPr>
          <p:spPr bwMode="auto">
            <a:xfrm>
              <a:off x="1202" y="3216"/>
              <a:ext cx="47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2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64" name="Text Box 89"/>
            <p:cNvSpPr txBox="1">
              <a:spLocks noChangeArrowheads="1"/>
            </p:cNvSpPr>
            <p:nvPr/>
          </p:nvSpPr>
          <p:spPr bwMode="auto">
            <a:xfrm>
              <a:off x="2335" y="2944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+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Text Box 90"/>
            <p:cNvSpPr txBox="1">
              <a:spLocks noChangeArrowheads="1"/>
            </p:cNvSpPr>
            <p:nvPr/>
          </p:nvSpPr>
          <p:spPr bwMode="auto">
            <a:xfrm>
              <a:off x="2290" y="3398"/>
              <a:ext cx="31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－</a:t>
              </a: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Text Box 91"/>
            <p:cNvSpPr txBox="1">
              <a:spLocks noChangeArrowheads="1"/>
            </p:cNvSpPr>
            <p:nvPr/>
          </p:nvSpPr>
          <p:spPr bwMode="auto">
            <a:xfrm>
              <a:off x="2305" y="3171"/>
              <a:ext cx="4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rgbClr val="FFCC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U</a:t>
              </a:r>
              <a:r>
                <a:rPr kumimoji="0" lang="en-US" altLang="zh-CN" sz="2400" b="0" i="0" u="none" strike="noStrike" kern="0" cap="none" spc="0" normalizeH="0" baseline="30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楷体_GB2312" pitchFamily="49" charset="-122"/>
                </a:rPr>
                <a:t>(1)</a:t>
              </a:r>
              <a:endParaRPr kumimoji="0" lang="en-US" altLang="zh-CN" sz="24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7" name="Group 92"/>
          <p:cNvGrpSpPr>
            <a:grpSpLocks/>
          </p:cNvGrpSpPr>
          <p:nvPr/>
        </p:nvGrpSpPr>
        <p:grpSpPr bwMode="auto">
          <a:xfrm>
            <a:off x="323850" y="4365625"/>
            <a:ext cx="1368425" cy="1152525"/>
            <a:chOff x="2789" y="1298"/>
            <a:chExt cx="862" cy="726"/>
          </a:xfrm>
        </p:grpSpPr>
        <p:sp>
          <p:nvSpPr>
            <p:cNvPr id="68" name="AutoShape 93"/>
            <p:cNvSpPr>
              <a:spLocks noChangeArrowheads="1"/>
            </p:cNvSpPr>
            <p:nvPr/>
          </p:nvSpPr>
          <p:spPr bwMode="auto">
            <a:xfrm>
              <a:off x="2835" y="1842"/>
              <a:ext cx="816" cy="182"/>
            </a:xfrm>
            <a:prstGeom prst="rightArrow">
              <a:avLst>
                <a:gd name="adj1" fmla="val 50000"/>
                <a:gd name="adj2" fmla="val 112088"/>
              </a:avLst>
            </a:prstGeom>
            <a:solidFill>
              <a:srgbClr val="BBE0E3"/>
            </a:solidFill>
            <a:ln w="9525">
              <a:solidFill>
                <a:srgbClr val="BBE0E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Text Box 94"/>
            <p:cNvSpPr txBox="1">
              <a:spLocks noChangeArrowheads="1"/>
            </p:cNvSpPr>
            <p:nvPr/>
          </p:nvSpPr>
          <p:spPr bwMode="auto">
            <a:xfrm>
              <a:off x="2789" y="1298"/>
              <a:ext cx="72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pitchFamily="2" charset="-122"/>
                </a:rPr>
                <a:t>画出分电路图</a:t>
              </a:r>
            </a:p>
          </p:txBody>
        </p:sp>
      </p:grpSp>
      <p:sp>
        <p:nvSpPr>
          <p:cNvPr id="70" name="Text Box 97"/>
          <p:cNvSpPr txBox="1">
            <a:spLocks noChangeArrowheads="1"/>
          </p:cNvSpPr>
          <p:nvPr/>
        </p:nvSpPr>
        <p:spPr bwMode="auto">
          <a:xfrm>
            <a:off x="4787900" y="4221163"/>
            <a:ext cx="576263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99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＋</a:t>
            </a:r>
          </a:p>
        </p:txBody>
      </p:sp>
      <p:sp>
        <p:nvSpPr>
          <p:cNvPr id="71" name="Text Box 98"/>
          <p:cNvSpPr txBox="1">
            <a:spLocks noChangeArrowheads="1"/>
          </p:cNvSpPr>
          <p:nvPr/>
        </p:nvSpPr>
        <p:spPr bwMode="auto">
          <a:xfrm>
            <a:off x="395288" y="2349500"/>
            <a:ext cx="2376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rPr>
              <a:t>12V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电源作用：</a:t>
            </a:r>
          </a:p>
        </p:txBody>
      </p:sp>
      <p:graphicFrame>
        <p:nvGraphicFramePr>
          <p:cNvPr id="72" name="Object 99"/>
          <p:cNvGraphicFramePr>
            <a:graphicFrameLocks noChangeAspect="1"/>
          </p:cNvGraphicFramePr>
          <p:nvPr/>
        </p:nvGraphicFramePr>
        <p:xfrm>
          <a:off x="2627313" y="2133600"/>
          <a:ext cx="2901950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7" name="Equation" r:id="rId3" imgW="1358640" imgH="406080" progId="Equation.3">
                  <p:embed/>
                </p:oleObj>
              </mc:Choice>
              <mc:Fallback>
                <p:oleObj name="Equation" r:id="rId3" imgW="13586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27313" y="2133600"/>
                        <a:ext cx="2901950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Text Box 100"/>
          <p:cNvSpPr txBox="1">
            <a:spLocks noChangeArrowheads="1"/>
          </p:cNvSpPr>
          <p:nvPr/>
        </p:nvSpPr>
        <p:spPr bwMode="auto">
          <a:xfrm>
            <a:off x="395288" y="2924175"/>
            <a:ext cx="23764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rPr>
              <a:t>3A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电源作用：</a:t>
            </a:r>
          </a:p>
        </p:txBody>
      </p:sp>
      <p:graphicFrame>
        <p:nvGraphicFramePr>
          <p:cNvPr id="74" name="Object 101"/>
          <p:cNvGraphicFramePr>
            <a:graphicFrameLocks noChangeAspect="1"/>
          </p:cNvGraphicFramePr>
          <p:nvPr/>
        </p:nvGraphicFramePr>
        <p:xfrm>
          <a:off x="2516188" y="2924175"/>
          <a:ext cx="2982912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8" name="Equation" r:id="rId5" imgW="1396800" imgH="228600" progId="Equation.3">
                  <p:embed/>
                </p:oleObj>
              </mc:Choice>
              <mc:Fallback>
                <p:oleObj name="Equation" r:id="rId5" imgW="13968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6188" y="2924175"/>
                        <a:ext cx="2982912" cy="487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02"/>
          <p:cNvGraphicFramePr>
            <a:graphicFrameLocks noChangeAspect="1"/>
          </p:cNvGraphicFramePr>
          <p:nvPr/>
        </p:nvGraphicFramePr>
        <p:xfrm>
          <a:off x="5940425" y="2997200"/>
          <a:ext cx="2224088" cy="379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29" name="Equation" r:id="rId7" imgW="1041120" imgH="177480" progId="Equation.3">
                  <p:embed/>
                </p:oleObj>
              </mc:Choice>
              <mc:Fallback>
                <p:oleObj name="Equation" r:id="rId7" imgW="10411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0425" y="2997200"/>
                        <a:ext cx="2224088" cy="3794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6" name="Text Box 103"/>
          <p:cNvSpPr txBox="1">
            <a:spLocks noChangeArrowheads="1"/>
          </p:cNvSpPr>
          <p:nvPr/>
        </p:nvSpPr>
        <p:spPr bwMode="auto">
          <a:xfrm>
            <a:off x="684213" y="1773238"/>
            <a:ext cx="576262" cy="51911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itchFamily="2" charset="-122"/>
              </a:rPr>
              <a:t>解</a:t>
            </a:r>
          </a:p>
        </p:txBody>
      </p:sp>
    </p:spTree>
    <p:extLst>
      <p:ext uri="{BB962C8B-B14F-4D97-AF65-F5344CB8AC3E}">
        <p14:creationId xmlns:p14="http://schemas.microsoft.com/office/powerpoint/2010/main" val="1925941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770" decel="100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770" decel="100000"/>
                                        <p:tgtEl>
                                          <p:spTgt spid="70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41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42" dur="77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43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44" dur="77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4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2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6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0" grpId="0"/>
      <p:bldP spid="71" grpId="0"/>
      <p:bldP spid="73" grpId="0"/>
      <p:bldP spid="7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35"/>
          <p:cNvGrpSpPr>
            <a:grpSpLocks/>
          </p:cNvGrpSpPr>
          <p:nvPr/>
        </p:nvGrpSpPr>
        <p:grpSpPr bwMode="auto">
          <a:xfrm>
            <a:off x="5091113" y="260350"/>
            <a:ext cx="4052887" cy="2374900"/>
            <a:chOff x="2290" y="210"/>
            <a:chExt cx="2553" cy="1496"/>
          </a:xfrm>
        </p:grpSpPr>
        <p:sp>
          <p:nvSpPr>
            <p:cNvPr id="6" name="Oval 20"/>
            <p:cNvSpPr>
              <a:spLocks noChangeArrowheads="1"/>
            </p:cNvSpPr>
            <p:nvPr/>
          </p:nvSpPr>
          <p:spPr bwMode="auto">
            <a:xfrm>
              <a:off x="2744" y="663"/>
              <a:ext cx="318" cy="318"/>
            </a:xfrm>
            <a:prstGeom prst="ellipse">
              <a:avLst/>
            </a:prstGeom>
            <a:solidFill>
              <a:srgbClr val="33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Rectangle 10"/>
            <p:cNvSpPr>
              <a:spLocks noChangeArrowheads="1"/>
            </p:cNvSpPr>
            <p:nvPr/>
          </p:nvSpPr>
          <p:spPr bwMode="auto">
            <a:xfrm>
              <a:off x="2925" y="255"/>
              <a:ext cx="953" cy="1134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11"/>
            <p:cNvSpPr>
              <a:spLocks noChangeShapeType="1"/>
            </p:cNvSpPr>
            <p:nvPr/>
          </p:nvSpPr>
          <p:spPr bwMode="auto">
            <a:xfrm>
              <a:off x="2925" y="255"/>
              <a:ext cx="953" cy="113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Line 12"/>
            <p:cNvSpPr>
              <a:spLocks noChangeShapeType="1"/>
            </p:cNvSpPr>
            <p:nvPr/>
          </p:nvSpPr>
          <p:spPr bwMode="auto">
            <a:xfrm>
              <a:off x="2925" y="1389"/>
              <a:ext cx="0" cy="3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ne 13"/>
            <p:cNvSpPr>
              <a:spLocks noChangeShapeType="1"/>
            </p:cNvSpPr>
            <p:nvPr/>
          </p:nvSpPr>
          <p:spPr bwMode="auto">
            <a:xfrm>
              <a:off x="2925" y="1706"/>
              <a:ext cx="149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14"/>
            <p:cNvSpPr>
              <a:spLocks noChangeShapeType="1"/>
            </p:cNvSpPr>
            <p:nvPr/>
          </p:nvSpPr>
          <p:spPr bwMode="auto">
            <a:xfrm>
              <a:off x="3878" y="255"/>
              <a:ext cx="54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15"/>
            <p:cNvSpPr>
              <a:spLocks noChangeShapeType="1"/>
            </p:cNvSpPr>
            <p:nvPr/>
          </p:nvSpPr>
          <p:spPr bwMode="auto">
            <a:xfrm>
              <a:off x="4422" y="255"/>
              <a:ext cx="0" cy="145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16"/>
            <p:cNvSpPr>
              <a:spLocks noChangeArrowheads="1"/>
            </p:cNvSpPr>
            <p:nvPr/>
          </p:nvSpPr>
          <p:spPr bwMode="auto">
            <a:xfrm rot="2607395">
              <a:off x="3288" y="799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17"/>
            <p:cNvSpPr>
              <a:spLocks noChangeArrowheads="1"/>
            </p:cNvSpPr>
            <p:nvPr/>
          </p:nvSpPr>
          <p:spPr bwMode="auto">
            <a:xfrm rot="5400000">
              <a:off x="4241" y="935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ectangle 18"/>
            <p:cNvSpPr>
              <a:spLocks noChangeArrowheads="1"/>
            </p:cNvSpPr>
            <p:nvPr/>
          </p:nvSpPr>
          <p:spPr bwMode="auto">
            <a:xfrm>
              <a:off x="3198" y="1298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Rectangle 19"/>
            <p:cNvSpPr>
              <a:spLocks noChangeArrowheads="1"/>
            </p:cNvSpPr>
            <p:nvPr/>
          </p:nvSpPr>
          <p:spPr bwMode="auto">
            <a:xfrm>
              <a:off x="3243" y="210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val 21"/>
            <p:cNvSpPr>
              <a:spLocks noChangeArrowheads="1"/>
            </p:cNvSpPr>
            <p:nvPr/>
          </p:nvSpPr>
          <p:spPr bwMode="auto">
            <a:xfrm>
              <a:off x="3741" y="572"/>
              <a:ext cx="318" cy="318"/>
            </a:xfrm>
            <a:prstGeom prst="ellipse">
              <a:avLst/>
            </a:prstGeom>
            <a:solidFill>
              <a:srgbClr val="33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22"/>
            <p:cNvSpPr>
              <a:spLocks noChangeShapeType="1"/>
            </p:cNvSpPr>
            <p:nvPr/>
          </p:nvSpPr>
          <p:spPr bwMode="auto">
            <a:xfrm>
              <a:off x="3742" y="754"/>
              <a:ext cx="31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 flipV="1">
              <a:off x="3833" y="300"/>
              <a:ext cx="0" cy="18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 Box 24"/>
            <p:cNvSpPr txBox="1">
              <a:spLocks noChangeArrowheads="1"/>
            </p:cNvSpPr>
            <p:nvPr/>
          </p:nvSpPr>
          <p:spPr bwMode="auto">
            <a:xfrm>
              <a:off x="2562" y="391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＋</a:t>
              </a:r>
            </a:p>
          </p:txBody>
        </p:sp>
        <p:sp>
          <p:nvSpPr>
            <p:cNvPr id="21" name="Text Box 25"/>
            <p:cNvSpPr txBox="1">
              <a:spLocks noChangeArrowheads="1"/>
            </p:cNvSpPr>
            <p:nvPr/>
          </p:nvSpPr>
          <p:spPr bwMode="auto">
            <a:xfrm>
              <a:off x="2562" y="1026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－</a:t>
              </a:r>
            </a:p>
          </p:txBody>
        </p:sp>
        <p:sp>
          <p:nvSpPr>
            <p:cNvPr id="22" name="Text Box 26"/>
            <p:cNvSpPr txBox="1">
              <a:spLocks noChangeArrowheads="1"/>
            </p:cNvSpPr>
            <p:nvPr/>
          </p:nvSpPr>
          <p:spPr bwMode="auto">
            <a:xfrm>
              <a:off x="2290" y="709"/>
              <a:ext cx="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10V</a:t>
              </a:r>
            </a:p>
          </p:txBody>
        </p:sp>
        <p:sp>
          <p:nvSpPr>
            <p:cNvPr id="23" name="Text Box 27"/>
            <p:cNvSpPr txBox="1">
              <a:spLocks noChangeArrowheads="1"/>
            </p:cNvSpPr>
            <p:nvPr/>
          </p:nvSpPr>
          <p:spPr bwMode="auto">
            <a:xfrm>
              <a:off x="3878" y="300"/>
              <a:ext cx="4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2A</a:t>
              </a:r>
            </a:p>
          </p:txBody>
        </p:sp>
        <p:sp>
          <p:nvSpPr>
            <p:cNvPr id="24" name="Text Box 28"/>
            <p:cNvSpPr txBox="1">
              <a:spLocks noChangeArrowheads="1"/>
            </p:cNvSpPr>
            <p:nvPr/>
          </p:nvSpPr>
          <p:spPr bwMode="auto">
            <a:xfrm>
              <a:off x="3560" y="300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＋</a:t>
              </a:r>
            </a:p>
          </p:txBody>
        </p:sp>
        <p:sp>
          <p:nvSpPr>
            <p:cNvPr id="25" name="Text Box 29"/>
            <p:cNvSpPr txBox="1">
              <a:spLocks noChangeArrowheads="1"/>
            </p:cNvSpPr>
            <p:nvPr/>
          </p:nvSpPr>
          <p:spPr bwMode="auto">
            <a:xfrm>
              <a:off x="3606" y="799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－</a:t>
              </a:r>
            </a:p>
          </p:txBody>
        </p:sp>
        <p:sp>
          <p:nvSpPr>
            <p:cNvPr id="26" name="Text Box 30"/>
            <p:cNvSpPr txBox="1">
              <a:spLocks noChangeArrowheads="1"/>
            </p:cNvSpPr>
            <p:nvPr/>
          </p:nvSpPr>
          <p:spPr bwMode="auto">
            <a:xfrm>
              <a:off x="3515" y="482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u</a:t>
              </a:r>
              <a:endParaRPr kumimoji="0" lang="en-US" altLang="zh-CN" sz="2400" b="0" i="1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  <p:sp>
          <p:nvSpPr>
            <p:cNvPr id="27" name="Text Box 31"/>
            <p:cNvSpPr txBox="1">
              <a:spLocks noChangeArrowheads="1"/>
            </p:cNvSpPr>
            <p:nvPr/>
          </p:nvSpPr>
          <p:spPr bwMode="auto">
            <a:xfrm>
              <a:off x="3152" y="1389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Symbol" pitchFamily="18" charset="2"/>
              </a:endParaRPr>
            </a:p>
          </p:txBody>
        </p:sp>
        <p:sp>
          <p:nvSpPr>
            <p:cNvPr id="28" name="Text Box 32"/>
            <p:cNvSpPr txBox="1">
              <a:spLocks noChangeArrowheads="1"/>
            </p:cNvSpPr>
            <p:nvPr/>
          </p:nvSpPr>
          <p:spPr bwMode="auto">
            <a:xfrm>
              <a:off x="3061" y="845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3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 Box 33"/>
            <p:cNvSpPr txBox="1">
              <a:spLocks noChangeArrowheads="1"/>
            </p:cNvSpPr>
            <p:nvPr/>
          </p:nvSpPr>
          <p:spPr bwMode="auto">
            <a:xfrm>
              <a:off x="4468" y="845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3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 Box 34"/>
            <p:cNvSpPr txBox="1">
              <a:spLocks noChangeArrowheads="1"/>
            </p:cNvSpPr>
            <p:nvPr/>
          </p:nvSpPr>
          <p:spPr bwMode="auto">
            <a:xfrm>
              <a:off x="3198" y="300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1" name="Text Box 8"/>
          <p:cNvSpPr txBox="1">
            <a:spLocks noChangeArrowheads="1"/>
          </p:cNvSpPr>
          <p:nvPr/>
        </p:nvSpPr>
        <p:spPr bwMode="auto">
          <a:xfrm>
            <a:off x="323850" y="476250"/>
            <a:ext cx="863600" cy="36933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itchFamily="2" charset="-122"/>
              </a:rPr>
              <a:t>例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itchFamily="2" charset="-122"/>
              </a:rPr>
              <a:t>3</a:t>
            </a:r>
          </a:p>
        </p:txBody>
      </p:sp>
      <p:sp>
        <p:nvSpPr>
          <p:cNvPr id="32" name="Text Box 36"/>
          <p:cNvSpPr txBox="1">
            <a:spLocks noChangeArrowheads="1"/>
          </p:cNvSpPr>
          <p:nvPr/>
        </p:nvSpPr>
        <p:spPr bwMode="auto">
          <a:xfrm>
            <a:off x="1403350" y="404813"/>
            <a:ext cx="3455988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求电流源的电压和发出的功率</a:t>
            </a:r>
          </a:p>
        </p:txBody>
      </p:sp>
      <p:grpSp>
        <p:nvGrpSpPr>
          <p:cNvPr id="33" name="Group 72"/>
          <p:cNvGrpSpPr>
            <a:grpSpLocks/>
          </p:cNvGrpSpPr>
          <p:nvPr/>
        </p:nvGrpSpPr>
        <p:grpSpPr bwMode="auto">
          <a:xfrm>
            <a:off x="1476375" y="3933825"/>
            <a:ext cx="4052888" cy="2447925"/>
            <a:chOff x="2971" y="164"/>
            <a:chExt cx="2553" cy="1542"/>
          </a:xfrm>
        </p:grpSpPr>
        <p:sp>
          <p:nvSpPr>
            <p:cNvPr id="34" name="Line 66"/>
            <p:cNvSpPr>
              <a:spLocks noChangeShapeType="1"/>
            </p:cNvSpPr>
            <p:nvPr/>
          </p:nvSpPr>
          <p:spPr bwMode="auto">
            <a:xfrm>
              <a:off x="3606" y="255"/>
              <a:ext cx="9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64"/>
            <p:cNvSpPr>
              <a:spLocks noChangeShapeType="1"/>
            </p:cNvSpPr>
            <p:nvPr/>
          </p:nvSpPr>
          <p:spPr bwMode="auto">
            <a:xfrm>
              <a:off x="3606" y="1389"/>
              <a:ext cx="952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3425" y="663"/>
              <a:ext cx="318" cy="318"/>
            </a:xfrm>
            <a:prstGeom prst="ellipse">
              <a:avLst/>
            </a:prstGeom>
            <a:solidFill>
              <a:srgbClr val="33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41"/>
            <p:cNvSpPr>
              <a:spLocks noChangeShapeType="1"/>
            </p:cNvSpPr>
            <p:nvPr/>
          </p:nvSpPr>
          <p:spPr bwMode="auto">
            <a:xfrm>
              <a:off x="3606" y="255"/>
              <a:ext cx="953" cy="113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42"/>
            <p:cNvSpPr>
              <a:spLocks noChangeShapeType="1"/>
            </p:cNvSpPr>
            <p:nvPr/>
          </p:nvSpPr>
          <p:spPr bwMode="auto">
            <a:xfrm>
              <a:off x="3606" y="1389"/>
              <a:ext cx="0" cy="3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43"/>
            <p:cNvSpPr>
              <a:spLocks noChangeShapeType="1"/>
            </p:cNvSpPr>
            <p:nvPr/>
          </p:nvSpPr>
          <p:spPr bwMode="auto">
            <a:xfrm>
              <a:off x="3606" y="1706"/>
              <a:ext cx="149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44"/>
            <p:cNvSpPr>
              <a:spLocks noChangeShapeType="1"/>
            </p:cNvSpPr>
            <p:nvPr/>
          </p:nvSpPr>
          <p:spPr bwMode="auto">
            <a:xfrm>
              <a:off x="4559" y="255"/>
              <a:ext cx="54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45"/>
            <p:cNvSpPr>
              <a:spLocks noChangeShapeType="1"/>
            </p:cNvSpPr>
            <p:nvPr/>
          </p:nvSpPr>
          <p:spPr bwMode="auto">
            <a:xfrm>
              <a:off x="5103" y="255"/>
              <a:ext cx="0" cy="145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Rectangle 46"/>
            <p:cNvSpPr>
              <a:spLocks noChangeArrowheads="1"/>
            </p:cNvSpPr>
            <p:nvPr/>
          </p:nvSpPr>
          <p:spPr bwMode="auto">
            <a:xfrm rot="2607395">
              <a:off x="3969" y="799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 rot="5400000">
              <a:off x="4922" y="935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3879" y="1298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3924" y="164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Text Box 53"/>
            <p:cNvSpPr txBox="1">
              <a:spLocks noChangeArrowheads="1"/>
            </p:cNvSpPr>
            <p:nvPr/>
          </p:nvSpPr>
          <p:spPr bwMode="auto">
            <a:xfrm>
              <a:off x="3243" y="391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＋</a:t>
              </a: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 Box 54"/>
            <p:cNvSpPr txBox="1">
              <a:spLocks noChangeArrowheads="1"/>
            </p:cNvSpPr>
            <p:nvPr/>
          </p:nvSpPr>
          <p:spPr bwMode="auto">
            <a:xfrm>
              <a:off x="3243" y="1026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－</a:t>
              </a: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Text Box 55"/>
            <p:cNvSpPr txBox="1">
              <a:spLocks noChangeArrowheads="1"/>
            </p:cNvSpPr>
            <p:nvPr/>
          </p:nvSpPr>
          <p:spPr bwMode="auto">
            <a:xfrm>
              <a:off x="2971" y="709"/>
              <a:ext cx="5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10V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 Box 57"/>
            <p:cNvSpPr txBox="1">
              <a:spLocks noChangeArrowheads="1"/>
            </p:cNvSpPr>
            <p:nvPr/>
          </p:nvSpPr>
          <p:spPr bwMode="auto">
            <a:xfrm>
              <a:off x="4241" y="300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＋</a:t>
              </a: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 Box 58"/>
            <p:cNvSpPr txBox="1">
              <a:spLocks noChangeArrowheads="1"/>
            </p:cNvSpPr>
            <p:nvPr/>
          </p:nvSpPr>
          <p:spPr bwMode="auto">
            <a:xfrm>
              <a:off x="4287" y="799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－</a:t>
              </a: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 Box 59"/>
            <p:cNvSpPr txBox="1">
              <a:spLocks noChangeArrowheads="1"/>
            </p:cNvSpPr>
            <p:nvPr/>
          </p:nvSpPr>
          <p:spPr bwMode="auto">
            <a:xfrm>
              <a:off x="4150" y="618"/>
              <a:ext cx="6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U</a:t>
              </a:r>
              <a:r>
                <a:rPr kumimoji="0" lang="zh-CN" altLang="en-US" sz="2400" b="0" i="0" u="none" strike="noStrike" kern="0" cap="none" spc="0" normalizeH="0" baseline="30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（</a:t>
              </a:r>
              <a:r>
                <a:rPr kumimoji="0" lang="en-US" altLang="zh-CN" sz="2400" b="0" i="0" u="none" strike="noStrike" kern="0" cap="none" spc="0" normalizeH="0" baseline="30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1</a:t>
              </a:r>
              <a:r>
                <a:rPr kumimoji="0" lang="zh-CN" altLang="en-US" sz="2400" b="0" i="0" u="none" strike="noStrike" kern="0" cap="none" spc="0" normalizeH="0" baseline="30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）</a:t>
              </a:r>
              <a:endParaRPr kumimoji="0" lang="zh-CN" altLang="en-US" sz="2400" b="0" i="0" u="none" strike="noStrike" kern="0" cap="none" spc="0" normalizeH="0" baseline="30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 Box 60"/>
            <p:cNvSpPr txBox="1">
              <a:spLocks noChangeArrowheads="1"/>
            </p:cNvSpPr>
            <p:nvPr/>
          </p:nvSpPr>
          <p:spPr bwMode="auto">
            <a:xfrm>
              <a:off x="3833" y="1389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 Box 61"/>
            <p:cNvSpPr txBox="1">
              <a:spLocks noChangeArrowheads="1"/>
            </p:cNvSpPr>
            <p:nvPr/>
          </p:nvSpPr>
          <p:spPr bwMode="auto">
            <a:xfrm>
              <a:off x="3742" y="845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3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Text Box 62"/>
            <p:cNvSpPr txBox="1">
              <a:spLocks noChangeArrowheads="1"/>
            </p:cNvSpPr>
            <p:nvPr/>
          </p:nvSpPr>
          <p:spPr bwMode="auto">
            <a:xfrm>
              <a:off x="5149" y="845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3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 Box 63"/>
            <p:cNvSpPr txBox="1">
              <a:spLocks noChangeArrowheads="1"/>
            </p:cNvSpPr>
            <p:nvPr/>
          </p:nvSpPr>
          <p:spPr bwMode="auto">
            <a:xfrm>
              <a:off x="3879" y="300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Line 65"/>
            <p:cNvSpPr>
              <a:spLocks noChangeShapeType="1"/>
            </p:cNvSpPr>
            <p:nvPr/>
          </p:nvSpPr>
          <p:spPr bwMode="auto">
            <a:xfrm>
              <a:off x="3606" y="255"/>
              <a:ext cx="0" cy="1179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67"/>
            <p:cNvSpPr>
              <a:spLocks noChangeShapeType="1"/>
            </p:cNvSpPr>
            <p:nvPr/>
          </p:nvSpPr>
          <p:spPr bwMode="auto">
            <a:xfrm>
              <a:off x="4558" y="255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68"/>
            <p:cNvSpPr>
              <a:spLocks noChangeShapeType="1"/>
            </p:cNvSpPr>
            <p:nvPr/>
          </p:nvSpPr>
          <p:spPr bwMode="auto">
            <a:xfrm flipV="1">
              <a:off x="4558" y="1117"/>
              <a:ext cx="0" cy="272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Oval 69"/>
            <p:cNvSpPr>
              <a:spLocks noChangeArrowheads="1"/>
            </p:cNvSpPr>
            <p:nvPr/>
          </p:nvSpPr>
          <p:spPr bwMode="auto">
            <a:xfrm>
              <a:off x="4513" y="1026"/>
              <a:ext cx="91" cy="91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Oval 70"/>
            <p:cNvSpPr>
              <a:spLocks noChangeArrowheads="1"/>
            </p:cNvSpPr>
            <p:nvPr/>
          </p:nvSpPr>
          <p:spPr bwMode="auto">
            <a:xfrm>
              <a:off x="4513" y="527"/>
              <a:ext cx="91" cy="91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61" name="Text Box 100"/>
          <p:cNvSpPr txBox="1">
            <a:spLocks noChangeArrowheads="1"/>
          </p:cNvSpPr>
          <p:nvPr/>
        </p:nvSpPr>
        <p:spPr bwMode="auto">
          <a:xfrm>
            <a:off x="5148263" y="4437063"/>
            <a:ext cx="576262" cy="5794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</a:rPr>
              <a:t>＋</a:t>
            </a:r>
          </a:p>
        </p:txBody>
      </p:sp>
      <p:graphicFrame>
        <p:nvGraphicFramePr>
          <p:cNvPr id="63" name="Object 102"/>
          <p:cNvGraphicFramePr>
            <a:graphicFrameLocks noChangeAspect="1"/>
          </p:cNvGraphicFramePr>
          <p:nvPr/>
        </p:nvGraphicFramePr>
        <p:xfrm>
          <a:off x="2339975" y="2492375"/>
          <a:ext cx="3360738" cy="868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1" name="Equation" r:id="rId3" imgW="1574640" imgH="406080" progId="Equation.3">
                  <p:embed/>
                </p:oleObj>
              </mc:Choice>
              <mc:Fallback>
                <p:oleObj name="Equation" r:id="rId3" imgW="157464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39975" y="2492375"/>
                        <a:ext cx="3360738" cy="8683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" name="Object 103"/>
          <p:cNvGraphicFramePr>
            <a:graphicFrameLocks noChangeAspect="1"/>
          </p:cNvGraphicFramePr>
          <p:nvPr/>
        </p:nvGraphicFramePr>
        <p:xfrm>
          <a:off x="684213" y="3213100"/>
          <a:ext cx="1655762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2" name="Equation" r:id="rId5" imgW="583920" imgH="177480" progId="Equation.3">
                  <p:embed/>
                </p:oleObj>
              </mc:Choice>
              <mc:Fallback>
                <p:oleObj name="Equation" r:id="rId5" imgW="5839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3213100"/>
                        <a:ext cx="1655762" cy="5032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" name="Object 104"/>
          <p:cNvGraphicFramePr>
            <a:graphicFrameLocks noChangeAspect="1"/>
          </p:cNvGraphicFramePr>
          <p:nvPr/>
        </p:nvGraphicFramePr>
        <p:xfrm>
          <a:off x="3132138" y="3284538"/>
          <a:ext cx="3382962" cy="477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63" name="Equation" r:id="rId7" imgW="1257120" imgH="177480" progId="Equation.3">
                  <p:embed/>
                </p:oleObj>
              </mc:Choice>
              <mc:Fallback>
                <p:oleObj name="Equation" r:id="rId7" imgW="1257120" imgH="1774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2138" y="3284538"/>
                        <a:ext cx="3382962" cy="477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6" name="Group 106"/>
          <p:cNvGrpSpPr>
            <a:grpSpLocks/>
          </p:cNvGrpSpPr>
          <p:nvPr/>
        </p:nvGrpSpPr>
        <p:grpSpPr bwMode="auto">
          <a:xfrm>
            <a:off x="323850" y="4508500"/>
            <a:ext cx="1368425" cy="1152525"/>
            <a:chOff x="2789" y="1298"/>
            <a:chExt cx="862" cy="726"/>
          </a:xfrm>
        </p:grpSpPr>
        <p:sp>
          <p:nvSpPr>
            <p:cNvPr id="67" name="AutoShape 37"/>
            <p:cNvSpPr>
              <a:spLocks noChangeArrowheads="1"/>
            </p:cNvSpPr>
            <p:nvPr/>
          </p:nvSpPr>
          <p:spPr bwMode="auto">
            <a:xfrm>
              <a:off x="2835" y="1842"/>
              <a:ext cx="816" cy="182"/>
            </a:xfrm>
            <a:prstGeom prst="rightArrow">
              <a:avLst>
                <a:gd name="adj1" fmla="val 50000"/>
                <a:gd name="adj2" fmla="val 112088"/>
              </a:avLst>
            </a:prstGeom>
            <a:solidFill>
              <a:srgbClr val="BBE0E3"/>
            </a:solidFill>
            <a:ln w="9525">
              <a:solidFill>
                <a:srgbClr val="BBE0E3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05"/>
            <p:cNvSpPr txBox="1">
              <a:spLocks noChangeArrowheads="1"/>
            </p:cNvSpPr>
            <p:nvPr/>
          </p:nvSpPr>
          <p:spPr bwMode="auto">
            <a:xfrm>
              <a:off x="2789" y="1298"/>
              <a:ext cx="726" cy="5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宋体" pitchFamily="2" charset="-122"/>
                </a:rPr>
                <a:t>画出分电路图</a:t>
              </a:r>
            </a:p>
          </p:txBody>
        </p:sp>
      </p:grpSp>
      <p:sp>
        <p:nvSpPr>
          <p:cNvPr id="69" name="AutoShape 107" descr="羊皮纸"/>
          <p:cNvSpPr>
            <a:spLocks noChangeArrowheads="1"/>
          </p:cNvSpPr>
          <p:nvPr/>
        </p:nvSpPr>
        <p:spPr bwMode="auto">
          <a:xfrm>
            <a:off x="6877050" y="2852738"/>
            <a:ext cx="1727200" cy="936625"/>
          </a:xfrm>
          <a:prstGeom prst="wedgeRoundRectCallout">
            <a:avLst>
              <a:gd name="adj1" fmla="val -81528"/>
              <a:gd name="adj2" fmla="val 62880"/>
              <a:gd name="adj3" fmla="val 16667"/>
            </a:avLst>
          </a:prstGeom>
          <a:blipFill dpi="0" rotWithShape="1">
            <a:blip r:embed="rId9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为两个简单电路</a:t>
            </a:r>
          </a:p>
        </p:txBody>
      </p:sp>
      <p:sp>
        <p:nvSpPr>
          <p:cNvPr id="70" name="Text Box 108"/>
          <p:cNvSpPr txBox="1">
            <a:spLocks noChangeArrowheads="1"/>
          </p:cNvSpPr>
          <p:nvPr/>
        </p:nvSpPr>
        <p:spPr bwMode="auto">
          <a:xfrm>
            <a:off x="323850" y="1557338"/>
            <a:ext cx="23764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10V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电源作用：</a:t>
            </a:r>
          </a:p>
        </p:txBody>
      </p:sp>
      <p:sp>
        <p:nvSpPr>
          <p:cNvPr id="71" name="Text Box 109"/>
          <p:cNvSpPr txBox="1">
            <a:spLocks noChangeArrowheads="1"/>
          </p:cNvSpPr>
          <p:nvPr/>
        </p:nvSpPr>
        <p:spPr bwMode="auto">
          <a:xfrm>
            <a:off x="395288" y="2708275"/>
            <a:ext cx="233997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2A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电源作用：</a:t>
            </a:r>
          </a:p>
        </p:txBody>
      </p:sp>
      <p:grpSp>
        <p:nvGrpSpPr>
          <p:cNvPr id="72" name="Group 99"/>
          <p:cNvGrpSpPr>
            <a:grpSpLocks/>
          </p:cNvGrpSpPr>
          <p:nvPr/>
        </p:nvGrpSpPr>
        <p:grpSpPr bwMode="auto">
          <a:xfrm>
            <a:off x="6099175" y="4005263"/>
            <a:ext cx="3044825" cy="2374900"/>
            <a:chOff x="3651" y="2160"/>
            <a:chExt cx="1918" cy="1496"/>
          </a:xfrm>
        </p:grpSpPr>
        <p:sp>
          <p:nvSpPr>
            <p:cNvPr id="73" name="Rectangle 75"/>
            <p:cNvSpPr>
              <a:spLocks noChangeArrowheads="1"/>
            </p:cNvSpPr>
            <p:nvPr/>
          </p:nvSpPr>
          <p:spPr bwMode="auto">
            <a:xfrm>
              <a:off x="3651" y="2205"/>
              <a:ext cx="953" cy="1134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Line 76"/>
            <p:cNvSpPr>
              <a:spLocks noChangeShapeType="1"/>
            </p:cNvSpPr>
            <p:nvPr/>
          </p:nvSpPr>
          <p:spPr bwMode="auto">
            <a:xfrm>
              <a:off x="3651" y="2205"/>
              <a:ext cx="953" cy="1134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 type="oval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Line 77"/>
            <p:cNvSpPr>
              <a:spLocks noChangeShapeType="1"/>
            </p:cNvSpPr>
            <p:nvPr/>
          </p:nvSpPr>
          <p:spPr bwMode="auto">
            <a:xfrm>
              <a:off x="3651" y="3339"/>
              <a:ext cx="0" cy="317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Line 78"/>
            <p:cNvSpPr>
              <a:spLocks noChangeShapeType="1"/>
            </p:cNvSpPr>
            <p:nvPr/>
          </p:nvSpPr>
          <p:spPr bwMode="auto">
            <a:xfrm>
              <a:off x="3651" y="3656"/>
              <a:ext cx="1497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Line 79"/>
            <p:cNvSpPr>
              <a:spLocks noChangeShapeType="1"/>
            </p:cNvSpPr>
            <p:nvPr/>
          </p:nvSpPr>
          <p:spPr bwMode="auto">
            <a:xfrm>
              <a:off x="4604" y="2205"/>
              <a:ext cx="544" cy="0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 type="oval" w="med" len="med"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Line 80"/>
            <p:cNvSpPr>
              <a:spLocks noChangeShapeType="1"/>
            </p:cNvSpPr>
            <p:nvPr/>
          </p:nvSpPr>
          <p:spPr bwMode="auto">
            <a:xfrm>
              <a:off x="5148" y="2205"/>
              <a:ext cx="0" cy="1451"/>
            </a:xfrm>
            <a:prstGeom prst="line">
              <a:avLst/>
            </a:prstGeom>
            <a:noFill/>
            <a:ln w="28575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Rectangle 81"/>
            <p:cNvSpPr>
              <a:spLocks noChangeArrowheads="1"/>
            </p:cNvSpPr>
            <p:nvPr/>
          </p:nvSpPr>
          <p:spPr bwMode="auto">
            <a:xfrm rot="2607395">
              <a:off x="4014" y="2749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Rectangle 82"/>
            <p:cNvSpPr>
              <a:spLocks noChangeArrowheads="1"/>
            </p:cNvSpPr>
            <p:nvPr/>
          </p:nvSpPr>
          <p:spPr bwMode="auto">
            <a:xfrm rot="5400000">
              <a:off x="4967" y="2885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Rectangle 83"/>
            <p:cNvSpPr>
              <a:spLocks noChangeArrowheads="1"/>
            </p:cNvSpPr>
            <p:nvPr/>
          </p:nvSpPr>
          <p:spPr bwMode="auto">
            <a:xfrm>
              <a:off x="3924" y="3248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84"/>
            <p:cNvSpPr>
              <a:spLocks noChangeArrowheads="1"/>
            </p:cNvSpPr>
            <p:nvPr/>
          </p:nvSpPr>
          <p:spPr bwMode="auto">
            <a:xfrm>
              <a:off x="3969" y="2160"/>
              <a:ext cx="317" cy="13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Oval 85"/>
            <p:cNvSpPr>
              <a:spLocks noChangeArrowheads="1"/>
            </p:cNvSpPr>
            <p:nvPr/>
          </p:nvSpPr>
          <p:spPr bwMode="auto">
            <a:xfrm>
              <a:off x="4467" y="2522"/>
              <a:ext cx="318" cy="318"/>
            </a:xfrm>
            <a:prstGeom prst="ellipse">
              <a:avLst/>
            </a:prstGeom>
            <a:solidFill>
              <a:srgbClr val="33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Line 86"/>
            <p:cNvSpPr>
              <a:spLocks noChangeShapeType="1"/>
            </p:cNvSpPr>
            <p:nvPr/>
          </p:nvSpPr>
          <p:spPr bwMode="auto">
            <a:xfrm>
              <a:off x="4468" y="2704"/>
              <a:ext cx="317" cy="0"/>
            </a:xfrm>
            <a:prstGeom prst="line">
              <a:avLst/>
            </a:prstGeom>
            <a:noFill/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Line 87"/>
            <p:cNvSpPr>
              <a:spLocks noChangeShapeType="1"/>
            </p:cNvSpPr>
            <p:nvPr/>
          </p:nvSpPr>
          <p:spPr bwMode="auto">
            <a:xfrm flipV="1">
              <a:off x="4559" y="2250"/>
              <a:ext cx="0" cy="18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Text Box 91"/>
            <p:cNvSpPr txBox="1">
              <a:spLocks noChangeArrowheads="1"/>
            </p:cNvSpPr>
            <p:nvPr/>
          </p:nvSpPr>
          <p:spPr bwMode="auto">
            <a:xfrm>
              <a:off x="4604" y="2250"/>
              <a:ext cx="49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2A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Text Box 92"/>
            <p:cNvSpPr txBox="1">
              <a:spLocks noChangeArrowheads="1"/>
            </p:cNvSpPr>
            <p:nvPr/>
          </p:nvSpPr>
          <p:spPr bwMode="auto">
            <a:xfrm>
              <a:off x="4286" y="2250"/>
              <a:ext cx="31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＋</a:t>
              </a: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Text Box 93"/>
            <p:cNvSpPr txBox="1">
              <a:spLocks noChangeArrowheads="1"/>
            </p:cNvSpPr>
            <p:nvPr/>
          </p:nvSpPr>
          <p:spPr bwMode="auto">
            <a:xfrm>
              <a:off x="4332" y="2749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－</a:t>
              </a:r>
              <a:endPara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Text Box 94"/>
            <p:cNvSpPr txBox="1">
              <a:spLocks noChangeArrowheads="1"/>
            </p:cNvSpPr>
            <p:nvPr/>
          </p:nvSpPr>
          <p:spPr bwMode="auto">
            <a:xfrm>
              <a:off x="4059" y="2432"/>
              <a:ext cx="63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U</a:t>
              </a:r>
              <a:r>
                <a:rPr kumimoji="0" lang="zh-CN" altLang="en-US" sz="2400" b="0" i="0" u="none" strike="noStrike" kern="0" cap="none" spc="0" normalizeH="0" baseline="30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（</a:t>
              </a:r>
              <a:r>
                <a:rPr kumimoji="0" lang="en-US" altLang="zh-CN" sz="2400" b="0" i="0" u="none" strike="noStrike" kern="0" cap="none" spc="0" normalizeH="0" baseline="30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2</a:t>
              </a:r>
              <a:r>
                <a:rPr kumimoji="0" lang="zh-CN" altLang="en-US" sz="2400" b="0" i="0" u="none" strike="noStrike" kern="0" cap="none" spc="0" normalizeH="0" baseline="30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）</a:t>
              </a:r>
            </a:p>
          </p:txBody>
        </p:sp>
        <p:sp>
          <p:nvSpPr>
            <p:cNvPr id="90" name="Text Box 95"/>
            <p:cNvSpPr txBox="1">
              <a:spLocks noChangeArrowheads="1"/>
            </p:cNvSpPr>
            <p:nvPr/>
          </p:nvSpPr>
          <p:spPr bwMode="auto">
            <a:xfrm>
              <a:off x="3878" y="3339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Text Box 96"/>
            <p:cNvSpPr txBox="1">
              <a:spLocks noChangeArrowheads="1"/>
            </p:cNvSpPr>
            <p:nvPr/>
          </p:nvSpPr>
          <p:spPr bwMode="auto">
            <a:xfrm>
              <a:off x="3787" y="2795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3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Text Box 97"/>
            <p:cNvSpPr txBox="1">
              <a:spLocks noChangeArrowheads="1"/>
            </p:cNvSpPr>
            <p:nvPr/>
          </p:nvSpPr>
          <p:spPr bwMode="auto">
            <a:xfrm>
              <a:off x="5194" y="2795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3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Text Box 98"/>
            <p:cNvSpPr txBox="1">
              <a:spLocks noChangeArrowheads="1"/>
            </p:cNvSpPr>
            <p:nvPr/>
          </p:nvSpPr>
          <p:spPr bwMode="auto">
            <a:xfrm>
              <a:off x="3924" y="2250"/>
              <a:ext cx="37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2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sym typeface="Symbol" pitchFamily="18" charset="2"/>
                </a:rPr>
                <a:t>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pic>
        <p:nvPicPr>
          <p:cNvPr id="34842" name="Picture 2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787" y="1689895"/>
            <a:ext cx="2857363" cy="803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53775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4" dur="1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70" decel="100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770" decel="100000"/>
                                        <p:tgtEl>
                                          <p:spTgt spid="61"/>
                                        </p:tgtEl>
                                      </p:cBhvr>
                                      <p:from x="10000" y="10000"/>
                                      <p:to x="200000" y="450000"/>
                                    </p:animScale>
                                    <p:animScale>
                                      <p:cBhvr>
                                        <p:cTn id="35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from x="200000" y="450000"/>
                                      <p:to x="100000" y="100000"/>
                                    </p:animScale>
                                    <p:set>
                                      <p:cBhvr>
                                        <p:cTn id="36" dur="77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o>
                                        <p:strVal val="(0.5)"/>
                                      </p:to>
                                    </p:set>
                                    <p:anim from="(0.5)" to="(#ppt_x)" calcmode="lin" valueType="num">
                                      <p:cBhvr>
                                        <p:cTn id="37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set>
                                      <p:cBhvr>
                                        <p:cTn id="38" dur="77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o>
                                        <p:strVal val="(#ppt_y+0.4)"/>
                                      </p:to>
                                    </p:set>
                                    <p:anim from="(#ppt_y+0.4)" to="(#ppt_y)" calcmode="lin" valueType="num">
                                      <p:cBhvr>
                                        <p:cTn id="39" dur="1230" accel="100000" fill="hold">
                                          <p:stCondLst>
                                            <p:cond delay="77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4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1" dur="3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6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1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000"/>
                            </p:stCondLst>
                            <p:childTnLst>
                              <p:par>
                                <p:cTn id="73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/>
      <p:bldP spid="61" grpId="0"/>
      <p:bldP spid="69" grpId="0" animBg="1"/>
      <p:bldP spid="70" grpId="0"/>
      <p:bldP spid="7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01600"/>
            <a:ext cx="1155700" cy="457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normAutofit fontScale="9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例</a:t>
            </a:r>
            <a:r>
              <a:rPr lang="en-US" altLang="zh-CN" sz="2800" b="1" kern="0" dirty="0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4</a:t>
            </a:r>
            <a:r>
              <a:rPr kumimoji="0" lang="zh-CN" altLang="en-US" sz="2800" b="1" i="0" u="none" strike="noStrike" kern="0" cap="none" spc="0" normalizeH="0" baseline="0" noProof="0" dirty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rPr>
              <a:t>：</a:t>
            </a:r>
            <a:endParaRPr kumimoji="0" lang="zh-CN" altLang="en-US" sz="2800" b="1" i="0" u="none" strike="noStrike" kern="0" cap="none" spc="0" normalizeH="0" baseline="0" noProof="0" dirty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097338" y="541338"/>
            <a:ext cx="4903787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</a:t>
            </a:r>
            <a:endParaRPr kumimoji="0" lang="zh-CN" altLang="zh-CN" sz="2800" b="0" i="1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000125" y="107950"/>
            <a:ext cx="5349875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用叠加定理计算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点的电位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V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A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。</a:t>
            </a:r>
          </a:p>
        </p:txBody>
      </p:sp>
      <p:grpSp>
        <p:nvGrpSpPr>
          <p:cNvPr id="7" name="Group 184"/>
          <p:cNvGrpSpPr>
            <a:grpSpLocks/>
          </p:cNvGrpSpPr>
          <p:nvPr/>
        </p:nvGrpSpPr>
        <p:grpSpPr bwMode="auto">
          <a:xfrm>
            <a:off x="152400" y="508000"/>
            <a:ext cx="2698750" cy="3238500"/>
            <a:chOff x="166" y="592"/>
            <a:chExt cx="1700" cy="2040"/>
          </a:xfrm>
        </p:grpSpPr>
        <p:sp>
          <p:nvSpPr>
            <p:cNvPr id="8" name="Line 94"/>
            <p:cNvSpPr>
              <a:spLocks noChangeShapeType="1"/>
            </p:cNvSpPr>
            <p:nvPr/>
          </p:nvSpPr>
          <p:spPr bwMode="auto">
            <a:xfrm>
              <a:off x="402" y="2029"/>
              <a:ext cx="0" cy="2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val 101"/>
            <p:cNvSpPr>
              <a:spLocks noChangeArrowheads="1"/>
            </p:cNvSpPr>
            <p:nvPr/>
          </p:nvSpPr>
          <p:spPr bwMode="auto">
            <a:xfrm>
              <a:off x="368" y="880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102"/>
            <p:cNvSpPr>
              <a:spLocks noChangeArrowheads="1"/>
            </p:cNvSpPr>
            <p:nvPr/>
          </p:nvSpPr>
          <p:spPr bwMode="auto">
            <a:xfrm>
              <a:off x="166" y="592"/>
              <a:ext cx="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+50V</a:t>
              </a:r>
            </a:p>
          </p:txBody>
        </p:sp>
        <p:sp>
          <p:nvSpPr>
            <p:cNvPr id="11" name="Text Box 103"/>
            <p:cNvSpPr txBox="1">
              <a:spLocks noChangeArrowheads="1"/>
            </p:cNvSpPr>
            <p:nvPr/>
          </p:nvSpPr>
          <p:spPr bwMode="auto">
            <a:xfrm>
              <a:off x="432" y="1137"/>
              <a:ext cx="5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10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2" name="Line 111"/>
            <p:cNvSpPr>
              <a:spLocks noChangeShapeType="1"/>
            </p:cNvSpPr>
            <p:nvPr/>
          </p:nvSpPr>
          <p:spPr bwMode="auto">
            <a:xfrm>
              <a:off x="400" y="1592"/>
              <a:ext cx="10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114"/>
            <p:cNvSpPr>
              <a:spLocks noChangeArrowheads="1"/>
            </p:cNvSpPr>
            <p:nvPr/>
          </p:nvSpPr>
          <p:spPr bwMode="auto">
            <a:xfrm>
              <a:off x="190" y="2344"/>
              <a:ext cx="6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–50V</a:t>
              </a:r>
            </a:p>
          </p:txBody>
        </p:sp>
        <p:sp>
          <p:nvSpPr>
            <p:cNvPr id="14" name="Line 116"/>
            <p:cNvSpPr>
              <a:spLocks noChangeShapeType="1"/>
            </p:cNvSpPr>
            <p:nvPr/>
          </p:nvSpPr>
          <p:spPr bwMode="auto">
            <a:xfrm>
              <a:off x="992" y="2424"/>
              <a:ext cx="16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ectangle 120"/>
            <p:cNvSpPr>
              <a:spLocks noChangeArrowheads="1"/>
            </p:cNvSpPr>
            <p:nvPr/>
          </p:nvSpPr>
          <p:spPr bwMode="auto">
            <a:xfrm>
              <a:off x="1534" y="1424"/>
              <a:ext cx="3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16" name="Line 121"/>
            <p:cNvSpPr>
              <a:spLocks noChangeShapeType="1"/>
            </p:cNvSpPr>
            <p:nvPr/>
          </p:nvSpPr>
          <p:spPr bwMode="auto">
            <a:xfrm>
              <a:off x="400" y="968"/>
              <a:ext cx="0" cy="2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ne 122"/>
            <p:cNvSpPr>
              <a:spLocks noChangeShapeType="1"/>
            </p:cNvSpPr>
            <p:nvPr/>
          </p:nvSpPr>
          <p:spPr bwMode="auto">
            <a:xfrm>
              <a:off x="400" y="1424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Rectangle 123"/>
            <p:cNvSpPr>
              <a:spLocks noChangeArrowheads="1"/>
            </p:cNvSpPr>
            <p:nvPr/>
          </p:nvSpPr>
          <p:spPr bwMode="auto">
            <a:xfrm>
              <a:off x="352" y="1160"/>
              <a:ext cx="104" cy="26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 Box 124"/>
            <p:cNvSpPr txBox="1">
              <a:spLocks noChangeArrowheads="1"/>
            </p:cNvSpPr>
            <p:nvPr/>
          </p:nvSpPr>
          <p:spPr bwMode="auto">
            <a:xfrm>
              <a:off x="432" y="1745"/>
              <a:ext cx="5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5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20" name="Rectangle 125"/>
            <p:cNvSpPr>
              <a:spLocks noChangeArrowheads="1"/>
            </p:cNvSpPr>
            <p:nvPr/>
          </p:nvSpPr>
          <p:spPr bwMode="auto">
            <a:xfrm>
              <a:off x="352" y="1768"/>
              <a:ext cx="104" cy="26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126"/>
            <p:cNvSpPr>
              <a:spLocks noChangeArrowheads="1"/>
            </p:cNvSpPr>
            <p:nvPr/>
          </p:nvSpPr>
          <p:spPr bwMode="auto">
            <a:xfrm>
              <a:off x="368" y="2272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Text Box 127"/>
            <p:cNvSpPr txBox="1">
              <a:spLocks noChangeArrowheads="1"/>
            </p:cNvSpPr>
            <p:nvPr/>
          </p:nvSpPr>
          <p:spPr bwMode="auto">
            <a:xfrm>
              <a:off x="1088" y="1769"/>
              <a:ext cx="5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20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23" name="Rectangle 128"/>
            <p:cNvSpPr>
              <a:spLocks noChangeArrowheads="1"/>
            </p:cNvSpPr>
            <p:nvPr/>
          </p:nvSpPr>
          <p:spPr bwMode="auto">
            <a:xfrm>
              <a:off x="1008" y="1792"/>
              <a:ext cx="104" cy="26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129"/>
            <p:cNvSpPr>
              <a:spLocks noChangeShapeType="1"/>
            </p:cNvSpPr>
            <p:nvPr/>
          </p:nvSpPr>
          <p:spPr bwMode="auto">
            <a:xfrm flipV="1">
              <a:off x="1056" y="1592"/>
              <a:ext cx="0" cy="2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130"/>
            <p:cNvSpPr>
              <a:spLocks noChangeShapeType="1"/>
            </p:cNvSpPr>
            <p:nvPr/>
          </p:nvSpPr>
          <p:spPr bwMode="auto">
            <a:xfrm>
              <a:off x="1064" y="2064"/>
              <a:ext cx="0" cy="3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val 131"/>
            <p:cNvSpPr>
              <a:spLocks noChangeArrowheads="1"/>
            </p:cNvSpPr>
            <p:nvPr/>
          </p:nvSpPr>
          <p:spPr bwMode="auto">
            <a:xfrm>
              <a:off x="1464" y="1552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7" name="AutoShape 187"/>
          <p:cNvSpPr>
            <a:spLocks noChangeArrowheads="1"/>
          </p:cNvSpPr>
          <p:nvPr/>
        </p:nvSpPr>
        <p:spPr bwMode="auto">
          <a:xfrm>
            <a:off x="2679700" y="2171700"/>
            <a:ext cx="660400" cy="279400"/>
          </a:xfrm>
          <a:prstGeom prst="rightArrow">
            <a:avLst>
              <a:gd name="adj1" fmla="val 50000"/>
              <a:gd name="adj2" fmla="val 58992"/>
            </a:avLst>
          </a:prstGeom>
          <a:solidFill>
            <a:srgbClr val="FF9900"/>
          </a:solidFill>
          <a:ln w="38100">
            <a:solidFill>
              <a:srgbClr val="FF33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 Box 188"/>
          <p:cNvSpPr txBox="1">
            <a:spLocks noChangeArrowheads="1"/>
          </p:cNvSpPr>
          <p:nvPr/>
        </p:nvSpPr>
        <p:spPr bwMode="auto">
          <a:xfrm>
            <a:off x="204788" y="3632200"/>
            <a:ext cx="6345237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解：作各个独立电源单独作用的电路。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</a:t>
            </a:r>
          </a:p>
        </p:txBody>
      </p:sp>
      <p:grpSp>
        <p:nvGrpSpPr>
          <p:cNvPr id="29" name="Group 190"/>
          <p:cNvGrpSpPr>
            <a:grpSpLocks/>
          </p:cNvGrpSpPr>
          <p:nvPr/>
        </p:nvGrpSpPr>
        <p:grpSpPr bwMode="auto">
          <a:xfrm>
            <a:off x="3273425" y="571500"/>
            <a:ext cx="2698750" cy="2933700"/>
            <a:chOff x="2062" y="672"/>
            <a:chExt cx="1700" cy="1848"/>
          </a:xfrm>
        </p:grpSpPr>
        <p:grpSp>
          <p:nvGrpSpPr>
            <p:cNvPr id="30" name="Group 185"/>
            <p:cNvGrpSpPr>
              <a:grpSpLocks/>
            </p:cNvGrpSpPr>
            <p:nvPr/>
          </p:nvGrpSpPr>
          <p:grpSpPr bwMode="auto">
            <a:xfrm>
              <a:off x="2062" y="672"/>
              <a:ext cx="1700" cy="1848"/>
              <a:chOff x="2014" y="672"/>
              <a:chExt cx="1700" cy="1848"/>
            </a:xfrm>
          </p:grpSpPr>
          <p:sp>
            <p:nvSpPr>
              <p:cNvPr id="32" name="Line 135"/>
              <p:cNvSpPr>
                <a:spLocks noChangeShapeType="1"/>
              </p:cNvSpPr>
              <p:nvPr/>
            </p:nvSpPr>
            <p:spPr bwMode="auto">
              <a:xfrm>
                <a:off x="2250" y="2109"/>
                <a:ext cx="0" cy="24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Oval 137"/>
              <p:cNvSpPr>
                <a:spLocks noChangeArrowheads="1"/>
              </p:cNvSpPr>
              <p:nvPr/>
            </p:nvSpPr>
            <p:spPr bwMode="auto">
              <a:xfrm>
                <a:off x="2216" y="960"/>
                <a:ext cx="72" cy="72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Rectangle 138"/>
              <p:cNvSpPr>
                <a:spLocks noChangeArrowheads="1"/>
              </p:cNvSpPr>
              <p:nvPr/>
            </p:nvSpPr>
            <p:spPr bwMode="auto">
              <a:xfrm>
                <a:off x="2014" y="672"/>
                <a:ext cx="68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+50V</a:t>
                </a:r>
              </a:p>
            </p:txBody>
          </p:sp>
          <p:sp>
            <p:nvSpPr>
              <p:cNvPr id="35" name="Text Box 139"/>
              <p:cNvSpPr txBox="1">
                <a:spLocks noChangeArrowheads="1"/>
              </p:cNvSpPr>
              <p:nvPr/>
            </p:nvSpPr>
            <p:spPr bwMode="auto">
              <a:xfrm>
                <a:off x="2280" y="1217"/>
                <a:ext cx="53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10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endParaRPr>
              </a:p>
            </p:txBody>
          </p:sp>
          <p:sp>
            <p:nvSpPr>
              <p:cNvPr id="36" name="Line 140"/>
              <p:cNvSpPr>
                <a:spLocks noChangeShapeType="1"/>
              </p:cNvSpPr>
              <p:nvPr/>
            </p:nvSpPr>
            <p:spPr bwMode="auto">
              <a:xfrm>
                <a:off x="2248" y="1672"/>
                <a:ext cx="10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Line 142"/>
              <p:cNvSpPr>
                <a:spLocks noChangeShapeType="1"/>
              </p:cNvSpPr>
              <p:nvPr/>
            </p:nvSpPr>
            <p:spPr bwMode="auto">
              <a:xfrm>
                <a:off x="2840" y="2504"/>
                <a:ext cx="16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Rectangle 143"/>
              <p:cNvSpPr>
                <a:spLocks noChangeArrowheads="1"/>
              </p:cNvSpPr>
              <p:nvPr/>
            </p:nvSpPr>
            <p:spPr bwMode="auto">
              <a:xfrm>
                <a:off x="3382" y="1504"/>
                <a:ext cx="3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A</a:t>
                </a:r>
              </a:p>
            </p:txBody>
          </p:sp>
          <p:sp>
            <p:nvSpPr>
              <p:cNvPr id="39" name="Line 144"/>
              <p:cNvSpPr>
                <a:spLocks noChangeShapeType="1"/>
              </p:cNvSpPr>
              <p:nvPr/>
            </p:nvSpPr>
            <p:spPr bwMode="auto">
              <a:xfrm>
                <a:off x="2248" y="1048"/>
                <a:ext cx="0" cy="2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145"/>
              <p:cNvSpPr>
                <a:spLocks noChangeShapeType="1"/>
              </p:cNvSpPr>
              <p:nvPr/>
            </p:nvSpPr>
            <p:spPr bwMode="auto">
              <a:xfrm>
                <a:off x="2248" y="1504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Rectangle 146"/>
              <p:cNvSpPr>
                <a:spLocks noChangeArrowheads="1"/>
              </p:cNvSpPr>
              <p:nvPr/>
            </p:nvSpPr>
            <p:spPr bwMode="auto">
              <a:xfrm>
                <a:off x="2200" y="1240"/>
                <a:ext cx="104" cy="264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Text Box 147"/>
              <p:cNvSpPr txBox="1">
                <a:spLocks noChangeArrowheads="1"/>
              </p:cNvSpPr>
              <p:nvPr/>
            </p:nvSpPr>
            <p:spPr bwMode="auto">
              <a:xfrm>
                <a:off x="2280" y="1825"/>
                <a:ext cx="53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5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endParaRPr>
              </a:p>
            </p:txBody>
          </p:sp>
          <p:sp>
            <p:nvSpPr>
              <p:cNvPr id="43" name="Rectangle 148"/>
              <p:cNvSpPr>
                <a:spLocks noChangeArrowheads="1"/>
              </p:cNvSpPr>
              <p:nvPr/>
            </p:nvSpPr>
            <p:spPr bwMode="auto">
              <a:xfrm>
                <a:off x="2200" y="1848"/>
                <a:ext cx="104" cy="264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Text Box 150"/>
              <p:cNvSpPr txBox="1">
                <a:spLocks noChangeArrowheads="1"/>
              </p:cNvSpPr>
              <p:nvPr/>
            </p:nvSpPr>
            <p:spPr bwMode="auto">
              <a:xfrm>
                <a:off x="2936" y="1849"/>
                <a:ext cx="53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20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endParaRPr>
              </a:p>
            </p:txBody>
          </p:sp>
          <p:sp>
            <p:nvSpPr>
              <p:cNvPr id="45" name="Rectangle 151"/>
              <p:cNvSpPr>
                <a:spLocks noChangeArrowheads="1"/>
              </p:cNvSpPr>
              <p:nvPr/>
            </p:nvSpPr>
            <p:spPr bwMode="auto">
              <a:xfrm>
                <a:off x="2856" y="1872"/>
                <a:ext cx="104" cy="264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Line 152"/>
              <p:cNvSpPr>
                <a:spLocks noChangeShapeType="1"/>
              </p:cNvSpPr>
              <p:nvPr/>
            </p:nvSpPr>
            <p:spPr bwMode="auto">
              <a:xfrm flipV="1">
                <a:off x="2904" y="1672"/>
                <a:ext cx="0" cy="2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153"/>
              <p:cNvSpPr>
                <a:spLocks noChangeShapeType="1"/>
              </p:cNvSpPr>
              <p:nvPr/>
            </p:nvSpPr>
            <p:spPr bwMode="auto">
              <a:xfrm>
                <a:off x="2912" y="2144"/>
                <a:ext cx="0" cy="37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Oval 154"/>
              <p:cNvSpPr>
                <a:spLocks noChangeArrowheads="1"/>
              </p:cNvSpPr>
              <p:nvPr/>
            </p:nvSpPr>
            <p:spPr bwMode="auto">
              <a:xfrm>
                <a:off x="3312" y="1632"/>
                <a:ext cx="72" cy="72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Line 155"/>
              <p:cNvSpPr>
                <a:spLocks noChangeShapeType="1"/>
              </p:cNvSpPr>
              <p:nvPr/>
            </p:nvSpPr>
            <p:spPr bwMode="auto">
              <a:xfrm>
                <a:off x="2240" y="2344"/>
                <a:ext cx="6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aphicFrame>
          <p:nvGraphicFramePr>
            <p:cNvPr id="31" name="Object 189"/>
            <p:cNvGraphicFramePr>
              <a:graphicFrameLocks noChangeAspect="1"/>
            </p:cNvGraphicFramePr>
            <p:nvPr/>
          </p:nvGraphicFramePr>
          <p:xfrm>
            <a:off x="3177" y="1284"/>
            <a:ext cx="318" cy="32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0" r:id="rId3" imgW="144720" imgH="179640" progId="Equation.3">
                    <p:embed/>
                  </p:oleObj>
                </mc:Choice>
                <mc:Fallback>
                  <p:oleObj r:id="rId3" imgW="144720" imgH="179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77" y="1284"/>
                          <a:ext cx="318" cy="32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50" name="Group 192"/>
          <p:cNvGrpSpPr>
            <a:grpSpLocks/>
          </p:cNvGrpSpPr>
          <p:nvPr/>
        </p:nvGrpSpPr>
        <p:grpSpPr bwMode="auto">
          <a:xfrm>
            <a:off x="5740400" y="1028700"/>
            <a:ext cx="3149600" cy="2641600"/>
            <a:chOff x="3616" y="960"/>
            <a:chExt cx="1984" cy="1664"/>
          </a:xfrm>
        </p:grpSpPr>
        <p:grpSp>
          <p:nvGrpSpPr>
            <p:cNvPr id="51" name="Group 186"/>
            <p:cNvGrpSpPr>
              <a:grpSpLocks/>
            </p:cNvGrpSpPr>
            <p:nvPr/>
          </p:nvGrpSpPr>
          <p:grpSpPr bwMode="auto">
            <a:xfrm>
              <a:off x="3616" y="960"/>
              <a:ext cx="1984" cy="1664"/>
              <a:chOff x="3616" y="960"/>
              <a:chExt cx="1984" cy="1664"/>
            </a:xfrm>
          </p:grpSpPr>
          <p:sp>
            <p:nvSpPr>
              <p:cNvPr id="53" name="Line 159"/>
              <p:cNvSpPr>
                <a:spLocks noChangeShapeType="1"/>
              </p:cNvSpPr>
              <p:nvPr/>
            </p:nvSpPr>
            <p:spPr bwMode="auto">
              <a:xfrm>
                <a:off x="4136" y="2021"/>
                <a:ext cx="0" cy="24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Text Box 163"/>
              <p:cNvSpPr txBox="1">
                <a:spLocks noChangeArrowheads="1"/>
              </p:cNvSpPr>
              <p:nvPr/>
            </p:nvSpPr>
            <p:spPr bwMode="auto">
              <a:xfrm>
                <a:off x="4166" y="1129"/>
                <a:ext cx="53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10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endParaRPr>
              </a:p>
            </p:txBody>
          </p:sp>
          <p:sp>
            <p:nvSpPr>
              <p:cNvPr id="55" name="Line 164"/>
              <p:cNvSpPr>
                <a:spLocks noChangeShapeType="1"/>
              </p:cNvSpPr>
              <p:nvPr/>
            </p:nvSpPr>
            <p:spPr bwMode="auto">
              <a:xfrm>
                <a:off x="4134" y="1584"/>
                <a:ext cx="107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Rectangle 165"/>
              <p:cNvSpPr>
                <a:spLocks noChangeArrowheads="1"/>
              </p:cNvSpPr>
              <p:nvPr/>
            </p:nvSpPr>
            <p:spPr bwMode="auto">
              <a:xfrm>
                <a:off x="3924" y="2336"/>
                <a:ext cx="636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–50V</a:t>
                </a:r>
              </a:p>
            </p:txBody>
          </p:sp>
          <p:sp>
            <p:nvSpPr>
              <p:cNvPr id="57" name="Line 166"/>
              <p:cNvSpPr>
                <a:spLocks noChangeShapeType="1"/>
              </p:cNvSpPr>
              <p:nvPr/>
            </p:nvSpPr>
            <p:spPr bwMode="auto">
              <a:xfrm>
                <a:off x="4726" y="2416"/>
                <a:ext cx="16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8" name="Rectangle 167"/>
              <p:cNvSpPr>
                <a:spLocks noChangeArrowheads="1"/>
              </p:cNvSpPr>
              <p:nvPr/>
            </p:nvSpPr>
            <p:spPr bwMode="auto">
              <a:xfrm>
                <a:off x="5268" y="1416"/>
                <a:ext cx="3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A</a:t>
                </a:r>
              </a:p>
            </p:txBody>
          </p:sp>
          <p:sp>
            <p:nvSpPr>
              <p:cNvPr id="59" name="Line 168"/>
              <p:cNvSpPr>
                <a:spLocks noChangeShapeType="1"/>
              </p:cNvSpPr>
              <p:nvPr/>
            </p:nvSpPr>
            <p:spPr bwMode="auto">
              <a:xfrm>
                <a:off x="4134" y="960"/>
                <a:ext cx="0" cy="2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69"/>
              <p:cNvSpPr>
                <a:spLocks noChangeShapeType="1"/>
              </p:cNvSpPr>
              <p:nvPr/>
            </p:nvSpPr>
            <p:spPr bwMode="auto">
              <a:xfrm>
                <a:off x="4134" y="1416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Rectangle 170"/>
              <p:cNvSpPr>
                <a:spLocks noChangeArrowheads="1"/>
              </p:cNvSpPr>
              <p:nvPr/>
            </p:nvSpPr>
            <p:spPr bwMode="auto">
              <a:xfrm>
                <a:off x="4086" y="1152"/>
                <a:ext cx="104" cy="264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Text Box 171"/>
              <p:cNvSpPr txBox="1">
                <a:spLocks noChangeArrowheads="1"/>
              </p:cNvSpPr>
              <p:nvPr/>
            </p:nvSpPr>
            <p:spPr bwMode="auto">
              <a:xfrm>
                <a:off x="4166" y="1737"/>
                <a:ext cx="53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5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endParaRPr>
              </a:p>
            </p:txBody>
          </p:sp>
          <p:sp>
            <p:nvSpPr>
              <p:cNvPr id="63" name="Rectangle 172"/>
              <p:cNvSpPr>
                <a:spLocks noChangeArrowheads="1"/>
              </p:cNvSpPr>
              <p:nvPr/>
            </p:nvSpPr>
            <p:spPr bwMode="auto">
              <a:xfrm>
                <a:off x="4086" y="1760"/>
                <a:ext cx="104" cy="264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Oval 173"/>
              <p:cNvSpPr>
                <a:spLocks noChangeArrowheads="1"/>
              </p:cNvSpPr>
              <p:nvPr/>
            </p:nvSpPr>
            <p:spPr bwMode="auto">
              <a:xfrm>
                <a:off x="4102" y="2264"/>
                <a:ext cx="72" cy="72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Text Box 174"/>
              <p:cNvSpPr txBox="1">
                <a:spLocks noChangeArrowheads="1"/>
              </p:cNvSpPr>
              <p:nvPr/>
            </p:nvSpPr>
            <p:spPr bwMode="auto">
              <a:xfrm>
                <a:off x="4822" y="1761"/>
                <a:ext cx="539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anchor="ctr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20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endParaRPr>
              </a:p>
            </p:txBody>
          </p:sp>
          <p:sp>
            <p:nvSpPr>
              <p:cNvPr id="66" name="Rectangle 175"/>
              <p:cNvSpPr>
                <a:spLocks noChangeArrowheads="1"/>
              </p:cNvSpPr>
              <p:nvPr/>
            </p:nvSpPr>
            <p:spPr bwMode="auto">
              <a:xfrm>
                <a:off x="4742" y="1784"/>
                <a:ext cx="104" cy="264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Line 176"/>
              <p:cNvSpPr>
                <a:spLocks noChangeShapeType="1"/>
              </p:cNvSpPr>
              <p:nvPr/>
            </p:nvSpPr>
            <p:spPr bwMode="auto">
              <a:xfrm flipV="1">
                <a:off x="4790" y="1584"/>
                <a:ext cx="0" cy="2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8" name="Line 177"/>
              <p:cNvSpPr>
                <a:spLocks noChangeShapeType="1"/>
              </p:cNvSpPr>
              <p:nvPr/>
            </p:nvSpPr>
            <p:spPr bwMode="auto">
              <a:xfrm>
                <a:off x="4798" y="2056"/>
                <a:ext cx="0" cy="37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Oval 178"/>
              <p:cNvSpPr>
                <a:spLocks noChangeArrowheads="1"/>
              </p:cNvSpPr>
              <p:nvPr/>
            </p:nvSpPr>
            <p:spPr bwMode="auto">
              <a:xfrm>
                <a:off x="5198" y="1544"/>
                <a:ext cx="72" cy="72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Line 179"/>
              <p:cNvSpPr>
                <a:spLocks noChangeShapeType="1"/>
              </p:cNvSpPr>
              <p:nvPr/>
            </p:nvSpPr>
            <p:spPr bwMode="auto">
              <a:xfrm>
                <a:off x="4144" y="968"/>
                <a:ext cx="136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Line 180"/>
              <p:cNvSpPr>
                <a:spLocks noChangeShapeType="1"/>
              </p:cNvSpPr>
              <p:nvPr/>
            </p:nvSpPr>
            <p:spPr bwMode="auto">
              <a:xfrm>
                <a:off x="5512" y="960"/>
                <a:ext cx="0" cy="129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Line 181"/>
              <p:cNvSpPr>
                <a:spLocks noChangeShapeType="1"/>
              </p:cNvSpPr>
              <p:nvPr/>
            </p:nvSpPr>
            <p:spPr bwMode="auto">
              <a:xfrm flipH="1">
                <a:off x="4800" y="2240"/>
                <a:ext cx="70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Text Box 183"/>
              <p:cNvSpPr txBox="1">
                <a:spLocks noChangeArrowheads="1"/>
              </p:cNvSpPr>
              <p:nvPr/>
            </p:nvSpPr>
            <p:spPr bwMode="auto">
              <a:xfrm>
                <a:off x="3616" y="1544"/>
                <a:ext cx="336" cy="36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32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3300"/>
                    </a:solidFill>
                    <a:effectLst/>
                    <a:uLnTx/>
                    <a:uFillTx/>
                    <a:latin typeface="Tahoma" pitchFamily="34" charset="0"/>
                  </a:rPr>
                  <a:t>+</a:t>
                </a:r>
              </a:p>
            </p:txBody>
          </p:sp>
        </p:grpSp>
        <p:graphicFrame>
          <p:nvGraphicFramePr>
            <p:cNvPr id="52" name="Object 191"/>
            <p:cNvGraphicFramePr>
              <a:graphicFrameLocks noChangeAspect="1"/>
            </p:cNvGraphicFramePr>
            <p:nvPr/>
          </p:nvGraphicFramePr>
          <p:xfrm>
            <a:off x="5016" y="1196"/>
            <a:ext cx="302" cy="35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851" r:id="rId5" imgW="144720" imgH="179640" progId="Equation.3">
                    <p:embed/>
                  </p:oleObj>
                </mc:Choice>
                <mc:Fallback>
                  <p:oleObj r:id="rId5" imgW="144720" imgH="17964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16" y="1196"/>
                          <a:ext cx="302" cy="35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74" name="Object 19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8709263"/>
              </p:ext>
            </p:extLst>
          </p:nvPr>
        </p:nvGraphicFramePr>
        <p:xfrm>
          <a:off x="620713" y="4178300"/>
          <a:ext cx="4525962" cy="121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2" r:id="rId7" imgW="1715040" imgH="475560" progId="Equation.3">
                  <p:embed/>
                </p:oleObj>
              </mc:Choice>
              <mc:Fallback>
                <p:oleObj r:id="rId7" imgW="1715040" imgH="475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0713" y="4178300"/>
                        <a:ext cx="4525962" cy="121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Object 19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4533446"/>
              </p:ext>
            </p:extLst>
          </p:nvPr>
        </p:nvGraphicFramePr>
        <p:xfrm>
          <a:off x="593725" y="5338763"/>
          <a:ext cx="4645025" cy="1239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3" r:id="rId9" imgW="1871280" imgH="475560" progId="Equation.3">
                  <p:embed/>
                </p:oleObj>
              </mc:Choice>
              <mc:Fallback>
                <p:oleObj r:id="rId9" imgW="1871280" imgH="4755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3725" y="5338763"/>
                        <a:ext cx="4645025" cy="1239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" name="Object 19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4594111"/>
              </p:ext>
            </p:extLst>
          </p:nvPr>
        </p:nvGraphicFramePr>
        <p:xfrm>
          <a:off x="5972175" y="4684713"/>
          <a:ext cx="2654300" cy="1390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54" r:id="rId11" imgW="1170360" imgH="527760" progId="Equation.3">
                  <p:embed/>
                </p:oleObj>
              </mc:Choice>
              <mc:Fallback>
                <p:oleObj r:id="rId11" imgW="1170360" imgH="5277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72175" y="4684713"/>
                        <a:ext cx="2654300" cy="1390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42165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0"/>
          <p:cNvGrpSpPr>
            <a:grpSpLocks/>
          </p:cNvGrpSpPr>
          <p:nvPr/>
        </p:nvGrpSpPr>
        <p:grpSpPr bwMode="auto">
          <a:xfrm>
            <a:off x="5003800" y="0"/>
            <a:ext cx="3240088" cy="2879725"/>
            <a:chOff x="3288" y="-144"/>
            <a:chExt cx="1815" cy="1578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469" y="754"/>
              <a:ext cx="545" cy="499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4013" y="345"/>
              <a:ext cx="500" cy="318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Rectangle 6"/>
            <p:cNvSpPr>
              <a:spLocks noChangeArrowheads="1"/>
            </p:cNvSpPr>
            <p:nvPr/>
          </p:nvSpPr>
          <p:spPr bwMode="auto">
            <a:xfrm>
              <a:off x="4513" y="754"/>
              <a:ext cx="545" cy="499"/>
            </a:xfrm>
            <a:prstGeom prst="rect">
              <a:avLst/>
            </a:prstGeom>
            <a:noFill/>
            <a:ln w="2857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Rectangle 3"/>
            <p:cNvSpPr>
              <a:spLocks noChangeArrowheads="1"/>
            </p:cNvSpPr>
            <p:nvPr/>
          </p:nvSpPr>
          <p:spPr bwMode="auto">
            <a:xfrm>
              <a:off x="3969" y="618"/>
              <a:ext cx="589" cy="816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无源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线性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网络</a:t>
              </a:r>
            </a:p>
          </p:txBody>
        </p:sp>
        <p:grpSp>
          <p:nvGrpSpPr>
            <p:cNvPr id="9" name="Group 9"/>
            <p:cNvGrpSpPr>
              <a:grpSpLocks/>
            </p:cNvGrpSpPr>
            <p:nvPr/>
          </p:nvGrpSpPr>
          <p:grpSpPr bwMode="auto">
            <a:xfrm>
              <a:off x="3288" y="845"/>
              <a:ext cx="318" cy="317"/>
              <a:chOff x="2290" y="2659"/>
              <a:chExt cx="318" cy="317"/>
            </a:xfrm>
          </p:grpSpPr>
          <p:sp>
            <p:nvSpPr>
              <p:cNvPr id="20" name="Oval 7"/>
              <p:cNvSpPr>
                <a:spLocks noChangeArrowheads="1"/>
              </p:cNvSpPr>
              <p:nvPr/>
            </p:nvSpPr>
            <p:spPr bwMode="auto">
              <a:xfrm>
                <a:off x="2290" y="2659"/>
                <a:ext cx="318" cy="317"/>
              </a:xfrm>
              <a:prstGeom prst="ellipse">
                <a:avLst/>
              </a:prstGeom>
              <a:solidFill>
                <a:srgbClr val="33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Line 8"/>
              <p:cNvSpPr>
                <a:spLocks noChangeShapeType="1"/>
              </p:cNvSpPr>
              <p:nvPr/>
            </p:nvSpPr>
            <p:spPr bwMode="auto">
              <a:xfrm>
                <a:off x="2290" y="2840"/>
                <a:ext cx="318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0" name="Group 10"/>
            <p:cNvGrpSpPr>
              <a:grpSpLocks/>
            </p:cNvGrpSpPr>
            <p:nvPr/>
          </p:nvGrpSpPr>
          <p:grpSpPr bwMode="auto">
            <a:xfrm>
              <a:off x="4105" y="164"/>
              <a:ext cx="318" cy="317"/>
              <a:chOff x="2290" y="2659"/>
              <a:chExt cx="318" cy="317"/>
            </a:xfrm>
          </p:grpSpPr>
          <p:sp>
            <p:nvSpPr>
              <p:cNvPr id="18" name="Oval 11"/>
              <p:cNvSpPr>
                <a:spLocks noChangeArrowheads="1"/>
              </p:cNvSpPr>
              <p:nvPr/>
            </p:nvSpPr>
            <p:spPr bwMode="auto">
              <a:xfrm>
                <a:off x="2290" y="2659"/>
                <a:ext cx="318" cy="317"/>
              </a:xfrm>
              <a:prstGeom prst="ellipse">
                <a:avLst/>
              </a:prstGeom>
              <a:solidFill>
                <a:srgbClr val="33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Line 12"/>
              <p:cNvSpPr>
                <a:spLocks noChangeShapeType="1"/>
              </p:cNvSpPr>
              <p:nvPr/>
            </p:nvSpPr>
            <p:spPr bwMode="auto">
              <a:xfrm>
                <a:off x="2290" y="2840"/>
                <a:ext cx="318" cy="0"/>
              </a:xfrm>
              <a:prstGeom prst="line">
                <a:avLst/>
              </a:prstGeom>
              <a:noFill/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1" name="Line 13"/>
            <p:cNvSpPr>
              <a:spLocks noChangeShapeType="1"/>
            </p:cNvSpPr>
            <p:nvPr/>
          </p:nvSpPr>
          <p:spPr bwMode="auto">
            <a:xfrm>
              <a:off x="4967" y="845"/>
              <a:ext cx="0" cy="27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 Box 17"/>
            <p:cNvSpPr txBox="1">
              <a:spLocks noChangeArrowheads="1"/>
            </p:cNvSpPr>
            <p:nvPr/>
          </p:nvSpPr>
          <p:spPr bwMode="auto">
            <a:xfrm>
              <a:off x="4059" y="-144"/>
              <a:ext cx="499" cy="2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u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S</a:t>
              </a:r>
              <a:endParaRPr kumimoji="0" lang="en-US" altLang="zh-CN" sz="1800" b="0" i="0" u="none" strike="noStrike" kern="0" cap="none" spc="0" normalizeH="0" baseline="-2500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Text Box 22"/>
            <p:cNvSpPr txBox="1">
              <a:spLocks noChangeArrowheads="1"/>
            </p:cNvSpPr>
            <p:nvPr/>
          </p:nvSpPr>
          <p:spPr bwMode="auto">
            <a:xfrm>
              <a:off x="4785" y="845"/>
              <a:ext cx="318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i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 Box 24"/>
            <p:cNvSpPr txBox="1">
              <a:spLocks noChangeArrowheads="1"/>
            </p:cNvSpPr>
            <p:nvPr/>
          </p:nvSpPr>
          <p:spPr bwMode="auto">
            <a:xfrm>
              <a:off x="4468" y="0"/>
              <a:ext cx="375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－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34"/>
            <p:cNvSpPr txBox="1">
              <a:spLocks noChangeArrowheads="1"/>
            </p:cNvSpPr>
            <p:nvPr/>
          </p:nvSpPr>
          <p:spPr bwMode="auto">
            <a:xfrm>
              <a:off x="3742" y="0"/>
              <a:ext cx="318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＋</a:t>
              </a: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 Box 36"/>
            <p:cNvSpPr txBox="1">
              <a:spLocks noChangeArrowheads="1"/>
            </p:cNvSpPr>
            <p:nvPr/>
          </p:nvSpPr>
          <p:spPr bwMode="auto">
            <a:xfrm>
              <a:off x="3606" y="845"/>
              <a:ext cx="454" cy="28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i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S</a:t>
              </a:r>
            </a:p>
          </p:txBody>
        </p:sp>
        <p:sp>
          <p:nvSpPr>
            <p:cNvPr id="17" name="Line 39"/>
            <p:cNvSpPr>
              <a:spLocks noChangeShapeType="1"/>
            </p:cNvSpPr>
            <p:nvPr/>
          </p:nvSpPr>
          <p:spPr bwMode="auto">
            <a:xfrm>
              <a:off x="3560" y="663"/>
              <a:ext cx="273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" name="Text Box 2"/>
          <p:cNvSpPr txBox="1">
            <a:spLocks noChangeArrowheads="1"/>
          </p:cNvSpPr>
          <p:nvPr/>
        </p:nvSpPr>
        <p:spPr bwMode="auto">
          <a:xfrm>
            <a:off x="323850" y="260350"/>
            <a:ext cx="863600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itchFamily="2" charset="-122"/>
              </a:rPr>
              <a:t>例</a:t>
            </a:r>
            <a:r>
              <a: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itchFamily="2" charset="-122"/>
              </a:rPr>
              <a:t>5</a:t>
            </a:r>
            <a:endParaRPr kumimoji="0" lang="en-US" altLang="zh-CN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1258888" y="333375"/>
            <a:ext cx="4464050" cy="822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     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封装好的电路如图，已知下列实验数据：</a:t>
            </a:r>
          </a:p>
        </p:txBody>
      </p:sp>
      <p:graphicFrame>
        <p:nvGraphicFramePr>
          <p:cNvPr id="24" name="Object 42"/>
          <p:cNvGraphicFramePr>
            <a:graphicFrameLocks noChangeAspect="1"/>
          </p:cNvGraphicFramePr>
          <p:nvPr/>
        </p:nvGraphicFramePr>
        <p:xfrm>
          <a:off x="684213" y="1196975"/>
          <a:ext cx="3990975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0" name="Equation" r:id="rId3" imgW="1688760" imgH="431640" progId="Equation.3">
                  <p:embed/>
                </p:oleObj>
              </mc:Choice>
              <mc:Fallback>
                <p:oleObj name="Equation" r:id="rId3" imgW="168876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4213" y="1196975"/>
                        <a:ext cx="3990975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Object 43"/>
          <p:cNvGraphicFramePr>
            <a:graphicFrameLocks noChangeAspect="1"/>
          </p:cNvGraphicFramePr>
          <p:nvPr/>
        </p:nvGraphicFramePr>
        <p:xfrm>
          <a:off x="677863" y="2276475"/>
          <a:ext cx="4291012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1" name="Equation" r:id="rId5" imgW="1815840" imgH="431640" progId="Equation.3">
                  <p:embed/>
                </p:oleObj>
              </mc:Choice>
              <mc:Fallback>
                <p:oleObj name="Equation" r:id="rId5" imgW="1815840" imgH="431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7863" y="2276475"/>
                        <a:ext cx="4291012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Object 44"/>
          <p:cNvGraphicFramePr>
            <a:graphicFrameLocks noChangeAspect="1"/>
          </p:cNvGraphicFramePr>
          <p:nvPr/>
        </p:nvGraphicFramePr>
        <p:xfrm>
          <a:off x="539750" y="3429000"/>
          <a:ext cx="6092825" cy="541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2" name="Equation" r:id="rId7" imgW="2577960" imgH="228600" progId="Equation.3">
                  <p:embed/>
                </p:oleObj>
              </mc:Choice>
              <mc:Fallback>
                <p:oleObj name="Equation" r:id="rId7" imgW="2577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750" y="3429000"/>
                        <a:ext cx="6092825" cy="5413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7" name="Text Box 45"/>
          <p:cNvSpPr txBox="1">
            <a:spLocks noChangeArrowheads="1"/>
          </p:cNvSpPr>
          <p:nvPr/>
        </p:nvSpPr>
        <p:spPr bwMode="auto">
          <a:xfrm>
            <a:off x="323850" y="4149725"/>
            <a:ext cx="647700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宋体" pitchFamily="2" charset="-122"/>
              </a:rPr>
              <a:t>解</a:t>
            </a:r>
            <a:endParaRPr kumimoji="0" lang="zh-CN" altLang="en-US" sz="2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 Box 46"/>
          <p:cNvSpPr txBox="1">
            <a:spLocks noChangeArrowheads="1"/>
          </p:cNvSpPr>
          <p:nvPr/>
        </p:nvSpPr>
        <p:spPr bwMode="auto">
          <a:xfrm>
            <a:off x="1116013" y="4149725"/>
            <a:ext cx="33115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  </a:t>
            </a: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根据叠加定理，有：</a:t>
            </a:r>
          </a:p>
        </p:txBody>
      </p:sp>
      <p:graphicFrame>
        <p:nvGraphicFramePr>
          <p:cNvPr id="29" name="Object 47"/>
          <p:cNvGraphicFramePr>
            <a:graphicFrameLocks noChangeAspect="1"/>
          </p:cNvGraphicFramePr>
          <p:nvPr/>
        </p:nvGraphicFramePr>
        <p:xfrm>
          <a:off x="4284663" y="4005263"/>
          <a:ext cx="2879725" cy="7127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3" name="Equation" r:id="rId9" imgW="927000" imgH="228600" progId="Equation.3">
                  <p:embed/>
                </p:oleObj>
              </mc:Choice>
              <mc:Fallback>
                <p:oleObj name="Equation" r:id="rId9" imgW="9270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005263"/>
                        <a:ext cx="2879725" cy="7127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" name="Text Box 48"/>
          <p:cNvSpPr txBox="1">
            <a:spLocks noChangeArrowheads="1"/>
          </p:cNvSpPr>
          <p:nvPr/>
        </p:nvSpPr>
        <p:spPr bwMode="auto">
          <a:xfrm>
            <a:off x="900113" y="4941888"/>
            <a:ext cx="34559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代入实验数据，得：</a:t>
            </a:r>
          </a:p>
        </p:txBody>
      </p:sp>
      <p:graphicFrame>
        <p:nvGraphicFramePr>
          <p:cNvPr id="31" name="Object 49"/>
          <p:cNvGraphicFramePr>
            <a:graphicFrameLocks noChangeAspect="1"/>
          </p:cNvGraphicFramePr>
          <p:nvPr/>
        </p:nvGraphicFramePr>
        <p:xfrm>
          <a:off x="4284663" y="4652963"/>
          <a:ext cx="1871662" cy="592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4" name="Equation" r:id="rId11" imgW="685800" imgH="215640" progId="Equation.3">
                  <p:embed/>
                </p:oleObj>
              </mc:Choice>
              <mc:Fallback>
                <p:oleObj name="Equation" r:id="rId11" imgW="68580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84663" y="4652963"/>
                        <a:ext cx="1871662" cy="592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Object 50"/>
          <p:cNvGraphicFramePr>
            <a:graphicFrameLocks noChangeAspect="1"/>
          </p:cNvGraphicFramePr>
          <p:nvPr/>
        </p:nvGraphicFramePr>
        <p:xfrm>
          <a:off x="4211638" y="5157788"/>
          <a:ext cx="2016125" cy="593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5" name="Equation" r:id="rId13" imgW="736560" imgH="215640" progId="Equation.3">
                  <p:embed/>
                </p:oleObj>
              </mc:Choice>
              <mc:Fallback>
                <p:oleObj name="Equation" r:id="rId13" imgW="73656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11638" y="5157788"/>
                        <a:ext cx="2016125" cy="593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AutoShape 51"/>
          <p:cNvSpPr>
            <a:spLocks/>
          </p:cNvSpPr>
          <p:nvPr/>
        </p:nvSpPr>
        <p:spPr bwMode="auto">
          <a:xfrm>
            <a:off x="4067175" y="4724400"/>
            <a:ext cx="144463" cy="936625"/>
          </a:xfrm>
          <a:prstGeom prst="leftBrace">
            <a:avLst>
              <a:gd name="adj1" fmla="val 54029"/>
              <a:gd name="adj2" fmla="val 50000"/>
            </a:avLst>
          </a:prstGeom>
          <a:noFill/>
          <a:ln w="38100">
            <a:solidFill>
              <a:srgbClr val="FFFF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333399"/>
              </a:buClr>
              <a:buSzPct val="75000"/>
              <a:buFont typeface="Monotype Sorts" pitchFamily="2" charset="2"/>
              <a:buNone/>
              <a:tabLst/>
              <a:defRPr/>
            </a:pPr>
            <a:endParaRPr kumimoji="0" lang="zh-CN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</a:endParaRPr>
          </a:p>
        </p:txBody>
      </p:sp>
      <p:grpSp>
        <p:nvGrpSpPr>
          <p:cNvPr id="34" name="Group 54"/>
          <p:cNvGrpSpPr>
            <a:grpSpLocks/>
          </p:cNvGrpSpPr>
          <p:nvPr/>
        </p:nvGrpSpPr>
        <p:grpSpPr bwMode="auto">
          <a:xfrm>
            <a:off x="6588125" y="4652963"/>
            <a:ext cx="1152525" cy="1223962"/>
            <a:chOff x="4286" y="2931"/>
            <a:chExt cx="844" cy="772"/>
          </a:xfrm>
        </p:grpSpPr>
        <p:sp>
          <p:nvSpPr>
            <p:cNvPr id="35" name="AutoShape 52"/>
            <p:cNvSpPr>
              <a:spLocks/>
            </p:cNvSpPr>
            <p:nvPr/>
          </p:nvSpPr>
          <p:spPr bwMode="auto">
            <a:xfrm>
              <a:off x="4286" y="3022"/>
              <a:ext cx="91" cy="590"/>
            </a:xfrm>
            <a:prstGeom prst="leftBrace">
              <a:avLst>
                <a:gd name="adj1" fmla="val 54029"/>
                <a:gd name="adj2" fmla="val 50000"/>
              </a:avLst>
            </a:prstGeom>
            <a:noFill/>
            <a:ln w="3810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>
                  <a:srgbClr val="333399"/>
                </a:buClr>
                <a:buSzPct val="75000"/>
                <a:buFont typeface="Monotype Sorts" pitchFamily="2" charset="2"/>
                <a:buNone/>
                <a:tabLst/>
                <a:defRPr/>
              </a:pPr>
              <a:endParaRPr kumimoji="0" lang="zh-CN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Times New Roman" pitchFamily="18" charset="0"/>
                <a:ea typeface="楷体_GB2312" pitchFamily="49" charset="-122"/>
              </a:endParaRPr>
            </a:p>
          </p:txBody>
        </p:sp>
        <p:graphicFrame>
          <p:nvGraphicFramePr>
            <p:cNvPr id="36" name="Object 53"/>
            <p:cNvGraphicFramePr>
              <a:graphicFrameLocks noChangeAspect="1"/>
            </p:cNvGraphicFramePr>
            <p:nvPr/>
          </p:nvGraphicFramePr>
          <p:xfrm>
            <a:off x="4468" y="2931"/>
            <a:ext cx="662" cy="77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36" name="Equation" r:id="rId15" imgW="393480" imgH="457200" progId="Equation.3">
                    <p:embed/>
                  </p:oleObj>
                </mc:Choice>
                <mc:Fallback>
                  <p:oleObj name="Equation" r:id="rId15" imgW="393480" imgH="4572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468" y="2931"/>
                          <a:ext cx="662" cy="77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37" name="Object 55"/>
          <p:cNvGraphicFramePr>
            <a:graphicFrameLocks noChangeAspect="1"/>
          </p:cNvGraphicFramePr>
          <p:nvPr/>
        </p:nvGraphicFramePr>
        <p:xfrm>
          <a:off x="827088" y="5805488"/>
          <a:ext cx="4424362" cy="655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7" name="Equation" r:id="rId17" imgW="1549080" imgH="228600" progId="Equation.3">
                  <p:embed/>
                </p:oleObj>
              </mc:Choice>
              <mc:Fallback>
                <p:oleObj name="Equation" r:id="rId17" imgW="154908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5805488"/>
                        <a:ext cx="4424362" cy="6556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AutoShape 56" descr="羊皮纸"/>
          <p:cNvSpPr>
            <a:spLocks noChangeArrowheads="1"/>
          </p:cNvSpPr>
          <p:nvPr/>
        </p:nvSpPr>
        <p:spPr bwMode="auto">
          <a:xfrm>
            <a:off x="7956550" y="2781300"/>
            <a:ext cx="863600" cy="2952750"/>
          </a:xfrm>
          <a:prstGeom prst="wedgeRoundRectCallout">
            <a:avLst>
              <a:gd name="adj1" fmla="val -149634"/>
              <a:gd name="adj2" fmla="val -68009"/>
              <a:gd name="adj3" fmla="val 16667"/>
            </a:avLst>
          </a:prstGeom>
          <a:blipFill dpi="0" rotWithShape="1">
            <a:blip r:embed="rId19"/>
            <a:srcRect/>
            <a:tile tx="0" ty="0" sx="100000" sy="100000" flip="none" algn="tl"/>
          </a:blip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研究激励和响应关系的实验方法</a:t>
            </a:r>
          </a:p>
        </p:txBody>
      </p:sp>
    </p:spTree>
    <p:extLst>
      <p:ext uri="{BB962C8B-B14F-4D97-AF65-F5344CB8AC3E}">
        <p14:creationId xmlns:p14="http://schemas.microsoft.com/office/powerpoint/2010/main" val="4235363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1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3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9" dur="3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4" dur="3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89" dur="3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 autoUpdateAnimBg="0"/>
      <p:bldP spid="23" grpId="0"/>
      <p:bldP spid="27" grpId="0" animBg="1" autoUpdateAnimBg="0"/>
      <p:bldP spid="28" grpId="0" autoUpdateAnimBg="0"/>
      <p:bldP spid="30" grpId="0" autoUpdateAnimBg="0"/>
      <p:bldP spid="33" grpId="0" animBg="1" autoUpdateAnimBg="0"/>
      <p:bldP spid="38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946275" y="101600"/>
            <a:ext cx="5686425" cy="5715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r>
              <a:rPr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华文新魏" panose="02010800040101010101" pitchFamily="2" charset="-122"/>
              </a:rPr>
              <a:t>2.7</a:t>
            </a:r>
            <a:r>
              <a:rPr lang="en-US" altLang="zh-CN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</a:t>
            </a:r>
            <a:r>
              <a:rPr lang="zh-CN" altLang="en-US" sz="28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戴维宁定理与诺顿定理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959100" y="1031875"/>
            <a:ext cx="5956300" cy="184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</a:pPr>
            <a:r>
              <a:rPr lang="en-US" altLang="zh-CN" b="0">
                <a:latin typeface="楷体" pitchFamily="49" charset="-122"/>
                <a:ea typeface="楷体" pitchFamily="49" charset="-122"/>
              </a:rPr>
              <a:t>    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任何一个复杂的电路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, 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向外引出两个端子，且从一个端子流入的电流等于从另一端子流出的电流，则称这一电路为二端网络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(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或一端口网络</a:t>
            </a:r>
            <a:r>
              <a:rPr lang="en-US" altLang="zh-CN">
                <a:latin typeface="楷体" pitchFamily="49" charset="-122"/>
                <a:ea typeface="楷体" pitchFamily="49" charset="-122"/>
              </a:rPr>
              <a:t>)</a:t>
            </a:r>
            <a:r>
              <a:rPr lang="zh-CN" altLang="en-US">
                <a:latin typeface="楷体" pitchFamily="49" charset="-122"/>
                <a:ea typeface="楷体" pitchFamily="49" charset="-122"/>
              </a:rPr>
              <a:t>。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165100" y="571500"/>
            <a:ext cx="42545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二端网络（一端口网络）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850900" y="965200"/>
            <a:ext cx="1674813" cy="1828800"/>
            <a:chOff x="2592" y="1872"/>
            <a:chExt cx="1055" cy="115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2592" y="2112"/>
              <a:ext cx="528" cy="72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2736" y="2304"/>
              <a:ext cx="28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N</a:t>
              </a: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120" y="2256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3552" y="2208"/>
              <a:ext cx="95" cy="9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3120" y="2640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3552" y="2592"/>
              <a:ext cx="95" cy="9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3216" y="2736"/>
              <a:ext cx="3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264" y="2736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3312" y="1872"/>
              <a:ext cx="19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i</a:t>
              </a: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3216" y="2160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Text Box 16"/>
          <p:cNvSpPr txBox="1">
            <a:spLocks noChangeArrowheads="1"/>
          </p:cNvSpPr>
          <p:nvPr/>
        </p:nvSpPr>
        <p:spPr bwMode="auto">
          <a:xfrm>
            <a:off x="273050" y="2857500"/>
            <a:ext cx="7313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28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无源二端网络：</a:t>
            </a:r>
            <a:r>
              <a:rPr lang="zh-CN" altLang="en-US" sz="2800">
                <a:latin typeface="楷体" pitchFamily="49" charset="-122"/>
                <a:ea typeface="楷体" pitchFamily="49" charset="-122"/>
              </a:rPr>
              <a:t>二端网络中没有独立电源。</a:t>
            </a:r>
          </a:p>
        </p:txBody>
      </p:sp>
      <p:sp>
        <p:nvSpPr>
          <p:cNvPr id="19" name="Text Box 17"/>
          <p:cNvSpPr txBox="1">
            <a:spLocks noChangeArrowheads="1"/>
          </p:cNvSpPr>
          <p:nvPr/>
        </p:nvSpPr>
        <p:spPr bwMode="auto">
          <a:xfrm>
            <a:off x="285750" y="3378200"/>
            <a:ext cx="7313613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"/>
              </a:spcBef>
            </a:pPr>
            <a:r>
              <a:rPr lang="zh-CN" altLang="en-US" sz="280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有源二端网络：</a:t>
            </a:r>
            <a:r>
              <a:rPr lang="zh-CN" altLang="en-US" sz="2800">
                <a:latin typeface="楷体" pitchFamily="49" charset="-122"/>
                <a:ea typeface="楷体" pitchFamily="49" charset="-122"/>
              </a:rPr>
              <a:t>二端网络中含有独立电源。</a:t>
            </a:r>
          </a:p>
        </p:txBody>
      </p:sp>
      <p:sp>
        <p:nvSpPr>
          <p:cNvPr id="20" name="Rectangle 18"/>
          <p:cNvSpPr>
            <a:spLocks noChangeArrowheads="1"/>
          </p:cNvSpPr>
          <p:nvPr/>
        </p:nvSpPr>
        <p:spPr bwMode="auto">
          <a:xfrm>
            <a:off x="330200" y="4356100"/>
            <a:ext cx="2438400" cy="2203450"/>
          </a:xfrm>
          <a:prstGeom prst="rect">
            <a:avLst/>
          </a:prstGeom>
          <a:noFill/>
          <a:ln w="38100">
            <a:solidFill>
              <a:srgbClr val="CC3300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hlink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3200" b="0" i="0" u="none" strike="noStrike" kern="0" cap="none" spc="0" normalizeH="0" baseline="0" noProof="0">
              <a:ln>
                <a:noFill/>
              </a:ln>
              <a:solidFill>
                <a:srgbClr val="FFFF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</a:endParaRPr>
          </a:p>
        </p:txBody>
      </p:sp>
      <p:sp>
        <p:nvSpPr>
          <p:cNvPr id="21" name="Rectangle 19"/>
          <p:cNvSpPr>
            <a:spLocks noChangeArrowheads="1"/>
          </p:cNvSpPr>
          <p:nvPr/>
        </p:nvSpPr>
        <p:spPr bwMode="auto">
          <a:xfrm>
            <a:off x="6959600" y="4189413"/>
            <a:ext cx="1816100" cy="2478087"/>
          </a:xfrm>
          <a:prstGeom prst="rect">
            <a:avLst/>
          </a:prstGeom>
          <a:noFill/>
          <a:ln w="38100">
            <a:solidFill>
              <a:srgbClr val="CC33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2" name="AutoShape 20"/>
          <p:cNvSpPr>
            <a:spLocks noChangeArrowheads="1"/>
          </p:cNvSpPr>
          <p:nvPr/>
        </p:nvSpPr>
        <p:spPr bwMode="auto">
          <a:xfrm>
            <a:off x="571500" y="3848100"/>
            <a:ext cx="2286000" cy="368300"/>
          </a:xfrm>
          <a:prstGeom prst="wedgeRoundRectCallout">
            <a:avLst>
              <a:gd name="adj1" fmla="val -41319"/>
              <a:gd name="adj2" fmla="val 118532"/>
              <a:gd name="adj3" fmla="val 16667"/>
            </a:avLst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楷体_GB2312" pitchFamily="49" charset="-122"/>
              </a:rPr>
              <a:t>无源二端网络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 </a:t>
            </a:r>
          </a:p>
        </p:txBody>
      </p:sp>
      <p:sp>
        <p:nvSpPr>
          <p:cNvPr id="23" name="AutoShape 21"/>
          <p:cNvSpPr>
            <a:spLocks noChangeArrowheads="1"/>
          </p:cNvSpPr>
          <p:nvPr/>
        </p:nvSpPr>
        <p:spPr bwMode="auto">
          <a:xfrm>
            <a:off x="6985000" y="3390900"/>
            <a:ext cx="1993900" cy="533400"/>
          </a:xfrm>
          <a:prstGeom prst="wedgeRoundRectCallout">
            <a:avLst>
              <a:gd name="adj1" fmla="val -20940"/>
              <a:gd name="adj2" fmla="val 125894"/>
              <a:gd name="adj3" fmla="val 16667"/>
            </a:avLst>
          </a:prstGeom>
          <a:noFill/>
          <a:ln w="28575">
            <a:solidFill>
              <a:srgbClr val="00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楷体_GB2312" pitchFamily="49" charset="-122"/>
              </a:rPr>
              <a:t>有源二端网络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 </a:t>
            </a:r>
          </a:p>
        </p:txBody>
      </p:sp>
      <p:grpSp>
        <p:nvGrpSpPr>
          <p:cNvPr id="24" name="Group 55"/>
          <p:cNvGrpSpPr>
            <a:grpSpLocks/>
          </p:cNvGrpSpPr>
          <p:nvPr/>
        </p:nvGrpSpPr>
        <p:grpSpPr bwMode="auto">
          <a:xfrm>
            <a:off x="4343400" y="4106863"/>
            <a:ext cx="4165600" cy="2641600"/>
            <a:chOff x="416" y="1435"/>
            <a:chExt cx="2624" cy="1664"/>
          </a:xfrm>
        </p:grpSpPr>
        <p:sp>
          <p:nvSpPr>
            <p:cNvPr id="25" name="Text Box 56"/>
            <p:cNvSpPr txBox="1">
              <a:spLocks noChangeArrowheads="1"/>
            </p:cNvSpPr>
            <p:nvPr/>
          </p:nvSpPr>
          <p:spPr bwMode="auto">
            <a:xfrm>
              <a:off x="2240" y="281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26" name="Text Box 57"/>
            <p:cNvSpPr txBox="1">
              <a:spLocks noChangeArrowheads="1"/>
            </p:cNvSpPr>
            <p:nvPr/>
          </p:nvSpPr>
          <p:spPr bwMode="auto">
            <a:xfrm>
              <a:off x="2212" y="143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27" name="Line 58"/>
            <p:cNvSpPr>
              <a:spLocks noChangeShapeType="1"/>
            </p:cNvSpPr>
            <p:nvPr/>
          </p:nvSpPr>
          <p:spPr bwMode="auto">
            <a:xfrm>
              <a:off x="2178" y="2270"/>
              <a:ext cx="267" cy="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59"/>
            <p:cNvSpPr>
              <a:spLocks noChangeShapeType="1"/>
            </p:cNvSpPr>
            <p:nvPr/>
          </p:nvSpPr>
          <p:spPr bwMode="auto">
            <a:xfrm flipH="1" flipV="1">
              <a:off x="2904" y="1706"/>
              <a:ext cx="0" cy="6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60"/>
            <p:cNvSpPr>
              <a:spLocks noChangeShapeType="1"/>
            </p:cNvSpPr>
            <p:nvPr/>
          </p:nvSpPr>
          <p:spPr bwMode="auto">
            <a:xfrm flipV="1">
              <a:off x="2128" y="2101"/>
              <a:ext cx="0" cy="36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61"/>
            <p:cNvSpPr>
              <a:spLocks noChangeShapeType="1"/>
            </p:cNvSpPr>
            <p:nvPr/>
          </p:nvSpPr>
          <p:spPr bwMode="auto">
            <a:xfrm>
              <a:off x="2322" y="2395"/>
              <a:ext cx="0" cy="43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62"/>
            <p:cNvSpPr>
              <a:spLocks noChangeShapeType="1"/>
            </p:cNvSpPr>
            <p:nvPr/>
          </p:nvSpPr>
          <p:spPr bwMode="auto">
            <a:xfrm>
              <a:off x="1426" y="2362"/>
              <a:ext cx="0" cy="4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63"/>
            <p:cNvSpPr>
              <a:spLocks noChangeShapeType="1"/>
            </p:cNvSpPr>
            <p:nvPr/>
          </p:nvSpPr>
          <p:spPr bwMode="auto">
            <a:xfrm flipV="1">
              <a:off x="1426" y="1735"/>
              <a:ext cx="0" cy="33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64"/>
            <p:cNvSpPr>
              <a:spLocks noChangeShapeType="1"/>
            </p:cNvSpPr>
            <p:nvPr/>
          </p:nvSpPr>
          <p:spPr bwMode="auto">
            <a:xfrm flipV="1">
              <a:off x="2322" y="1715"/>
              <a:ext cx="0" cy="43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Rectangle 65"/>
            <p:cNvSpPr>
              <a:spLocks noChangeArrowheads="1"/>
            </p:cNvSpPr>
            <p:nvPr/>
          </p:nvSpPr>
          <p:spPr bwMode="auto">
            <a:xfrm>
              <a:off x="833" y="2081"/>
              <a:ext cx="101" cy="28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35" name="Line 66"/>
            <p:cNvSpPr>
              <a:spLocks noChangeShapeType="1"/>
            </p:cNvSpPr>
            <p:nvPr/>
          </p:nvSpPr>
          <p:spPr bwMode="auto">
            <a:xfrm>
              <a:off x="888" y="2376"/>
              <a:ext cx="0" cy="4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67"/>
            <p:cNvSpPr>
              <a:spLocks noChangeShapeType="1"/>
            </p:cNvSpPr>
            <p:nvPr/>
          </p:nvSpPr>
          <p:spPr bwMode="auto">
            <a:xfrm flipH="1" flipV="1">
              <a:off x="888" y="1704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Text Box 68"/>
            <p:cNvSpPr txBox="1">
              <a:spLocks noChangeArrowheads="1"/>
            </p:cNvSpPr>
            <p:nvPr/>
          </p:nvSpPr>
          <p:spPr bwMode="auto">
            <a:xfrm>
              <a:off x="2472" y="1851"/>
              <a:ext cx="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</a:p>
          </p:txBody>
        </p:sp>
        <p:sp>
          <p:nvSpPr>
            <p:cNvPr id="38" name="Text Box 69"/>
            <p:cNvSpPr txBox="1">
              <a:spLocks noChangeArrowheads="1"/>
            </p:cNvSpPr>
            <p:nvPr/>
          </p:nvSpPr>
          <p:spPr bwMode="auto">
            <a:xfrm>
              <a:off x="2616" y="1657"/>
              <a:ext cx="267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39" name="Text Box 70"/>
            <p:cNvSpPr txBox="1">
              <a:spLocks noChangeArrowheads="1"/>
            </p:cNvSpPr>
            <p:nvPr/>
          </p:nvSpPr>
          <p:spPr bwMode="auto">
            <a:xfrm>
              <a:off x="416" y="2099"/>
              <a:ext cx="5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40" name="Oval 71"/>
            <p:cNvSpPr>
              <a:spLocks noChangeArrowheads="1"/>
            </p:cNvSpPr>
            <p:nvPr/>
          </p:nvSpPr>
          <p:spPr bwMode="auto">
            <a:xfrm>
              <a:off x="2294" y="1676"/>
              <a:ext cx="54" cy="5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Oval 72"/>
            <p:cNvSpPr>
              <a:spLocks noChangeArrowheads="1"/>
            </p:cNvSpPr>
            <p:nvPr/>
          </p:nvSpPr>
          <p:spPr bwMode="auto">
            <a:xfrm>
              <a:off x="2294" y="2780"/>
              <a:ext cx="54" cy="5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73"/>
            <p:cNvSpPr>
              <a:spLocks noChangeShapeType="1"/>
            </p:cNvSpPr>
            <p:nvPr/>
          </p:nvSpPr>
          <p:spPr bwMode="auto">
            <a:xfrm>
              <a:off x="876" y="2807"/>
              <a:ext cx="203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Line 74"/>
            <p:cNvSpPr>
              <a:spLocks noChangeShapeType="1"/>
            </p:cNvSpPr>
            <p:nvPr/>
          </p:nvSpPr>
          <p:spPr bwMode="auto">
            <a:xfrm>
              <a:off x="888" y="1704"/>
              <a:ext cx="757" cy="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val 75"/>
            <p:cNvSpPr>
              <a:spLocks noChangeArrowheads="1"/>
            </p:cNvSpPr>
            <p:nvPr/>
          </p:nvSpPr>
          <p:spPr bwMode="auto">
            <a:xfrm>
              <a:off x="1394" y="1676"/>
              <a:ext cx="54" cy="5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Oval 76"/>
            <p:cNvSpPr>
              <a:spLocks noChangeArrowheads="1"/>
            </p:cNvSpPr>
            <p:nvPr/>
          </p:nvSpPr>
          <p:spPr bwMode="auto">
            <a:xfrm>
              <a:off x="1397" y="2780"/>
              <a:ext cx="54" cy="5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Text Box 77"/>
            <p:cNvSpPr txBox="1">
              <a:spLocks noChangeArrowheads="1"/>
            </p:cNvSpPr>
            <p:nvPr/>
          </p:nvSpPr>
          <p:spPr bwMode="auto">
            <a:xfrm>
              <a:off x="1072" y="2100"/>
              <a:ext cx="3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7" name="Text Box 78"/>
            <p:cNvSpPr txBox="1">
              <a:spLocks noChangeArrowheads="1"/>
            </p:cNvSpPr>
            <p:nvPr/>
          </p:nvSpPr>
          <p:spPr bwMode="auto">
            <a:xfrm>
              <a:off x="1725" y="2105"/>
              <a:ext cx="5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Text Box 79"/>
            <p:cNvSpPr txBox="1">
              <a:spLocks noChangeArrowheads="1"/>
            </p:cNvSpPr>
            <p:nvPr/>
          </p:nvSpPr>
          <p:spPr bwMode="auto">
            <a:xfrm>
              <a:off x="2392" y="2308"/>
              <a:ext cx="5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Text Box 80"/>
            <p:cNvSpPr txBox="1">
              <a:spLocks noChangeArrowheads="1"/>
            </p:cNvSpPr>
            <p:nvPr/>
          </p:nvSpPr>
          <p:spPr bwMode="auto">
            <a:xfrm>
              <a:off x="1560" y="1771"/>
              <a:ext cx="5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" name="Rectangle 81"/>
            <p:cNvSpPr>
              <a:spLocks noChangeArrowheads="1"/>
            </p:cNvSpPr>
            <p:nvPr/>
          </p:nvSpPr>
          <p:spPr bwMode="auto">
            <a:xfrm>
              <a:off x="1369" y="2073"/>
              <a:ext cx="101" cy="28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51" name="Rectangle 82"/>
            <p:cNvSpPr>
              <a:spLocks noChangeArrowheads="1"/>
            </p:cNvSpPr>
            <p:nvPr/>
          </p:nvSpPr>
          <p:spPr bwMode="auto">
            <a:xfrm>
              <a:off x="1640" y="1648"/>
              <a:ext cx="336" cy="10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Line 83"/>
            <p:cNvSpPr>
              <a:spLocks noChangeShapeType="1"/>
            </p:cNvSpPr>
            <p:nvPr/>
          </p:nvSpPr>
          <p:spPr bwMode="auto">
            <a:xfrm>
              <a:off x="1976" y="1704"/>
              <a:ext cx="9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val 84"/>
            <p:cNvSpPr>
              <a:spLocks noChangeArrowheads="1"/>
            </p:cNvSpPr>
            <p:nvPr/>
          </p:nvSpPr>
          <p:spPr bwMode="auto">
            <a:xfrm>
              <a:off x="2184" y="2128"/>
              <a:ext cx="272" cy="2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Oval 85"/>
            <p:cNvSpPr>
              <a:spLocks noChangeArrowheads="1"/>
            </p:cNvSpPr>
            <p:nvPr/>
          </p:nvSpPr>
          <p:spPr bwMode="auto">
            <a:xfrm>
              <a:off x="2768" y="1848"/>
              <a:ext cx="272" cy="2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Rectangle 86"/>
            <p:cNvSpPr>
              <a:spLocks noChangeArrowheads="1"/>
            </p:cNvSpPr>
            <p:nvPr/>
          </p:nvSpPr>
          <p:spPr bwMode="auto">
            <a:xfrm>
              <a:off x="2849" y="2321"/>
              <a:ext cx="101" cy="28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56" name="Line 87"/>
            <p:cNvSpPr>
              <a:spLocks noChangeShapeType="1"/>
            </p:cNvSpPr>
            <p:nvPr/>
          </p:nvSpPr>
          <p:spPr bwMode="auto">
            <a:xfrm>
              <a:off x="2896" y="2608"/>
              <a:ext cx="0" cy="2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57" name="Group 22"/>
          <p:cNvGrpSpPr>
            <a:grpSpLocks/>
          </p:cNvGrpSpPr>
          <p:nvPr/>
        </p:nvGrpSpPr>
        <p:grpSpPr bwMode="auto">
          <a:xfrm>
            <a:off x="139700" y="4157663"/>
            <a:ext cx="4165600" cy="2641600"/>
            <a:chOff x="416" y="1435"/>
            <a:chExt cx="2624" cy="1664"/>
          </a:xfrm>
        </p:grpSpPr>
        <p:sp>
          <p:nvSpPr>
            <p:cNvPr id="58" name="Text Box 23"/>
            <p:cNvSpPr txBox="1">
              <a:spLocks noChangeArrowheads="1"/>
            </p:cNvSpPr>
            <p:nvPr/>
          </p:nvSpPr>
          <p:spPr bwMode="auto">
            <a:xfrm>
              <a:off x="2240" y="281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59" name="Text Box 24"/>
            <p:cNvSpPr txBox="1">
              <a:spLocks noChangeArrowheads="1"/>
            </p:cNvSpPr>
            <p:nvPr/>
          </p:nvSpPr>
          <p:spPr bwMode="auto">
            <a:xfrm>
              <a:off x="2212" y="143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60" name="Line 25"/>
            <p:cNvSpPr>
              <a:spLocks noChangeShapeType="1"/>
            </p:cNvSpPr>
            <p:nvPr/>
          </p:nvSpPr>
          <p:spPr bwMode="auto">
            <a:xfrm>
              <a:off x="2178" y="2270"/>
              <a:ext cx="267" cy="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26"/>
            <p:cNvSpPr>
              <a:spLocks noChangeShapeType="1"/>
            </p:cNvSpPr>
            <p:nvPr/>
          </p:nvSpPr>
          <p:spPr bwMode="auto">
            <a:xfrm flipH="1" flipV="1">
              <a:off x="2904" y="1706"/>
              <a:ext cx="0" cy="62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Line 27"/>
            <p:cNvSpPr>
              <a:spLocks noChangeShapeType="1"/>
            </p:cNvSpPr>
            <p:nvPr/>
          </p:nvSpPr>
          <p:spPr bwMode="auto">
            <a:xfrm flipV="1">
              <a:off x="2128" y="2101"/>
              <a:ext cx="0" cy="36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Line 28"/>
            <p:cNvSpPr>
              <a:spLocks noChangeShapeType="1"/>
            </p:cNvSpPr>
            <p:nvPr/>
          </p:nvSpPr>
          <p:spPr bwMode="auto">
            <a:xfrm>
              <a:off x="2322" y="2395"/>
              <a:ext cx="0" cy="43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Line 29"/>
            <p:cNvSpPr>
              <a:spLocks noChangeShapeType="1"/>
            </p:cNvSpPr>
            <p:nvPr/>
          </p:nvSpPr>
          <p:spPr bwMode="auto">
            <a:xfrm>
              <a:off x="1426" y="2362"/>
              <a:ext cx="0" cy="4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Line 30"/>
            <p:cNvSpPr>
              <a:spLocks noChangeShapeType="1"/>
            </p:cNvSpPr>
            <p:nvPr/>
          </p:nvSpPr>
          <p:spPr bwMode="auto">
            <a:xfrm flipV="1">
              <a:off x="1426" y="1735"/>
              <a:ext cx="0" cy="33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31"/>
            <p:cNvSpPr>
              <a:spLocks noChangeShapeType="1"/>
            </p:cNvSpPr>
            <p:nvPr/>
          </p:nvSpPr>
          <p:spPr bwMode="auto">
            <a:xfrm flipV="1">
              <a:off x="2322" y="1715"/>
              <a:ext cx="0" cy="43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Rectangle 32"/>
            <p:cNvSpPr>
              <a:spLocks noChangeArrowheads="1"/>
            </p:cNvSpPr>
            <p:nvPr/>
          </p:nvSpPr>
          <p:spPr bwMode="auto">
            <a:xfrm>
              <a:off x="833" y="2081"/>
              <a:ext cx="101" cy="28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68" name="Line 33"/>
            <p:cNvSpPr>
              <a:spLocks noChangeShapeType="1"/>
            </p:cNvSpPr>
            <p:nvPr/>
          </p:nvSpPr>
          <p:spPr bwMode="auto">
            <a:xfrm>
              <a:off x="888" y="2376"/>
              <a:ext cx="0" cy="42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34"/>
            <p:cNvSpPr>
              <a:spLocks noChangeShapeType="1"/>
            </p:cNvSpPr>
            <p:nvPr/>
          </p:nvSpPr>
          <p:spPr bwMode="auto">
            <a:xfrm flipH="1" flipV="1">
              <a:off x="888" y="1704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Text Box 35"/>
            <p:cNvSpPr txBox="1">
              <a:spLocks noChangeArrowheads="1"/>
            </p:cNvSpPr>
            <p:nvPr/>
          </p:nvSpPr>
          <p:spPr bwMode="auto">
            <a:xfrm>
              <a:off x="2472" y="1851"/>
              <a:ext cx="36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</a:p>
          </p:txBody>
        </p:sp>
        <p:sp>
          <p:nvSpPr>
            <p:cNvPr id="71" name="Text Box 36"/>
            <p:cNvSpPr txBox="1">
              <a:spLocks noChangeArrowheads="1"/>
            </p:cNvSpPr>
            <p:nvPr/>
          </p:nvSpPr>
          <p:spPr bwMode="auto">
            <a:xfrm>
              <a:off x="2616" y="1657"/>
              <a:ext cx="267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72" name="Text Box 37"/>
            <p:cNvSpPr txBox="1">
              <a:spLocks noChangeArrowheads="1"/>
            </p:cNvSpPr>
            <p:nvPr/>
          </p:nvSpPr>
          <p:spPr bwMode="auto">
            <a:xfrm>
              <a:off x="416" y="2099"/>
              <a:ext cx="5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</a:p>
          </p:txBody>
        </p:sp>
        <p:sp>
          <p:nvSpPr>
            <p:cNvPr id="73" name="Oval 38"/>
            <p:cNvSpPr>
              <a:spLocks noChangeArrowheads="1"/>
            </p:cNvSpPr>
            <p:nvPr/>
          </p:nvSpPr>
          <p:spPr bwMode="auto">
            <a:xfrm>
              <a:off x="2294" y="1676"/>
              <a:ext cx="54" cy="5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Oval 39"/>
            <p:cNvSpPr>
              <a:spLocks noChangeArrowheads="1"/>
            </p:cNvSpPr>
            <p:nvPr/>
          </p:nvSpPr>
          <p:spPr bwMode="auto">
            <a:xfrm>
              <a:off x="2294" y="2780"/>
              <a:ext cx="54" cy="5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Line 40"/>
            <p:cNvSpPr>
              <a:spLocks noChangeShapeType="1"/>
            </p:cNvSpPr>
            <p:nvPr/>
          </p:nvSpPr>
          <p:spPr bwMode="auto">
            <a:xfrm>
              <a:off x="876" y="2807"/>
              <a:ext cx="203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Line 41"/>
            <p:cNvSpPr>
              <a:spLocks noChangeShapeType="1"/>
            </p:cNvSpPr>
            <p:nvPr/>
          </p:nvSpPr>
          <p:spPr bwMode="auto">
            <a:xfrm>
              <a:off x="888" y="1704"/>
              <a:ext cx="757" cy="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Oval 42"/>
            <p:cNvSpPr>
              <a:spLocks noChangeArrowheads="1"/>
            </p:cNvSpPr>
            <p:nvPr/>
          </p:nvSpPr>
          <p:spPr bwMode="auto">
            <a:xfrm>
              <a:off x="1394" y="1676"/>
              <a:ext cx="54" cy="5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Oval 43"/>
            <p:cNvSpPr>
              <a:spLocks noChangeArrowheads="1"/>
            </p:cNvSpPr>
            <p:nvPr/>
          </p:nvSpPr>
          <p:spPr bwMode="auto">
            <a:xfrm>
              <a:off x="1397" y="2780"/>
              <a:ext cx="54" cy="5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Text Box 44"/>
            <p:cNvSpPr txBox="1">
              <a:spLocks noChangeArrowheads="1"/>
            </p:cNvSpPr>
            <p:nvPr/>
          </p:nvSpPr>
          <p:spPr bwMode="auto">
            <a:xfrm>
              <a:off x="1072" y="2100"/>
              <a:ext cx="33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0" name="Text Box 45"/>
            <p:cNvSpPr txBox="1">
              <a:spLocks noChangeArrowheads="1"/>
            </p:cNvSpPr>
            <p:nvPr/>
          </p:nvSpPr>
          <p:spPr bwMode="auto">
            <a:xfrm>
              <a:off x="1725" y="2105"/>
              <a:ext cx="5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1" name="Text Box 46"/>
            <p:cNvSpPr txBox="1">
              <a:spLocks noChangeArrowheads="1"/>
            </p:cNvSpPr>
            <p:nvPr/>
          </p:nvSpPr>
          <p:spPr bwMode="auto">
            <a:xfrm>
              <a:off x="2392" y="2308"/>
              <a:ext cx="5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2" name="Text Box 47"/>
            <p:cNvSpPr txBox="1">
              <a:spLocks noChangeArrowheads="1"/>
            </p:cNvSpPr>
            <p:nvPr/>
          </p:nvSpPr>
          <p:spPr bwMode="auto">
            <a:xfrm>
              <a:off x="1560" y="1771"/>
              <a:ext cx="57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3" name="Rectangle 48"/>
            <p:cNvSpPr>
              <a:spLocks noChangeArrowheads="1"/>
            </p:cNvSpPr>
            <p:nvPr/>
          </p:nvSpPr>
          <p:spPr bwMode="auto">
            <a:xfrm>
              <a:off x="1369" y="2073"/>
              <a:ext cx="101" cy="28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84" name="Rectangle 49"/>
            <p:cNvSpPr>
              <a:spLocks noChangeArrowheads="1"/>
            </p:cNvSpPr>
            <p:nvPr/>
          </p:nvSpPr>
          <p:spPr bwMode="auto">
            <a:xfrm>
              <a:off x="1640" y="1648"/>
              <a:ext cx="336" cy="104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Line 50"/>
            <p:cNvSpPr>
              <a:spLocks noChangeShapeType="1"/>
            </p:cNvSpPr>
            <p:nvPr/>
          </p:nvSpPr>
          <p:spPr bwMode="auto">
            <a:xfrm>
              <a:off x="1976" y="1704"/>
              <a:ext cx="9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Oval 51"/>
            <p:cNvSpPr>
              <a:spLocks noChangeArrowheads="1"/>
            </p:cNvSpPr>
            <p:nvPr/>
          </p:nvSpPr>
          <p:spPr bwMode="auto">
            <a:xfrm>
              <a:off x="2184" y="2128"/>
              <a:ext cx="272" cy="2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Oval 52"/>
            <p:cNvSpPr>
              <a:spLocks noChangeArrowheads="1"/>
            </p:cNvSpPr>
            <p:nvPr/>
          </p:nvSpPr>
          <p:spPr bwMode="auto">
            <a:xfrm>
              <a:off x="2768" y="1848"/>
              <a:ext cx="272" cy="2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53"/>
            <p:cNvSpPr>
              <a:spLocks noChangeArrowheads="1"/>
            </p:cNvSpPr>
            <p:nvPr/>
          </p:nvSpPr>
          <p:spPr bwMode="auto">
            <a:xfrm>
              <a:off x="2849" y="2321"/>
              <a:ext cx="101" cy="28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89" name="Line 54"/>
            <p:cNvSpPr>
              <a:spLocks noChangeShapeType="1"/>
            </p:cNvSpPr>
            <p:nvPr/>
          </p:nvSpPr>
          <p:spPr bwMode="auto">
            <a:xfrm>
              <a:off x="2896" y="2608"/>
              <a:ext cx="0" cy="2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3" presetClass="entr" presetSubtype="28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  <p:bldP spid="18" grpId="0" build="p"/>
      <p:bldP spid="19" grpId="0" build="p"/>
      <p:bldP spid="20" grpId="0" animBg="1"/>
      <p:bldP spid="22" grpId="0" animBg="1"/>
      <p:bldP spid="23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3810000" y="258763"/>
            <a:ext cx="1254125" cy="1828800"/>
            <a:chOff x="3330" y="115"/>
            <a:chExt cx="790" cy="1152"/>
          </a:xfrm>
        </p:grpSpPr>
        <p:sp>
          <p:nvSpPr>
            <p:cNvPr id="5" name="Text Box 3"/>
            <p:cNvSpPr txBox="1">
              <a:spLocks noChangeArrowheads="1"/>
            </p:cNvSpPr>
            <p:nvPr/>
          </p:nvSpPr>
          <p:spPr bwMode="auto">
            <a:xfrm>
              <a:off x="3896" y="1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grpSp>
          <p:nvGrpSpPr>
            <p:cNvPr id="6" name="Group 4"/>
            <p:cNvGrpSpPr>
              <a:grpSpLocks/>
            </p:cNvGrpSpPr>
            <p:nvPr/>
          </p:nvGrpSpPr>
          <p:grpSpPr bwMode="auto">
            <a:xfrm flipH="1">
              <a:off x="3330" y="240"/>
              <a:ext cx="504" cy="912"/>
              <a:chOff x="3330" y="240"/>
              <a:chExt cx="504" cy="912"/>
            </a:xfrm>
          </p:grpSpPr>
          <p:sp>
            <p:nvSpPr>
              <p:cNvPr id="9" name="Rectangle 5"/>
              <p:cNvSpPr>
                <a:spLocks noChangeArrowheads="1"/>
              </p:cNvSpPr>
              <p:nvPr/>
            </p:nvSpPr>
            <p:spPr bwMode="auto">
              <a:xfrm>
                <a:off x="3738" y="600"/>
                <a:ext cx="96" cy="192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CC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</a:endParaRPr>
              </a:p>
            </p:txBody>
          </p:sp>
          <p:sp>
            <p:nvSpPr>
              <p:cNvPr id="10" name="Line 6"/>
              <p:cNvSpPr>
                <a:spLocks noChangeShapeType="1"/>
              </p:cNvSpPr>
              <p:nvPr/>
            </p:nvSpPr>
            <p:spPr bwMode="auto">
              <a:xfrm>
                <a:off x="3786" y="792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Line 7"/>
              <p:cNvSpPr>
                <a:spLocks noChangeShapeType="1"/>
              </p:cNvSpPr>
              <p:nvPr/>
            </p:nvSpPr>
            <p:spPr bwMode="auto">
              <a:xfrm flipV="1">
                <a:off x="3786" y="264"/>
                <a:ext cx="0" cy="336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Oval 8"/>
              <p:cNvSpPr>
                <a:spLocks noChangeArrowheads="1"/>
              </p:cNvSpPr>
              <p:nvPr/>
            </p:nvSpPr>
            <p:spPr bwMode="auto">
              <a:xfrm>
                <a:off x="3330" y="1092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Line 9"/>
              <p:cNvSpPr>
                <a:spLocks noChangeShapeType="1"/>
              </p:cNvSpPr>
              <p:nvPr/>
            </p:nvSpPr>
            <p:spPr bwMode="auto">
              <a:xfrm>
                <a:off x="3378" y="1116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Oval 10"/>
              <p:cNvSpPr>
                <a:spLocks noChangeArrowheads="1"/>
              </p:cNvSpPr>
              <p:nvPr/>
            </p:nvSpPr>
            <p:spPr bwMode="auto">
              <a:xfrm>
                <a:off x="3342" y="24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Line 11"/>
              <p:cNvSpPr>
                <a:spLocks noChangeShapeType="1"/>
              </p:cNvSpPr>
              <p:nvPr/>
            </p:nvSpPr>
            <p:spPr bwMode="auto">
              <a:xfrm>
                <a:off x="3390" y="26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" name="Text Box 12"/>
            <p:cNvSpPr txBox="1">
              <a:spLocks noChangeArrowheads="1"/>
            </p:cNvSpPr>
            <p:nvPr/>
          </p:nvSpPr>
          <p:spPr bwMode="auto">
            <a:xfrm>
              <a:off x="3897" y="97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8" name="Text Box 13"/>
            <p:cNvSpPr txBox="1">
              <a:spLocks noChangeArrowheads="1"/>
            </p:cNvSpPr>
            <p:nvPr/>
          </p:nvSpPr>
          <p:spPr bwMode="auto">
            <a:xfrm>
              <a:off x="3408" y="556"/>
              <a:ext cx="37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eq</a:t>
              </a:r>
            </a:p>
          </p:txBody>
        </p:sp>
      </p:grpSp>
      <p:grpSp>
        <p:nvGrpSpPr>
          <p:cNvPr id="16" name="Group 14"/>
          <p:cNvGrpSpPr>
            <a:grpSpLocks/>
          </p:cNvGrpSpPr>
          <p:nvPr/>
        </p:nvGrpSpPr>
        <p:grpSpPr bwMode="auto">
          <a:xfrm>
            <a:off x="762000" y="457200"/>
            <a:ext cx="2195513" cy="1411288"/>
            <a:chOff x="624" y="192"/>
            <a:chExt cx="1383" cy="889"/>
          </a:xfrm>
        </p:grpSpPr>
        <p:grpSp>
          <p:nvGrpSpPr>
            <p:cNvPr id="17" name="Group 15"/>
            <p:cNvGrpSpPr>
              <a:grpSpLocks/>
            </p:cNvGrpSpPr>
            <p:nvPr/>
          </p:nvGrpSpPr>
          <p:grpSpPr bwMode="auto">
            <a:xfrm flipH="1">
              <a:off x="1296" y="369"/>
              <a:ext cx="456" cy="60"/>
              <a:chOff x="1692" y="1980"/>
              <a:chExt cx="456" cy="60"/>
            </a:xfrm>
          </p:grpSpPr>
          <p:sp>
            <p:nvSpPr>
              <p:cNvPr id="24" name="Oval 16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Line 17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" name="Group 18"/>
            <p:cNvGrpSpPr>
              <a:grpSpLocks/>
            </p:cNvGrpSpPr>
            <p:nvPr/>
          </p:nvGrpSpPr>
          <p:grpSpPr bwMode="auto">
            <a:xfrm flipH="1">
              <a:off x="1296" y="873"/>
              <a:ext cx="456" cy="60"/>
              <a:chOff x="1692" y="1980"/>
              <a:chExt cx="456" cy="60"/>
            </a:xfrm>
          </p:grpSpPr>
          <p:sp>
            <p:nvSpPr>
              <p:cNvPr id="22" name="Oval 19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Line 20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" name="Text Box 21"/>
            <p:cNvSpPr txBox="1">
              <a:spLocks noChangeArrowheads="1"/>
            </p:cNvSpPr>
            <p:nvPr/>
          </p:nvSpPr>
          <p:spPr bwMode="auto">
            <a:xfrm>
              <a:off x="1784" y="25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20" name="Text Box 22"/>
            <p:cNvSpPr txBox="1">
              <a:spLocks noChangeArrowheads="1"/>
            </p:cNvSpPr>
            <p:nvPr/>
          </p:nvSpPr>
          <p:spPr bwMode="auto">
            <a:xfrm>
              <a:off x="1784" y="78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21" name="Text Box 23"/>
            <p:cNvSpPr txBox="1">
              <a:spLocks noChangeArrowheads="1"/>
            </p:cNvSpPr>
            <p:nvPr/>
          </p:nvSpPr>
          <p:spPr bwMode="auto">
            <a:xfrm>
              <a:off x="624" y="192"/>
              <a:ext cx="672" cy="88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无源二端网络</a:t>
              </a:r>
            </a:p>
          </p:txBody>
        </p:sp>
      </p:grpSp>
      <p:sp>
        <p:nvSpPr>
          <p:cNvPr id="26" name="AutoShape 24"/>
          <p:cNvSpPr>
            <a:spLocks/>
          </p:cNvSpPr>
          <p:nvPr/>
        </p:nvSpPr>
        <p:spPr bwMode="auto">
          <a:xfrm flipH="1">
            <a:off x="4876800" y="3124200"/>
            <a:ext cx="304800" cy="2209800"/>
          </a:xfrm>
          <a:prstGeom prst="leftBrace">
            <a:avLst>
              <a:gd name="adj1" fmla="val 60115"/>
              <a:gd name="adj2" fmla="val 50000"/>
            </a:avLst>
          </a:prstGeom>
          <a:noFill/>
          <a:ln w="381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7" name="Group 25"/>
          <p:cNvGrpSpPr>
            <a:grpSpLocks/>
          </p:cNvGrpSpPr>
          <p:nvPr/>
        </p:nvGrpSpPr>
        <p:grpSpPr bwMode="auto">
          <a:xfrm>
            <a:off x="2797175" y="2087563"/>
            <a:ext cx="2028825" cy="2179637"/>
            <a:chOff x="1762" y="1315"/>
            <a:chExt cx="1278" cy="1373"/>
          </a:xfrm>
        </p:grpSpPr>
        <p:grpSp>
          <p:nvGrpSpPr>
            <p:cNvPr id="28" name="Group 26"/>
            <p:cNvGrpSpPr>
              <a:grpSpLocks/>
            </p:cNvGrpSpPr>
            <p:nvPr/>
          </p:nvGrpSpPr>
          <p:grpSpPr bwMode="auto">
            <a:xfrm>
              <a:off x="1936" y="1421"/>
              <a:ext cx="840" cy="78"/>
              <a:chOff x="4422" y="2412"/>
              <a:chExt cx="666" cy="60"/>
            </a:xfrm>
          </p:grpSpPr>
          <p:sp>
            <p:nvSpPr>
              <p:cNvPr id="42" name="Line 27"/>
              <p:cNvSpPr>
                <a:spLocks noChangeShapeType="1"/>
              </p:cNvSpPr>
              <p:nvPr/>
            </p:nvSpPr>
            <p:spPr bwMode="auto">
              <a:xfrm rot="5400000" flipV="1">
                <a:off x="4734" y="2130"/>
                <a:ext cx="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Oval 28"/>
              <p:cNvSpPr>
                <a:spLocks noChangeArrowheads="1"/>
              </p:cNvSpPr>
              <p:nvPr/>
            </p:nvSpPr>
            <p:spPr bwMode="auto">
              <a:xfrm>
                <a:off x="5028" y="2412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1762" y="1886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auto">
            <a:xfrm>
              <a:off x="1822" y="1638"/>
              <a:ext cx="242" cy="24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1943" y="1452"/>
              <a:ext cx="0" cy="6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1883" y="2072"/>
              <a:ext cx="121" cy="24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>
              <a:off x="1943" y="2320"/>
              <a:ext cx="0" cy="2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1943" y="1435"/>
              <a:ext cx="242" cy="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grpSp>
          <p:nvGrpSpPr>
            <p:cNvPr id="35" name="Group 35"/>
            <p:cNvGrpSpPr>
              <a:grpSpLocks/>
            </p:cNvGrpSpPr>
            <p:nvPr/>
          </p:nvGrpSpPr>
          <p:grpSpPr bwMode="auto">
            <a:xfrm>
              <a:off x="1936" y="2522"/>
              <a:ext cx="840" cy="77"/>
              <a:chOff x="4422" y="2412"/>
              <a:chExt cx="666" cy="60"/>
            </a:xfrm>
          </p:grpSpPr>
          <p:sp>
            <p:nvSpPr>
              <p:cNvPr id="40" name="Line 36"/>
              <p:cNvSpPr>
                <a:spLocks noChangeShapeType="1"/>
              </p:cNvSpPr>
              <p:nvPr/>
            </p:nvSpPr>
            <p:spPr bwMode="auto">
              <a:xfrm rot="5400000" flipV="1">
                <a:off x="4734" y="2130"/>
                <a:ext cx="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Oval 37"/>
              <p:cNvSpPr>
                <a:spLocks noChangeArrowheads="1"/>
              </p:cNvSpPr>
              <p:nvPr/>
            </p:nvSpPr>
            <p:spPr bwMode="auto">
              <a:xfrm>
                <a:off x="5028" y="2412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6" name="Text Box 38"/>
            <p:cNvSpPr txBox="1">
              <a:spLocks noChangeArrowheads="1"/>
            </p:cNvSpPr>
            <p:nvPr/>
          </p:nvSpPr>
          <p:spPr bwMode="auto">
            <a:xfrm>
              <a:off x="1919" y="1632"/>
              <a:ext cx="4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  E</a:t>
              </a:r>
              <a:endPara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7" name="Text Box 39"/>
            <p:cNvSpPr txBox="1">
              <a:spLocks noChangeArrowheads="1"/>
            </p:cNvSpPr>
            <p:nvPr/>
          </p:nvSpPr>
          <p:spPr bwMode="auto">
            <a:xfrm>
              <a:off x="1941" y="2051"/>
              <a:ext cx="4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Text Box 40"/>
            <p:cNvSpPr txBox="1">
              <a:spLocks noChangeArrowheads="1"/>
            </p:cNvSpPr>
            <p:nvPr/>
          </p:nvSpPr>
          <p:spPr bwMode="auto">
            <a:xfrm>
              <a:off x="2807" y="1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39" name="Text Box 41"/>
            <p:cNvSpPr txBox="1">
              <a:spLocks noChangeArrowheads="1"/>
            </p:cNvSpPr>
            <p:nvPr/>
          </p:nvSpPr>
          <p:spPr bwMode="auto">
            <a:xfrm>
              <a:off x="2817" y="240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</p:grpSp>
      <p:sp>
        <p:nvSpPr>
          <p:cNvPr id="44" name="Text Box 42" descr="40%"/>
          <p:cNvSpPr txBox="1">
            <a:spLocks noChangeArrowheads="1"/>
          </p:cNvSpPr>
          <p:nvPr/>
        </p:nvSpPr>
        <p:spPr bwMode="auto">
          <a:xfrm>
            <a:off x="5715000" y="2667000"/>
            <a:ext cx="3014663" cy="974725"/>
          </a:xfrm>
          <a:prstGeom prst="rect">
            <a:avLst/>
          </a:prstGeom>
          <a:pattFill prst="pct40">
            <a:fgClr>
              <a:srgbClr val="FFCCCC"/>
            </a:fgClr>
            <a:bgClr>
              <a:srgbClr val="FFFFFF"/>
            </a:bgClr>
          </a:patt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电压源模型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</a:rPr>
              <a:t>（戴维宁定理）</a:t>
            </a:r>
          </a:p>
        </p:txBody>
      </p:sp>
      <p:sp>
        <p:nvSpPr>
          <p:cNvPr id="45" name="AutoShape 43"/>
          <p:cNvSpPr>
            <a:spLocks noChangeArrowheads="1"/>
          </p:cNvSpPr>
          <p:nvPr/>
        </p:nvSpPr>
        <p:spPr bwMode="auto">
          <a:xfrm>
            <a:off x="5181600" y="5387975"/>
            <a:ext cx="533400" cy="400050"/>
          </a:xfrm>
          <a:prstGeom prst="notchedRightArrow">
            <a:avLst>
              <a:gd name="adj1" fmla="val 50000"/>
              <a:gd name="adj2" fmla="val 33333"/>
            </a:avLst>
          </a:prstGeom>
          <a:gradFill rotWithShape="0">
            <a:gsLst>
              <a:gs pos="0">
                <a:srgbClr val="FFFF00"/>
              </a:gs>
              <a:gs pos="100000">
                <a:srgbClr val="FF3300"/>
              </a:gs>
            </a:gsLst>
            <a:lin ang="0" scaled="1"/>
          </a:gradFill>
          <a:ln w="381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sp>
        <p:nvSpPr>
          <p:cNvPr id="46" name="Rectangle 44" descr="40%"/>
          <p:cNvSpPr>
            <a:spLocks noChangeArrowheads="1"/>
          </p:cNvSpPr>
          <p:nvPr/>
        </p:nvSpPr>
        <p:spPr bwMode="auto">
          <a:xfrm>
            <a:off x="5867400" y="5054600"/>
            <a:ext cx="2365375" cy="984250"/>
          </a:xfrm>
          <a:prstGeom prst="rect">
            <a:avLst/>
          </a:prstGeom>
          <a:pattFill prst="pct40">
            <a:fgClr>
              <a:srgbClr val="00FF00"/>
            </a:fgClr>
            <a:bgClr>
              <a:srgbClr val="FFFFFF"/>
            </a:bgClr>
          </a:pattFill>
          <a:ln w="38100">
            <a:solidFill>
              <a:srgbClr val="FF0000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rPr>
              <a:t>电流源模型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</a:rPr>
              <a:t>（诺顿定理）</a:t>
            </a:r>
          </a:p>
        </p:txBody>
      </p:sp>
      <p:grpSp>
        <p:nvGrpSpPr>
          <p:cNvPr id="47" name="Group 45"/>
          <p:cNvGrpSpPr>
            <a:grpSpLocks/>
          </p:cNvGrpSpPr>
          <p:nvPr/>
        </p:nvGrpSpPr>
        <p:grpSpPr bwMode="auto">
          <a:xfrm>
            <a:off x="457200" y="3505200"/>
            <a:ext cx="2195513" cy="1411288"/>
            <a:chOff x="624" y="192"/>
            <a:chExt cx="1383" cy="889"/>
          </a:xfrm>
        </p:grpSpPr>
        <p:grpSp>
          <p:nvGrpSpPr>
            <p:cNvPr id="48" name="Group 46"/>
            <p:cNvGrpSpPr>
              <a:grpSpLocks/>
            </p:cNvGrpSpPr>
            <p:nvPr/>
          </p:nvGrpSpPr>
          <p:grpSpPr bwMode="auto">
            <a:xfrm flipH="1">
              <a:off x="1296" y="369"/>
              <a:ext cx="456" cy="60"/>
              <a:chOff x="1692" y="1980"/>
              <a:chExt cx="456" cy="60"/>
            </a:xfrm>
          </p:grpSpPr>
          <p:sp>
            <p:nvSpPr>
              <p:cNvPr id="55" name="Oval 47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Line 48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9" name="Group 49"/>
            <p:cNvGrpSpPr>
              <a:grpSpLocks/>
            </p:cNvGrpSpPr>
            <p:nvPr/>
          </p:nvGrpSpPr>
          <p:grpSpPr bwMode="auto">
            <a:xfrm flipH="1">
              <a:off x="1296" y="873"/>
              <a:ext cx="456" cy="60"/>
              <a:chOff x="1692" y="1980"/>
              <a:chExt cx="456" cy="60"/>
            </a:xfrm>
          </p:grpSpPr>
          <p:sp>
            <p:nvSpPr>
              <p:cNvPr id="53" name="Oval 50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Line 51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0" name="Text Box 52"/>
            <p:cNvSpPr txBox="1">
              <a:spLocks noChangeArrowheads="1"/>
            </p:cNvSpPr>
            <p:nvPr/>
          </p:nvSpPr>
          <p:spPr bwMode="auto">
            <a:xfrm>
              <a:off x="1784" y="259"/>
              <a:ext cx="2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51" name="Text Box 53"/>
            <p:cNvSpPr txBox="1">
              <a:spLocks noChangeArrowheads="1"/>
            </p:cNvSpPr>
            <p:nvPr/>
          </p:nvSpPr>
          <p:spPr bwMode="auto">
            <a:xfrm>
              <a:off x="1784" y="787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52" name="Text Box 54"/>
            <p:cNvSpPr txBox="1">
              <a:spLocks noChangeArrowheads="1"/>
            </p:cNvSpPr>
            <p:nvPr/>
          </p:nvSpPr>
          <p:spPr bwMode="auto">
            <a:xfrm>
              <a:off x="624" y="192"/>
              <a:ext cx="672" cy="88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003399"/>
                  </a:solidFill>
                  <a:effectLst/>
                  <a:uLnTx/>
                  <a:uFillTx/>
                </a:rPr>
                <a:t>有源二端网络</a:t>
              </a:r>
            </a:p>
          </p:txBody>
        </p:sp>
      </p:grpSp>
      <p:sp>
        <p:nvSpPr>
          <p:cNvPr id="57" name="AutoShape 55"/>
          <p:cNvSpPr>
            <a:spLocks noChangeArrowheads="1"/>
          </p:cNvSpPr>
          <p:nvPr/>
        </p:nvSpPr>
        <p:spPr bwMode="auto">
          <a:xfrm>
            <a:off x="2438400" y="4038600"/>
            <a:ext cx="533400" cy="400050"/>
          </a:xfrm>
          <a:prstGeom prst="notchedRightArrow">
            <a:avLst>
              <a:gd name="adj1" fmla="val 50000"/>
              <a:gd name="adj2" fmla="val 33333"/>
            </a:avLst>
          </a:prstGeom>
          <a:gradFill rotWithShape="0">
            <a:gsLst>
              <a:gs pos="0">
                <a:srgbClr val="FFFF00"/>
              </a:gs>
              <a:gs pos="100000">
                <a:srgbClr val="FF3300"/>
              </a:gs>
            </a:gsLst>
            <a:lin ang="0" scaled="1"/>
          </a:gradFill>
          <a:ln w="381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sp>
        <p:nvSpPr>
          <p:cNvPr id="58" name="AutoShape 56"/>
          <p:cNvSpPr>
            <a:spLocks noChangeArrowheads="1"/>
          </p:cNvSpPr>
          <p:nvPr/>
        </p:nvSpPr>
        <p:spPr bwMode="auto">
          <a:xfrm>
            <a:off x="5105400" y="2895600"/>
            <a:ext cx="533400" cy="400050"/>
          </a:xfrm>
          <a:prstGeom prst="notchedRightArrow">
            <a:avLst>
              <a:gd name="adj1" fmla="val 50000"/>
              <a:gd name="adj2" fmla="val 33333"/>
            </a:avLst>
          </a:prstGeom>
          <a:gradFill rotWithShape="0">
            <a:gsLst>
              <a:gs pos="0">
                <a:srgbClr val="FFFF00"/>
              </a:gs>
              <a:gs pos="100000">
                <a:srgbClr val="FF3300"/>
              </a:gs>
            </a:gsLst>
            <a:lin ang="0" scaled="1"/>
          </a:gradFill>
          <a:ln w="381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sp>
        <p:nvSpPr>
          <p:cNvPr id="59" name="AutoShape 57"/>
          <p:cNvSpPr>
            <a:spLocks noChangeArrowheads="1"/>
          </p:cNvSpPr>
          <p:nvPr/>
        </p:nvSpPr>
        <p:spPr bwMode="auto">
          <a:xfrm>
            <a:off x="2971800" y="957263"/>
            <a:ext cx="533400" cy="400050"/>
          </a:xfrm>
          <a:prstGeom prst="notchedRightArrow">
            <a:avLst>
              <a:gd name="adj1" fmla="val 50000"/>
              <a:gd name="adj2" fmla="val 33333"/>
            </a:avLst>
          </a:prstGeom>
          <a:gradFill rotWithShape="0">
            <a:gsLst>
              <a:gs pos="0">
                <a:srgbClr val="FFFF00"/>
              </a:gs>
              <a:gs pos="100000">
                <a:srgbClr val="FF3300"/>
              </a:gs>
            </a:gsLst>
            <a:lin ang="0" scaled="1"/>
          </a:gradFill>
          <a:ln w="381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1800" b="0" i="0" u="none" strike="noStrike" kern="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sp>
        <p:nvSpPr>
          <p:cNvPr id="60" name="Text Box 58"/>
          <p:cNvSpPr txBox="1">
            <a:spLocks noChangeArrowheads="1"/>
          </p:cNvSpPr>
          <p:nvPr/>
        </p:nvSpPr>
        <p:spPr bwMode="auto">
          <a:xfrm>
            <a:off x="5562600" y="777875"/>
            <a:ext cx="3014663" cy="974725"/>
          </a:xfrm>
          <a:prstGeom prst="rect">
            <a:avLst/>
          </a:prstGeom>
          <a:solidFill>
            <a:srgbClr val="F3F4C4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</a:rPr>
              <a:t>无源二端网络可等效为一个电阻</a:t>
            </a:r>
          </a:p>
        </p:txBody>
      </p:sp>
      <p:sp>
        <p:nvSpPr>
          <p:cNvPr id="61" name="Text Box 59"/>
          <p:cNvSpPr txBox="1">
            <a:spLocks noChangeArrowheads="1"/>
          </p:cNvSpPr>
          <p:nvPr/>
        </p:nvSpPr>
        <p:spPr bwMode="auto">
          <a:xfrm>
            <a:off x="5748338" y="3886200"/>
            <a:ext cx="3014662" cy="974725"/>
          </a:xfrm>
          <a:prstGeom prst="rect">
            <a:avLst/>
          </a:prstGeom>
          <a:solidFill>
            <a:srgbClr val="F3F4C4"/>
          </a:solidFill>
          <a:ln w="28575">
            <a:solidFill>
              <a:srgbClr val="FF0000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</a:rPr>
              <a:t>有源二端网络可等效为一个电源</a:t>
            </a:r>
          </a:p>
        </p:txBody>
      </p:sp>
      <p:grpSp>
        <p:nvGrpSpPr>
          <p:cNvPr id="62" name="Group 60"/>
          <p:cNvGrpSpPr>
            <a:grpSpLocks/>
          </p:cNvGrpSpPr>
          <p:nvPr/>
        </p:nvGrpSpPr>
        <p:grpSpPr bwMode="auto">
          <a:xfrm>
            <a:off x="2814638" y="4144963"/>
            <a:ext cx="2200275" cy="2205037"/>
            <a:chOff x="1773" y="2611"/>
            <a:chExt cx="1386" cy="1389"/>
          </a:xfrm>
        </p:grpSpPr>
        <p:sp>
          <p:nvSpPr>
            <p:cNvPr id="63" name="Rectangle 61"/>
            <p:cNvSpPr>
              <a:spLocks noChangeArrowheads="1"/>
            </p:cNvSpPr>
            <p:nvPr/>
          </p:nvSpPr>
          <p:spPr bwMode="auto">
            <a:xfrm>
              <a:off x="2419" y="3193"/>
              <a:ext cx="136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64" name="Line 62"/>
            <p:cNvSpPr>
              <a:spLocks noChangeShapeType="1"/>
            </p:cNvSpPr>
            <p:nvPr/>
          </p:nvSpPr>
          <p:spPr bwMode="auto">
            <a:xfrm>
              <a:off x="2487" y="3438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Line 63"/>
            <p:cNvSpPr>
              <a:spLocks noChangeShapeType="1"/>
            </p:cNvSpPr>
            <p:nvPr/>
          </p:nvSpPr>
          <p:spPr bwMode="auto">
            <a:xfrm flipV="1">
              <a:off x="2487" y="2765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 rot="5400000" flipV="1">
              <a:off x="2351" y="3417"/>
              <a:ext cx="0" cy="88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rot="5400000" flipV="1">
              <a:off x="2351" y="2322"/>
              <a:ext cx="0" cy="88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66"/>
            <p:cNvSpPr txBox="1">
              <a:spLocks noChangeArrowheads="1"/>
            </p:cNvSpPr>
            <p:nvPr/>
          </p:nvSpPr>
          <p:spPr bwMode="auto">
            <a:xfrm>
              <a:off x="2890" y="261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69" name="Text Box 67"/>
            <p:cNvSpPr txBox="1">
              <a:spLocks noChangeArrowheads="1"/>
            </p:cNvSpPr>
            <p:nvPr/>
          </p:nvSpPr>
          <p:spPr bwMode="auto">
            <a:xfrm>
              <a:off x="2936" y="3712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70" name="Text Box 68"/>
            <p:cNvSpPr txBox="1">
              <a:spLocks noChangeArrowheads="1"/>
            </p:cNvSpPr>
            <p:nvPr/>
          </p:nvSpPr>
          <p:spPr bwMode="auto">
            <a:xfrm>
              <a:off x="2084" y="3169"/>
              <a:ext cx="38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1" name="Text Box 69"/>
            <p:cNvSpPr txBox="1">
              <a:spLocks noChangeArrowheads="1"/>
            </p:cNvSpPr>
            <p:nvPr/>
          </p:nvSpPr>
          <p:spPr bwMode="auto">
            <a:xfrm>
              <a:off x="2544" y="3193"/>
              <a:ext cx="44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2" name="Oval 70"/>
            <p:cNvSpPr>
              <a:spLocks noChangeArrowheads="1"/>
            </p:cNvSpPr>
            <p:nvPr/>
          </p:nvSpPr>
          <p:spPr bwMode="auto">
            <a:xfrm>
              <a:off x="1773" y="3168"/>
              <a:ext cx="306" cy="30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Line 71"/>
            <p:cNvSpPr>
              <a:spLocks noChangeShapeType="1"/>
            </p:cNvSpPr>
            <p:nvPr/>
          </p:nvSpPr>
          <p:spPr bwMode="auto">
            <a:xfrm flipV="1">
              <a:off x="1917" y="2772"/>
              <a:ext cx="0" cy="38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Line 72"/>
            <p:cNvSpPr>
              <a:spLocks noChangeShapeType="1"/>
            </p:cNvSpPr>
            <p:nvPr/>
          </p:nvSpPr>
          <p:spPr bwMode="auto">
            <a:xfrm>
              <a:off x="1926" y="3483"/>
              <a:ext cx="0" cy="3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>
              <a:off x="1773" y="3330"/>
              <a:ext cx="30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Oval 74"/>
            <p:cNvSpPr>
              <a:spLocks noChangeArrowheads="1"/>
            </p:cNvSpPr>
            <p:nvPr/>
          </p:nvSpPr>
          <p:spPr bwMode="auto">
            <a:xfrm>
              <a:off x="2799" y="2736"/>
              <a:ext cx="81" cy="8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2796" y="3822"/>
              <a:ext cx="81" cy="8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Line 76"/>
            <p:cNvSpPr>
              <a:spLocks noChangeShapeType="1"/>
            </p:cNvSpPr>
            <p:nvPr/>
          </p:nvSpPr>
          <p:spPr bwMode="auto">
            <a:xfrm flipV="1">
              <a:off x="1917" y="2916"/>
              <a:ext cx="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684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4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6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46" grpId="0" animBg="1"/>
      <p:bldP spid="57" grpId="0" animBg="1"/>
      <p:bldP spid="58" grpId="0" animBg="1"/>
      <p:bldP spid="59" grpId="0" animBg="1"/>
      <p:bldP spid="60" grpId="0" animBg="1"/>
      <p:bldP spid="6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95288" y="260349"/>
            <a:ext cx="2890837" cy="523220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</a:rPr>
              <a:t>戴维宁定理</a:t>
            </a:r>
            <a:endParaRPr kumimoji="1" lang="zh-CN" altLang="en-US" sz="2800" b="0" i="1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395288" y="836613"/>
            <a:ext cx="7772400" cy="2470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indent="571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620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9525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kumimoji="1" lang="zh-CN" altLang="en-US" sz="2400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任何一个线性含源一端口网络，对外电路来说，总可以用一个电压源和电阻的串联组合来等效置换；此电压源的电压等于外电路断开时端口处的开路电压</a:t>
            </a:r>
            <a:r>
              <a:rPr kumimoji="1" lang="en-US" altLang="zh-CN" i="1" dirty="0" err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u</a:t>
            </a:r>
            <a:r>
              <a:rPr kumimoji="1" lang="en-US" altLang="zh-CN" baseline="-25000" dirty="0" err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oc</a:t>
            </a:r>
            <a:r>
              <a:rPr kumimoji="1" lang="zh-CN" altLang="en-US" sz="2400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，而电阻等于一端口的输入电阻（或等效电阻</a:t>
            </a:r>
            <a:r>
              <a:rPr kumimoji="1" lang="en-US" altLang="zh-CN" i="1" dirty="0" err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R</a:t>
            </a:r>
            <a:r>
              <a:rPr kumimoji="1" lang="en-US" altLang="zh-CN" baseline="-25000" dirty="0" err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eq</a:t>
            </a:r>
            <a:r>
              <a:rPr kumimoji="1" lang="zh-CN" altLang="en-US" sz="2400" dirty="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）。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3708400" y="4581525"/>
            <a:ext cx="935038" cy="287338"/>
          </a:xfrm>
          <a:prstGeom prst="rightArrow">
            <a:avLst>
              <a:gd name="adj1" fmla="val 50000"/>
              <a:gd name="adj2" fmla="val 81353"/>
            </a:avLst>
          </a:prstGeom>
          <a:solidFill>
            <a:srgbClr val="BBE0E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7" name="Group 7"/>
          <p:cNvGrpSpPr>
            <a:grpSpLocks/>
          </p:cNvGrpSpPr>
          <p:nvPr/>
        </p:nvGrpSpPr>
        <p:grpSpPr bwMode="auto">
          <a:xfrm>
            <a:off x="1042988" y="3568700"/>
            <a:ext cx="2243137" cy="2171700"/>
            <a:chOff x="768" y="2493"/>
            <a:chExt cx="1376" cy="1231"/>
          </a:xfrm>
        </p:grpSpPr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768" y="2832"/>
              <a:ext cx="528" cy="816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CC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auto">
            <a:xfrm>
              <a:off x="897" y="3088"/>
              <a:ext cx="271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1298" y="2891"/>
              <a:ext cx="528" cy="1"/>
            </a:xfrm>
            <a:custGeom>
              <a:avLst/>
              <a:gdLst>
                <a:gd name="T0" fmla="*/ 0 w 528"/>
                <a:gd name="T1" fmla="*/ 1 h 1"/>
                <a:gd name="T2" fmla="*/ 528 w 528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28" h="1">
                  <a:moveTo>
                    <a:pt x="0" y="1"/>
                  </a:moveTo>
                  <a:lnTo>
                    <a:pt x="528" y="0"/>
                  </a:lnTo>
                </a:path>
              </a:pathLst>
            </a:cu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302" y="3588"/>
              <a:ext cx="516" cy="1"/>
            </a:xfrm>
            <a:custGeom>
              <a:avLst/>
              <a:gdLst>
                <a:gd name="T0" fmla="*/ 0 w 516"/>
                <a:gd name="T1" fmla="*/ 0 h 1"/>
                <a:gd name="T2" fmla="*/ 516 w 516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516" h="1">
                  <a:moveTo>
                    <a:pt x="0" y="0"/>
                  </a:moveTo>
                  <a:lnTo>
                    <a:pt x="516" y="0"/>
                  </a:lnTo>
                </a:path>
              </a:pathLst>
            </a:cu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12"/>
            <p:cNvSpPr>
              <a:spLocks noChangeShapeType="1"/>
            </p:cNvSpPr>
            <p:nvPr/>
          </p:nvSpPr>
          <p:spPr bwMode="auto">
            <a:xfrm>
              <a:off x="1440" y="2808"/>
              <a:ext cx="336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1824" y="2856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1824" y="3556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1910" y="2709"/>
              <a:ext cx="222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1909" y="3430"/>
              <a:ext cx="235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17" name="Text Box 17"/>
            <p:cNvSpPr txBox="1">
              <a:spLocks noChangeArrowheads="1"/>
            </p:cNvSpPr>
            <p:nvPr/>
          </p:nvSpPr>
          <p:spPr bwMode="auto">
            <a:xfrm>
              <a:off x="1546" y="2493"/>
              <a:ext cx="173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>
              <a:off x="1695" y="3480"/>
              <a:ext cx="16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19"/>
            <p:cNvSpPr>
              <a:spLocks noChangeShapeType="1"/>
            </p:cNvSpPr>
            <p:nvPr/>
          </p:nvSpPr>
          <p:spPr bwMode="auto">
            <a:xfrm>
              <a:off x="1695" y="3036"/>
              <a:ext cx="16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rot="-5400000">
              <a:off x="1695" y="3036"/>
              <a:ext cx="16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1642" y="3142"/>
              <a:ext cx="235" cy="2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u</a:t>
              </a:r>
            </a:p>
          </p:txBody>
        </p:sp>
      </p:grpSp>
      <p:grpSp>
        <p:nvGrpSpPr>
          <p:cNvPr id="22" name="Group 22"/>
          <p:cNvGrpSpPr>
            <a:grpSpLocks/>
          </p:cNvGrpSpPr>
          <p:nvPr/>
        </p:nvGrpSpPr>
        <p:grpSpPr bwMode="auto">
          <a:xfrm>
            <a:off x="4716463" y="3441700"/>
            <a:ext cx="2952750" cy="2339975"/>
            <a:chOff x="2976" y="2544"/>
            <a:chExt cx="1392" cy="1296"/>
          </a:xfrm>
        </p:grpSpPr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3600" y="2784"/>
              <a:ext cx="336" cy="0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Text Box 24"/>
            <p:cNvSpPr txBox="1">
              <a:spLocks noChangeArrowheads="1"/>
            </p:cNvSpPr>
            <p:nvPr/>
          </p:nvSpPr>
          <p:spPr bwMode="auto">
            <a:xfrm>
              <a:off x="3648" y="2544"/>
              <a:ext cx="1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3456" y="2880"/>
              <a:ext cx="52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26"/>
            <p:cNvSpPr>
              <a:spLocks noChangeShapeType="1"/>
            </p:cNvSpPr>
            <p:nvPr/>
          </p:nvSpPr>
          <p:spPr bwMode="auto">
            <a:xfrm>
              <a:off x="3456" y="2880"/>
              <a:ext cx="0" cy="864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3456" y="3744"/>
              <a:ext cx="528" cy="0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 Box 28"/>
            <p:cNvSpPr txBox="1">
              <a:spLocks noChangeArrowheads="1"/>
            </p:cNvSpPr>
            <p:nvPr/>
          </p:nvSpPr>
          <p:spPr bwMode="auto">
            <a:xfrm>
              <a:off x="4032" y="2688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a</a:t>
              </a:r>
            </a:p>
          </p:txBody>
        </p:sp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4032" y="3552"/>
              <a:ext cx="2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b</a:t>
              </a: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3408" y="2976"/>
              <a:ext cx="96" cy="288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 Box 31"/>
            <p:cNvSpPr txBox="1">
              <a:spLocks noChangeArrowheads="1"/>
            </p:cNvSpPr>
            <p:nvPr/>
          </p:nvSpPr>
          <p:spPr bwMode="auto">
            <a:xfrm>
              <a:off x="3120" y="2976"/>
              <a:ext cx="336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R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eq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2" name="Oval 32"/>
            <p:cNvSpPr>
              <a:spLocks noChangeArrowheads="1"/>
            </p:cNvSpPr>
            <p:nvPr/>
          </p:nvSpPr>
          <p:spPr bwMode="auto">
            <a:xfrm>
              <a:off x="3360" y="3408"/>
              <a:ext cx="192" cy="192"/>
            </a:xfrm>
            <a:prstGeom prst="ellipse">
              <a:avLst/>
            </a:prstGeom>
            <a:solidFill>
              <a:srgbClr val="33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33" name="AutoShape 33"/>
            <p:cNvCxnSpPr>
              <a:cxnSpLocks noChangeShapeType="1"/>
              <a:stCxn id="32" idx="0"/>
              <a:endCxn id="32" idx="4"/>
            </p:cNvCxnSpPr>
            <p:nvPr/>
          </p:nvCxnSpPr>
          <p:spPr bwMode="auto">
            <a:xfrm>
              <a:off x="3456" y="3399"/>
              <a:ext cx="0" cy="210"/>
            </a:xfrm>
            <a:prstGeom prst="straightConnector1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2976" y="3360"/>
              <a:ext cx="432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1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oc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3984" y="3696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auto">
            <a:xfrm>
              <a:off x="3984" y="2832"/>
              <a:ext cx="68" cy="68"/>
            </a:xfrm>
            <a:prstGeom prst="ellips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3231" y="3217"/>
              <a:ext cx="227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</a:p>
          </p:txBody>
        </p:sp>
        <p:sp>
          <p:nvSpPr>
            <p:cNvPr id="38" name="Text Box 38"/>
            <p:cNvSpPr txBox="1">
              <a:spLocks noChangeArrowheads="1"/>
            </p:cNvSpPr>
            <p:nvPr/>
          </p:nvSpPr>
          <p:spPr bwMode="auto">
            <a:xfrm>
              <a:off x="3264" y="3552"/>
              <a:ext cx="17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宋体" pitchFamily="2" charset="-122"/>
                  <a:ea typeface="宋体" pitchFamily="2" charset="-122"/>
                </a:rPr>
                <a:t>-</a:t>
              </a:r>
              <a:endParaRPr kumimoji="1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endParaRPr>
            </a:p>
          </p:txBody>
        </p:sp>
        <p:sp>
          <p:nvSpPr>
            <p:cNvPr id="39" name="Line 39"/>
            <p:cNvSpPr>
              <a:spLocks noChangeShapeType="1"/>
            </p:cNvSpPr>
            <p:nvPr/>
          </p:nvSpPr>
          <p:spPr bwMode="auto">
            <a:xfrm>
              <a:off x="3999" y="3528"/>
              <a:ext cx="16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40"/>
            <p:cNvSpPr>
              <a:spLocks noChangeShapeType="1"/>
            </p:cNvSpPr>
            <p:nvPr/>
          </p:nvSpPr>
          <p:spPr bwMode="auto">
            <a:xfrm>
              <a:off x="3999" y="3084"/>
              <a:ext cx="16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41"/>
            <p:cNvSpPr>
              <a:spLocks noChangeShapeType="1"/>
            </p:cNvSpPr>
            <p:nvPr/>
          </p:nvSpPr>
          <p:spPr bwMode="auto">
            <a:xfrm rot="-5400000">
              <a:off x="3999" y="3084"/>
              <a:ext cx="168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Text Box 42"/>
            <p:cNvSpPr txBox="1">
              <a:spLocks noChangeArrowheads="1"/>
            </p:cNvSpPr>
            <p:nvPr/>
          </p:nvSpPr>
          <p:spPr bwMode="auto">
            <a:xfrm>
              <a:off x="3973" y="3193"/>
              <a:ext cx="180" cy="2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  <a:sym typeface="Symbol" pitchFamily="18" charset="2"/>
                </a:rPr>
                <a:t>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06835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3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utoUpdateAnimBg="0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3444875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0" y="908050"/>
            <a:ext cx="9017000" cy="5041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370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68313" y="333375"/>
            <a:ext cx="2519362" cy="519113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</a:rPr>
              <a:t>定理的应用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539750" y="1052513"/>
            <a:ext cx="3671888" cy="530225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76250" indent="-4762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66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476250" marR="0" lvl="0" indent="-476250" algn="just" defTabSz="914400" eaLnBrk="1" fontAlgn="auto" latinLnBrk="0" hangingPunct="1">
              <a:lnSpc>
                <a:spcPct val="12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(1) </a:t>
            </a:r>
            <a:r>
              <a:rPr kumimoji="1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开路电压</a:t>
            </a:r>
            <a:r>
              <a:rPr kumimoji="1" lang="en-US" altLang="zh-CN" sz="2400" b="0" i="1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U</a:t>
            </a:r>
            <a:r>
              <a:rPr kumimoji="1" lang="en-US" altLang="zh-CN" sz="3200" b="0" i="0" u="none" strike="noStrike" kern="0" cap="none" spc="0" normalizeH="0" baseline="-2500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oc </a:t>
            </a:r>
            <a:r>
              <a:rPr kumimoji="1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的计算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395288" y="4508500"/>
            <a:ext cx="8229600" cy="1406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76250" indent="-4762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66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kumimoji="1" lang="en-US" altLang="zh-CN" sz="24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   </a:t>
            </a:r>
            <a:r>
              <a:rPr kumimoji="1" lang="zh-CN" altLang="en-US" sz="24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等效电阻为将一端口网络内部独立电源全部置零</a:t>
            </a:r>
            <a:r>
              <a:rPr kumimoji="1" lang="en-US" altLang="zh-CN" sz="24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(</a:t>
            </a:r>
            <a:r>
              <a:rPr kumimoji="1" lang="zh-CN" altLang="en-US" sz="24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电压源</a:t>
            </a:r>
          </a:p>
          <a:p>
            <a:pPr algn="just">
              <a:lnSpc>
                <a:spcPct val="120000"/>
              </a:lnSpc>
            </a:pPr>
            <a:r>
              <a:rPr kumimoji="1" lang="zh-CN" altLang="en-US" sz="24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短路，电流源开路</a:t>
            </a:r>
            <a:r>
              <a:rPr kumimoji="1" lang="en-US" altLang="zh-CN" sz="24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)</a:t>
            </a:r>
            <a:r>
              <a:rPr kumimoji="1" lang="zh-CN" altLang="en-US" sz="24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后，所得无源一端口网络的输入电阻。</a:t>
            </a:r>
          </a:p>
          <a:p>
            <a:pPr algn="just">
              <a:lnSpc>
                <a:spcPct val="120000"/>
              </a:lnSpc>
            </a:pPr>
            <a:r>
              <a:rPr kumimoji="1" lang="zh-CN" altLang="en-US" sz="24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常用下列方法计算：</a:t>
            </a:r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539750" y="3860800"/>
            <a:ext cx="3168650" cy="457200"/>
          </a:xfrm>
          <a:prstGeom prst="rect">
            <a:avLst/>
          </a:prstGeom>
          <a:solidFill>
            <a:srgbClr val="0099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（</a:t>
            </a:r>
            <a:r>
              <a:rPr kumimoji="1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2</a:t>
            </a:r>
            <a:r>
              <a:rPr kumimoji="1" lang="zh-CN" altLang="en-US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）等效电阻的计算</a:t>
            </a:r>
          </a:p>
        </p:txBody>
      </p:sp>
      <p:sp>
        <p:nvSpPr>
          <p:cNvPr id="8" name="Text Box 32"/>
          <p:cNvSpPr txBox="1">
            <a:spLocks noChangeArrowheads="1"/>
          </p:cNvSpPr>
          <p:nvPr/>
        </p:nvSpPr>
        <p:spPr bwMode="auto">
          <a:xfrm>
            <a:off x="468313" y="1844675"/>
            <a:ext cx="8229600" cy="184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76250" indent="-4762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666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20000"/>
              </a:lnSpc>
            </a:pPr>
            <a:r>
              <a:rPr kumimoji="1" lang="en-US" altLang="zh-CN" sz="2400">
                <a:solidFill>
                  <a:srgbClr val="FFFF00"/>
                </a:solidFill>
                <a:latin typeface="Times New Roman" pitchFamily="18" charset="0"/>
              </a:rPr>
              <a:t>     </a:t>
            </a:r>
            <a:r>
              <a:rPr kumimoji="1" lang="zh-CN" altLang="en-US" sz="24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戴维宁等效电路中电压源电压等于将外电路断开时的开</a:t>
            </a:r>
          </a:p>
          <a:p>
            <a:pPr algn="just">
              <a:lnSpc>
                <a:spcPct val="120000"/>
              </a:lnSpc>
            </a:pPr>
            <a:r>
              <a:rPr kumimoji="1" lang="zh-CN" altLang="en-US" sz="24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路电压</a:t>
            </a:r>
            <a:r>
              <a:rPr kumimoji="1" lang="en-US" altLang="zh-CN" sz="2400" i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U</a:t>
            </a:r>
            <a:r>
              <a:rPr kumimoji="1" lang="en-US" altLang="zh-CN" sz="3200" baseline="-25000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oc</a:t>
            </a:r>
            <a:r>
              <a:rPr kumimoji="1" lang="zh-CN" altLang="en-US" sz="2400">
                <a:solidFill>
                  <a:srgbClr val="FFFF00"/>
                </a:solidFill>
                <a:latin typeface="仿宋_GB2312" pitchFamily="49" charset="-122"/>
                <a:ea typeface="仿宋_GB2312" pitchFamily="49" charset="-122"/>
              </a:rPr>
              <a:t>，电压源方向与所求开路电压方向有关。计算</a:t>
            </a:r>
          </a:p>
          <a:p>
            <a:pPr algn="just">
              <a:lnSpc>
                <a:spcPct val="120000"/>
              </a:lnSpc>
            </a:pPr>
            <a:r>
              <a:rPr kumimoji="1" lang="en-US" altLang="zh-CN" sz="2400" i="1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U</a:t>
            </a:r>
            <a:r>
              <a:rPr kumimoji="1" lang="en-US" altLang="zh-CN" sz="2400" baseline="-25000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oc</a:t>
            </a:r>
            <a:r>
              <a:rPr kumimoji="1" lang="zh-CN" altLang="en-US" sz="2400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的方法视电路形式选择前面学过的任意方法，使易于计</a:t>
            </a:r>
          </a:p>
          <a:p>
            <a:pPr algn="just">
              <a:lnSpc>
                <a:spcPct val="120000"/>
              </a:lnSpc>
            </a:pPr>
            <a:r>
              <a:rPr kumimoji="1" lang="zh-CN" altLang="en-US" sz="2400">
                <a:solidFill>
                  <a:srgbClr val="FFFF00"/>
                </a:solidFill>
                <a:latin typeface="Times New Roman" pitchFamily="18" charset="0"/>
                <a:ea typeface="仿宋_GB2312" pitchFamily="49" charset="-122"/>
              </a:rPr>
              <a:t>算。</a:t>
            </a:r>
          </a:p>
        </p:txBody>
      </p:sp>
    </p:spTree>
    <p:extLst>
      <p:ext uri="{BB962C8B-B14F-4D97-AF65-F5344CB8AC3E}">
        <p14:creationId xmlns:p14="http://schemas.microsoft.com/office/powerpoint/2010/main" val="2677023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1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  <p:bldP spid="5" grpId="0" animBg="1" autoUpdateAnimBg="0"/>
      <p:bldP spid="6" grpId="0" autoUpdateAnimBg="0"/>
      <p:bldP spid="7" grpId="0" animBg="1" autoUpdateAnimBg="0"/>
      <p:bldP spid="8" grpId="0" autoUpdateAnimBg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17"/>
          <p:cNvGrpSpPr>
            <a:grpSpLocks/>
          </p:cNvGrpSpPr>
          <p:nvPr/>
        </p:nvGrpSpPr>
        <p:grpSpPr bwMode="auto">
          <a:xfrm>
            <a:off x="1835150" y="5805488"/>
            <a:ext cx="4032250" cy="528637"/>
            <a:chOff x="2064" y="3158"/>
            <a:chExt cx="2540" cy="333"/>
          </a:xfrm>
        </p:grpSpPr>
        <p:grpSp>
          <p:nvGrpSpPr>
            <p:cNvPr id="5" name="Group 15"/>
            <p:cNvGrpSpPr>
              <a:grpSpLocks/>
            </p:cNvGrpSpPr>
            <p:nvPr/>
          </p:nvGrpSpPr>
          <p:grpSpPr bwMode="auto">
            <a:xfrm>
              <a:off x="2064" y="3158"/>
              <a:ext cx="272" cy="327"/>
              <a:chOff x="480" y="3408"/>
              <a:chExt cx="288" cy="315"/>
            </a:xfrm>
          </p:grpSpPr>
          <p:sp>
            <p:nvSpPr>
              <p:cNvPr id="10" name="Oval 16"/>
              <p:cNvSpPr>
                <a:spLocks noChangeArrowheads="1"/>
              </p:cNvSpPr>
              <p:nvPr/>
            </p:nvSpPr>
            <p:spPr bwMode="auto">
              <a:xfrm>
                <a:off x="480" y="3456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1" name="Text Box 17"/>
              <p:cNvSpPr txBox="1">
                <a:spLocks noChangeArrowheads="1"/>
              </p:cNvSpPr>
              <p:nvPr/>
            </p:nvSpPr>
            <p:spPr bwMode="auto">
              <a:xfrm>
                <a:off x="480" y="3408"/>
                <a:ext cx="288" cy="31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2</a:t>
                </a:r>
                <a:endParaRPr kumimoji="1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grpSp>
          <p:nvGrpSpPr>
            <p:cNvPr id="6" name="Group 18"/>
            <p:cNvGrpSpPr>
              <a:grpSpLocks/>
            </p:cNvGrpSpPr>
            <p:nvPr/>
          </p:nvGrpSpPr>
          <p:grpSpPr bwMode="auto">
            <a:xfrm>
              <a:off x="2381" y="3158"/>
              <a:ext cx="288" cy="327"/>
              <a:chOff x="480" y="3408"/>
              <a:chExt cx="288" cy="327"/>
            </a:xfrm>
          </p:grpSpPr>
          <p:sp>
            <p:nvSpPr>
              <p:cNvPr id="8" name="Oval 19"/>
              <p:cNvSpPr>
                <a:spLocks noChangeArrowheads="1"/>
              </p:cNvSpPr>
              <p:nvPr/>
            </p:nvSpPr>
            <p:spPr bwMode="auto">
              <a:xfrm>
                <a:off x="480" y="3456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" name="Text Box 20"/>
              <p:cNvSpPr txBox="1">
                <a:spLocks noChangeArrowheads="1"/>
              </p:cNvSpPr>
              <p:nvPr/>
            </p:nvSpPr>
            <p:spPr bwMode="auto">
              <a:xfrm>
                <a:off x="480" y="3408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3</a:t>
                </a:r>
                <a:endParaRPr kumimoji="1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  <p:sp>
          <p:nvSpPr>
            <p:cNvPr id="7" name="Text Box 21"/>
            <p:cNvSpPr txBox="1">
              <a:spLocks noChangeArrowheads="1"/>
            </p:cNvSpPr>
            <p:nvPr/>
          </p:nvSpPr>
          <p:spPr bwMode="auto">
            <a:xfrm>
              <a:off x="2744" y="3203"/>
              <a:ext cx="1860" cy="288"/>
            </a:xfrm>
            <a:prstGeom prst="rect">
              <a:avLst/>
            </a:prstGeom>
            <a:solidFill>
              <a:srgbClr val="009999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方法更有一般性。</a:t>
              </a:r>
            </a:p>
          </p:txBody>
        </p: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468313" y="260350"/>
            <a:ext cx="8172450" cy="895350"/>
            <a:chOff x="431" y="255"/>
            <a:chExt cx="5148" cy="564"/>
          </a:xfrm>
        </p:grpSpPr>
        <p:sp>
          <p:nvSpPr>
            <p:cNvPr id="13" name="Text Box 2"/>
            <p:cNvSpPr txBox="1">
              <a:spLocks noChangeArrowheads="1"/>
            </p:cNvSpPr>
            <p:nvPr/>
          </p:nvSpPr>
          <p:spPr bwMode="auto">
            <a:xfrm>
              <a:off x="612" y="255"/>
              <a:ext cx="4967" cy="5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8001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2573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7145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1717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6289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30861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5433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40005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ea typeface="仿宋_GB2312" pitchFamily="49" charset="-122"/>
                </a:rPr>
                <a:t>  </a:t>
              </a:r>
              <a:r>
                <a:rPr kumimoji="1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ea typeface="仿宋_GB2312" pitchFamily="49" charset="-122"/>
                </a:rPr>
                <a:t>当网络内部不含有受控源时可采用电阻串并联和</a:t>
              </a:r>
              <a:r>
                <a:rPr kumimoji="1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仿宋_GB2312" pitchFamily="49" charset="-122"/>
                  <a:ea typeface="仿宋_GB2312" pitchFamily="49" charset="-122"/>
                </a:rPr>
                <a:t>△－</a:t>
              </a:r>
              <a:r>
                <a:rPr kumimoji="1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ea typeface="仿宋_GB2312" pitchFamily="49" charset="-122"/>
                </a:rPr>
                <a:t>Y</a:t>
              </a:r>
            </a:p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ea typeface="仿宋_GB2312" pitchFamily="49" charset="-122"/>
                </a:rPr>
                <a:t>  </a:t>
              </a:r>
              <a:r>
                <a:rPr kumimoji="1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ea typeface="仿宋_GB2312" pitchFamily="49" charset="-122"/>
                </a:rPr>
                <a:t>互换的方法计算等效电阻；</a:t>
              </a:r>
            </a:p>
          </p:txBody>
        </p:sp>
        <p:grpSp>
          <p:nvGrpSpPr>
            <p:cNvPr id="14" name="Group 25"/>
            <p:cNvGrpSpPr>
              <a:grpSpLocks/>
            </p:cNvGrpSpPr>
            <p:nvPr/>
          </p:nvGrpSpPr>
          <p:grpSpPr bwMode="auto">
            <a:xfrm>
              <a:off x="431" y="255"/>
              <a:ext cx="288" cy="327"/>
              <a:chOff x="480" y="3408"/>
              <a:chExt cx="288" cy="327"/>
            </a:xfrm>
          </p:grpSpPr>
          <p:sp>
            <p:nvSpPr>
              <p:cNvPr id="15" name="Oval 26"/>
              <p:cNvSpPr>
                <a:spLocks noChangeArrowheads="1"/>
              </p:cNvSpPr>
              <p:nvPr/>
            </p:nvSpPr>
            <p:spPr bwMode="auto">
              <a:xfrm>
                <a:off x="480" y="3456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Text Box 27"/>
              <p:cNvSpPr txBox="1">
                <a:spLocks noChangeArrowheads="1"/>
              </p:cNvSpPr>
              <p:nvPr/>
            </p:nvSpPr>
            <p:spPr bwMode="auto">
              <a:xfrm>
                <a:off x="480" y="3408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1</a:t>
                </a:r>
                <a:endParaRPr kumimoji="1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17" name="Group 37"/>
          <p:cNvGrpSpPr>
            <a:grpSpLocks/>
          </p:cNvGrpSpPr>
          <p:nvPr/>
        </p:nvGrpSpPr>
        <p:grpSpPr bwMode="auto">
          <a:xfrm>
            <a:off x="611188" y="3716338"/>
            <a:ext cx="4313237" cy="530225"/>
            <a:chOff x="431" y="1434"/>
            <a:chExt cx="2717" cy="334"/>
          </a:xfrm>
        </p:grpSpPr>
        <p:sp>
          <p:nvSpPr>
            <p:cNvPr id="18" name="Text Box 10"/>
            <p:cNvSpPr txBox="1">
              <a:spLocks noChangeArrowheads="1"/>
            </p:cNvSpPr>
            <p:nvPr/>
          </p:nvSpPr>
          <p:spPr bwMode="auto">
            <a:xfrm>
              <a:off x="748" y="1480"/>
              <a:ext cx="240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</a:rPr>
                <a:t>开路电压，短路电流法。</a:t>
              </a:r>
            </a:p>
          </p:txBody>
        </p:sp>
        <p:grpSp>
          <p:nvGrpSpPr>
            <p:cNvPr id="19" name="Group 28"/>
            <p:cNvGrpSpPr>
              <a:grpSpLocks/>
            </p:cNvGrpSpPr>
            <p:nvPr/>
          </p:nvGrpSpPr>
          <p:grpSpPr bwMode="auto">
            <a:xfrm>
              <a:off x="431" y="1434"/>
              <a:ext cx="288" cy="327"/>
              <a:chOff x="480" y="3408"/>
              <a:chExt cx="288" cy="327"/>
            </a:xfrm>
          </p:grpSpPr>
          <p:sp>
            <p:nvSpPr>
              <p:cNvPr id="20" name="Oval 29"/>
              <p:cNvSpPr>
                <a:spLocks noChangeArrowheads="1"/>
              </p:cNvSpPr>
              <p:nvPr/>
            </p:nvSpPr>
            <p:spPr bwMode="auto">
              <a:xfrm>
                <a:off x="480" y="3456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Text Box 30"/>
              <p:cNvSpPr txBox="1">
                <a:spLocks noChangeArrowheads="1"/>
              </p:cNvSpPr>
              <p:nvPr/>
            </p:nvSpPr>
            <p:spPr bwMode="auto">
              <a:xfrm>
                <a:off x="480" y="3408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3</a:t>
                </a:r>
                <a:endParaRPr kumimoji="1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22" name="Group 120"/>
          <p:cNvGrpSpPr>
            <a:grpSpLocks/>
          </p:cNvGrpSpPr>
          <p:nvPr/>
        </p:nvGrpSpPr>
        <p:grpSpPr bwMode="auto">
          <a:xfrm>
            <a:off x="539750" y="1125538"/>
            <a:ext cx="6696075" cy="530225"/>
            <a:chOff x="340" y="709"/>
            <a:chExt cx="4218" cy="334"/>
          </a:xfrm>
        </p:grpSpPr>
        <p:sp>
          <p:nvSpPr>
            <p:cNvPr id="23" name="Text Box 9"/>
            <p:cNvSpPr txBox="1">
              <a:spLocks noChangeArrowheads="1"/>
            </p:cNvSpPr>
            <p:nvPr/>
          </p:nvSpPr>
          <p:spPr bwMode="auto">
            <a:xfrm>
              <a:off x="612" y="755"/>
              <a:ext cx="394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marL="3429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8001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2573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7145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171700" indent="-3429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6289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30861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5433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4000500" indent="-3429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342900" marR="0" lvl="0" indent="-34290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00"/>
                  </a:solidFill>
                  <a:effectLst/>
                  <a:uLnTx/>
                  <a:uFillTx/>
                  <a:latin typeface="Times New Roman" pitchFamily="18" charset="0"/>
                  <a:ea typeface="仿宋_GB2312" pitchFamily="49" charset="-122"/>
                </a:rPr>
                <a:t>外加电源法（加压求流或加流求压）。</a:t>
              </a:r>
            </a:p>
          </p:txBody>
        </p:sp>
        <p:grpSp>
          <p:nvGrpSpPr>
            <p:cNvPr id="24" name="Group 31"/>
            <p:cNvGrpSpPr>
              <a:grpSpLocks/>
            </p:cNvGrpSpPr>
            <p:nvPr/>
          </p:nvGrpSpPr>
          <p:grpSpPr bwMode="auto">
            <a:xfrm>
              <a:off x="340" y="709"/>
              <a:ext cx="288" cy="327"/>
              <a:chOff x="480" y="3408"/>
              <a:chExt cx="288" cy="327"/>
            </a:xfrm>
          </p:grpSpPr>
          <p:sp>
            <p:nvSpPr>
              <p:cNvPr id="25" name="Oval 32"/>
              <p:cNvSpPr>
                <a:spLocks noChangeArrowheads="1"/>
              </p:cNvSpPr>
              <p:nvPr/>
            </p:nvSpPr>
            <p:spPr bwMode="auto">
              <a:xfrm>
                <a:off x="480" y="3456"/>
                <a:ext cx="240" cy="240"/>
              </a:xfrm>
              <a:prstGeom prst="ellipse">
                <a:avLst/>
              </a:prstGeom>
              <a:noFill/>
              <a:ln w="38100">
                <a:solidFill>
                  <a:srgbClr val="FFFFFF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Text Box 33"/>
              <p:cNvSpPr txBox="1">
                <a:spLocks noChangeArrowheads="1"/>
              </p:cNvSpPr>
              <p:nvPr/>
            </p:nvSpPr>
            <p:spPr bwMode="auto">
              <a:xfrm>
                <a:off x="480" y="3408"/>
                <a:ext cx="288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2</a:t>
                </a:r>
                <a:endParaRPr kumimoji="1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endParaRPr>
              </a:p>
            </p:txBody>
          </p:sp>
        </p:grpSp>
      </p:grpSp>
      <p:grpSp>
        <p:nvGrpSpPr>
          <p:cNvPr id="27" name="Group 62"/>
          <p:cNvGrpSpPr>
            <a:grpSpLocks/>
          </p:cNvGrpSpPr>
          <p:nvPr/>
        </p:nvGrpSpPr>
        <p:grpSpPr bwMode="auto">
          <a:xfrm>
            <a:off x="4211638" y="1557338"/>
            <a:ext cx="2736850" cy="2209800"/>
            <a:chOff x="703" y="1298"/>
            <a:chExt cx="1542" cy="1173"/>
          </a:xfrm>
        </p:grpSpPr>
        <p:grpSp>
          <p:nvGrpSpPr>
            <p:cNvPr id="28" name="Group 63"/>
            <p:cNvGrpSpPr>
              <a:grpSpLocks/>
            </p:cNvGrpSpPr>
            <p:nvPr/>
          </p:nvGrpSpPr>
          <p:grpSpPr bwMode="auto">
            <a:xfrm>
              <a:off x="703" y="1298"/>
              <a:ext cx="1542" cy="1173"/>
              <a:chOff x="3792" y="1728"/>
              <a:chExt cx="1392" cy="1029"/>
            </a:xfrm>
          </p:grpSpPr>
          <p:sp>
            <p:nvSpPr>
              <p:cNvPr id="34" name="Text Box 64"/>
              <p:cNvSpPr txBox="1">
                <a:spLocks noChangeArrowheads="1"/>
              </p:cNvSpPr>
              <p:nvPr/>
            </p:nvSpPr>
            <p:spPr bwMode="auto">
              <a:xfrm>
                <a:off x="4656" y="1728"/>
                <a:ext cx="240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a</a:t>
                </a:r>
                <a:endPara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Text Box 65"/>
              <p:cNvSpPr txBox="1">
                <a:spLocks noChangeArrowheads="1"/>
              </p:cNvSpPr>
              <p:nvPr/>
            </p:nvSpPr>
            <p:spPr bwMode="auto">
              <a:xfrm>
                <a:off x="4704" y="2515"/>
                <a:ext cx="240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b</a:t>
                </a:r>
                <a:endPara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66"/>
              <p:cNvSpPr>
                <a:spLocks noChangeArrowheads="1"/>
              </p:cNvSpPr>
              <p:nvPr/>
            </p:nvSpPr>
            <p:spPr bwMode="auto">
              <a:xfrm>
                <a:off x="3792" y="1920"/>
                <a:ext cx="480" cy="720"/>
              </a:xfrm>
              <a:prstGeom prst="rect">
                <a:avLst/>
              </a:prstGeom>
              <a:solidFill>
                <a:srgbClr val="FF9900"/>
              </a:solidFill>
              <a:ln w="28575">
                <a:solidFill>
                  <a:srgbClr val="FFCC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Text Box 67"/>
              <p:cNvSpPr txBox="1">
                <a:spLocks noChangeArrowheads="1"/>
              </p:cNvSpPr>
              <p:nvPr/>
            </p:nvSpPr>
            <p:spPr bwMode="auto">
              <a:xfrm>
                <a:off x="3792" y="1920"/>
                <a:ext cx="336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P</a:t>
                </a:r>
                <a:endPara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Freeform 68"/>
              <p:cNvSpPr>
                <a:spLocks/>
              </p:cNvSpPr>
              <p:nvPr/>
            </p:nvSpPr>
            <p:spPr bwMode="auto">
              <a:xfrm>
                <a:off x="4128" y="2040"/>
                <a:ext cx="648" cy="6"/>
              </a:xfrm>
              <a:custGeom>
                <a:avLst/>
                <a:gdLst>
                  <a:gd name="T0" fmla="*/ 12 w 648"/>
                  <a:gd name="T1" fmla="*/ 6 h 6"/>
                  <a:gd name="T2" fmla="*/ 0 w 648"/>
                  <a:gd name="T3" fmla="*/ 0 h 6"/>
                  <a:gd name="T4" fmla="*/ 648 w 648"/>
                  <a:gd name="T5" fmla="*/ 4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48" h="6">
                    <a:moveTo>
                      <a:pt x="12" y="6"/>
                    </a:moveTo>
                    <a:lnTo>
                      <a:pt x="0" y="0"/>
                    </a:lnTo>
                    <a:lnTo>
                      <a:pt x="648" y="4"/>
                    </a:lnTo>
                  </a:path>
                </a:pathLst>
              </a:custGeom>
              <a:noFill/>
              <a:ln w="38100" cmpd="sng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Freeform 69"/>
              <p:cNvSpPr>
                <a:spLocks/>
              </p:cNvSpPr>
              <p:nvPr/>
            </p:nvSpPr>
            <p:spPr bwMode="auto">
              <a:xfrm>
                <a:off x="4128" y="2508"/>
                <a:ext cx="651" cy="9"/>
              </a:xfrm>
              <a:custGeom>
                <a:avLst/>
                <a:gdLst>
                  <a:gd name="T0" fmla="*/ 0 w 651"/>
                  <a:gd name="T1" fmla="*/ 0 h 9"/>
                  <a:gd name="T2" fmla="*/ 651 w 651"/>
                  <a:gd name="T3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651" h="9">
                    <a:moveTo>
                      <a:pt x="0" y="0"/>
                    </a:moveTo>
                    <a:lnTo>
                      <a:pt x="651" y="9"/>
                    </a:lnTo>
                  </a:path>
                </a:pathLst>
              </a:custGeom>
              <a:noFill/>
              <a:ln w="38100" cmpd="sng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Line 70"/>
              <p:cNvSpPr>
                <a:spLocks noChangeShapeType="1"/>
              </p:cNvSpPr>
              <p:nvPr/>
            </p:nvSpPr>
            <p:spPr bwMode="auto">
              <a:xfrm rot="5400000">
                <a:off x="4788" y="2268"/>
                <a:ext cx="312" cy="0"/>
              </a:xfrm>
              <a:prstGeom prst="line">
                <a:avLst/>
              </a:prstGeom>
              <a:noFill/>
              <a:ln w="57150">
                <a:solidFill>
                  <a:srgbClr val="66FFFF"/>
                </a:solidFill>
                <a:round/>
                <a:headEnd type="triangle" w="med" len="med"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Text Box 71"/>
              <p:cNvSpPr txBox="1">
                <a:spLocks noChangeArrowheads="1"/>
              </p:cNvSpPr>
              <p:nvPr/>
            </p:nvSpPr>
            <p:spPr bwMode="auto">
              <a:xfrm>
                <a:off x="4944" y="2112"/>
                <a:ext cx="240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i</a:t>
                </a:r>
                <a:endPara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Text Box 72"/>
              <p:cNvSpPr txBox="1">
                <a:spLocks noChangeArrowheads="1"/>
              </p:cNvSpPr>
              <p:nvPr/>
            </p:nvSpPr>
            <p:spPr bwMode="auto">
              <a:xfrm>
                <a:off x="4464" y="1968"/>
                <a:ext cx="192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+</a:t>
                </a:r>
                <a:endPara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Text Box 73"/>
              <p:cNvSpPr txBox="1">
                <a:spLocks noChangeArrowheads="1"/>
              </p:cNvSpPr>
              <p:nvPr/>
            </p:nvSpPr>
            <p:spPr bwMode="auto">
              <a:xfrm>
                <a:off x="4464" y="2304"/>
                <a:ext cx="240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–</a:t>
                </a:r>
                <a:endPara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Text Box 74"/>
              <p:cNvSpPr txBox="1">
                <a:spLocks noChangeArrowheads="1"/>
              </p:cNvSpPr>
              <p:nvPr/>
            </p:nvSpPr>
            <p:spPr bwMode="auto">
              <a:xfrm>
                <a:off x="4368" y="2112"/>
                <a:ext cx="336" cy="2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u</a:t>
                </a:r>
                <a:endPara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Oval 75"/>
              <p:cNvSpPr>
                <a:spLocks noChangeArrowheads="1"/>
              </p:cNvSpPr>
              <p:nvPr/>
            </p:nvSpPr>
            <p:spPr bwMode="auto">
              <a:xfrm>
                <a:off x="4752" y="2016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6" name="Oval 76"/>
              <p:cNvSpPr>
                <a:spLocks noChangeArrowheads="1"/>
              </p:cNvSpPr>
              <p:nvPr/>
            </p:nvSpPr>
            <p:spPr bwMode="auto">
              <a:xfrm>
                <a:off x="4752" y="2496"/>
                <a:ext cx="48" cy="48"/>
              </a:xfrm>
              <a:prstGeom prst="ellipse">
                <a:avLst/>
              </a:prstGeom>
              <a:solidFill>
                <a:srgbClr val="000000"/>
              </a:solidFill>
              <a:ln w="38100">
                <a:solidFill>
                  <a:srgbClr val="FFCC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Oval 77"/>
              <p:cNvSpPr>
                <a:spLocks noChangeArrowheads="1"/>
              </p:cNvSpPr>
              <p:nvPr/>
            </p:nvSpPr>
            <p:spPr bwMode="auto">
              <a:xfrm>
                <a:off x="4656" y="2160"/>
                <a:ext cx="240" cy="240"/>
              </a:xfrm>
              <a:prstGeom prst="ellipse">
                <a:avLst/>
              </a:prstGeom>
              <a:solidFill>
                <a:srgbClr val="33CCFF"/>
              </a:solid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Freeform 78"/>
              <p:cNvSpPr>
                <a:spLocks/>
              </p:cNvSpPr>
              <p:nvPr/>
            </p:nvSpPr>
            <p:spPr bwMode="auto">
              <a:xfrm>
                <a:off x="4776" y="2040"/>
                <a:ext cx="1" cy="120"/>
              </a:xfrm>
              <a:custGeom>
                <a:avLst/>
                <a:gdLst>
                  <a:gd name="T0" fmla="*/ 0 w 1"/>
                  <a:gd name="T1" fmla="*/ 0 h 120"/>
                  <a:gd name="T2" fmla="*/ 0 w 1"/>
                  <a:gd name="T3" fmla="*/ 12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20">
                    <a:moveTo>
                      <a:pt x="0" y="0"/>
                    </a:moveTo>
                    <a:lnTo>
                      <a:pt x="0" y="120"/>
                    </a:ln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9" name="Freeform 79"/>
              <p:cNvSpPr>
                <a:spLocks/>
              </p:cNvSpPr>
              <p:nvPr/>
            </p:nvSpPr>
            <p:spPr bwMode="auto">
              <a:xfrm>
                <a:off x="4779" y="2403"/>
                <a:ext cx="1" cy="117"/>
              </a:xfrm>
              <a:custGeom>
                <a:avLst/>
                <a:gdLst>
                  <a:gd name="T0" fmla="*/ 0 w 1"/>
                  <a:gd name="T1" fmla="*/ 0 h 117"/>
                  <a:gd name="T2" fmla="*/ 0 w 1"/>
                  <a:gd name="T3" fmla="*/ 117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7">
                    <a:moveTo>
                      <a:pt x="0" y="0"/>
                    </a:moveTo>
                    <a:lnTo>
                      <a:pt x="0" y="117"/>
                    </a:ln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Freeform 80"/>
              <p:cNvSpPr>
                <a:spLocks/>
              </p:cNvSpPr>
              <p:nvPr/>
            </p:nvSpPr>
            <p:spPr bwMode="auto">
              <a:xfrm>
                <a:off x="4653" y="2283"/>
                <a:ext cx="237" cy="1"/>
              </a:xfrm>
              <a:custGeom>
                <a:avLst/>
                <a:gdLst>
                  <a:gd name="T0" fmla="*/ 0 w 237"/>
                  <a:gd name="T1" fmla="*/ 0 h 1"/>
                  <a:gd name="T2" fmla="*/ 237 w 237"/>
                  <a:gd name="T3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237" h="1">
                    <a:moveTo>
                      <a:pt x="0" y="0"/>
                    </a:moveTo>
                    <a:lnTo>
                      <a:pt x="237" y="0"/>
                    </a:lnTo>
                  </a:path>
                </a:pathLst>
              </a:custGeom>
              <a:noFill/>
              <a:ln w="38100" cap="flat" cmpd="sng">
                <a:solidFill>
                  <a:srgbClr val="FF99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9" name="Group 81"/>
            <p:cNvGrpSpPr>
              <a:grpSpLocks/>
            </p:cNvGrpSpPr>
            <p:nvPr/>
          </p:nvGrpSpPr>
          <p:grpSpPr bwMode="auto">
            <a:xfrm>
              <a:off x="722" y="1661"/>
              <a:ext cx="394" cy="530"/>
              <a:chOff x="4921" y="1680"/>
              <a:chExt cx="407" cy="468"/>
            </a:xfrm>
          </p:grpSpPr>
          <p:sp>
            <p:nvSpPr>
              <p:cNvPr id="30" name="Rectangle 82"/>
              <p:cNvSpPr>
                <a:spLocks noChangeArrowheads="1"/>
              </p:cNvSpPr>
              <p:nvPr/>
            </p:nvSpPr>
            <p:spPr bwMode="auto">
              <a:xfrm>
                <a:off x="5232" y="1794"/>
                <a:ext cx="96" cy="240"/>
              </a:xfrm>
              <a:prstGeom prst="rect">
                <a:avLst/>
              </a:prstGeom>
              <a:solidFill>
                <a:srgbClr val="66FFFF"/>
              </a:solidFill>
              <a:ln w="28575">
                <a:solidFill>
                  <a:srgbClr val="66FFFF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Freeform 83"/>
              <p:cNvSpPr>
                <a:spLocks/>
              </p:cNvSpPr>
              <p:nvPr/>
            </p:nvSpPr>
            <p:spPr bwMode="auto">
              <a:xfrm>
                <a:off x="5280" y="1680"/>
                <a:ext cx="1" cy="114"/>
              </a:xfrm>
              <a:custGeom>
                <a:avLst/>
                <a:gdLst>
                  <a:gd name="T0" fmla="*/ 0 w 1"/>
                  <a:gd name="T1" fmla="*/ 0 h 114"/>
                  <a:gd name="T2" fmla="*/ 1 w 1"/>
                  <a:gd name="T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4">
                    <a:moveTo>
                      <a:pt x="0" y="0"/>
                    </a:moveTo>
                    <a:lnTo>
                      <a:pt x="1" y="114"/>
                    </a:ln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Freeform 84"/>
              <p:cNvSpPr>
                <a:spLocks/>
              </p:cNvSpPr>
              <p:nvPr/>
            </p:nvSpPr>
            <p:spPr bwMode="auto">
              <a:xfrm>
                <a:off x="5280" y="2034"/>
                <a:ext cx="1" cy="114"/>
              </a:xfrm>
              <a:custGeom>
                <a:avLst/>
                <a:gdLst>
                  <a:gd name="T0" fmla="*/ 0 w 1"/>
                  <a:gd name="T1" fmla="*/ 0 h 114"/>
                  <a:gd name="T2" fmla="*/ 0 w 1"/>
                  <a:gd name="T3" fmla="*/ 11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" h="114">
                    <a:moveTo>
                      <a:pt x="0" y="0"/>
                    </a:moveTo>
                    <a:lnTo>
                      <a:pt x="0" y="114"/>
                    </a:lnTo>
                  </a:path>
                </a:pathLst>
              </a:custGeom>
              <a:noFill/>
              <a:ln w="38100" cap="flat" cmpd="sng">
                <a:solidFill>
                  <a:srgbClr val="FFCC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Text Box 85"/>
              <p:cNvSpPr txBox="1">
                <a:spLocks noChangeArrowheads="1"/>
              </p:cNvSpPr>
              <p:nvPr/>
            </p:nvSpPr>
            <p:spPr bwMode="auto">
              <a:xfrm>
                <a:off x="4921" y="1909"/>
                <a:ext cx="344" cy="21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66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R</a:t>
                </a:r>
                <a:r>
                  <a:rPr kumimoji="0" lang="en-US" altLang="zh-CN" sz="2400" b="0" i="0" u="none" strike="noStrike" kern="0" cap="none" spc="0" normalizeH="0" baseline="-2500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</a:rPr>
                  <a:t>eq</a:t>
                </a:r>
                <a:endPara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</p:grpSp>
      <p:grpSp>
        <p:nvGrpSpPr>
          <p:cNvPr id="51" name="Group 87"/>
          <p:cNvGrpSpPr>
            <a:grpSpLocks/>
          </p:cNvGrpSpPr>
          <p:nvPr/>
        </p:nvGrpSpPr>
        <p:grpSpPr bwMode="auto">
          <a:xfrm>
            <a:off x="900113" y="1557338"/>
            <a:ext cx="2735262" cy="2101850"/>
            <a:chOff x="703" y="1298"/>
            <a:chExt cx="1723" cy="1324"/>
          </a:xfrm>
        </p:grpSpPr>
        <p:grpSp>
          <p:nvGrpSpPr>
            <p:cNvPr id="52" name="Group 61"/>
            <p:cNvGrpSpPr>
              <a:grpSpLocks/>
            </p:cNvGrpSpPr>
            <p:nvPr/>
          </p:nvGrpSpPr>
          <p:grpSpPr bwMode="auto">
            <a:xfrm>
              <a:off x="703" y="1298"/>
              <a:ext cx="1723" cy="1324"/>
              <a:chOff x="703" y="1298"/>
              <a:chExt cx="1542" cy="1191"/>
            </a:xfrm>
          </p:grpSpPr>
          <p:grpSp>
            <p:nvGrpSpPr>
              <p:cNvPr id="54" name="Group 38"/>
              <p:cNvGrpSpPr>
                <a:grpSpLocks/>
              </p:cNvGrpSpPr>
              <p:nvPr/>
            </p:nvGrpSpPr>
            <p:grpSpPr bwMode="auto">
              <a:xfrm>
                <a:off x="703" y="1298"/>
                <a:ext cx="1542" cy="1191"/>
                <a:chOff x="3792" y="1728"/>
                <a:chExt cx="1392" cy="1045"/>
              </a:xfrm>
            </p:grpSpPr>
            <p:sp>
              <p:nvSpPr>
                <p:cNvPr id="60" name="Text Box 39"/>
                <p:cNvSpPr txBox="1">
                  <a:spLocks noChangeArrowheads="1"/>
                </p:cNvSpPr>
                <p:nvPr/>
              </p:nvSpPr>
              <p:spPr bwMode="auto">
                <a:xfrm>
                  <a:off x="4656" y="1728"/>
                  <a:ext cx="240" cy="2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a</a:t>
                  </a:r>
                  <a:endPara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1" name="Text Box 40"/>
                <p:cNvSpPr txBox="1">
                  <a:spLocks noChangeArrowheads="1"/>
                </p:cNvSpPr>
                <p:nvPr/>
              </p:nvSpPr>
              <p:spPr bwMode="auto">
                <a:xfrm>
                  <a:off x="4704" y="2515"/>
                  <a:ext cx="240" cy="2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b</a:t>
                  </a:r>
                  <a:endPara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2" name="Rectangle 41"/>
                <p:cNvSpPr>
                  <a:spLocks noChangeArrowheads="1"/>
                </p:cNvSpPr>
                <p:nvPr/>
              </p:nvSpPr>
              <p:spPr bwMode="auto">
                <a:xfrm>
                  <a:off x="3792" y="1920"/>
                  <a:ext cx="480" cy="720"/>
                </a:xfrm>
                <a:prstGeom prst="rect">
                  <a:avLst/>
                </a:prstGeom>
                <a:solidFill>
                  <a:srgbClr val="FF9900"/>
                </a:solidFill>
                <a:ln w="28575">
                  <a:solidFill>
                    <a:srgbClr val="FFCC00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3" name="Text Box 42"/>
                <p:cNvSpPr txBox="1">
                  <a:spLocks noChangeArrowheads="1"/>
                </p:cNvSpPr>
                <p:nvPr/>
              </p:nvSpPr>
              <p:spPr bwMode="auto">
                <a:xfrm>
                  <a:off x="3792" y="1920"/>
                  <a:ext cx="336" cy="2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P</a:t>
                  </a:r>
                  <a:endPara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4" name="Freeform 43"/>
                <p:cNvSpPr>
                  <a:spLocks/>
                </p:cNvSpPr>
                <p:nvPr/>
              </p:nvSpPr>
              <p:spPr bwMode="auto">
                <a:xfrm>
                  <a:off x="4128" y="2040"/>
                  <a:ext cx="648" cy="6"/>
                </a:xfrm>
                <a:custGeom>
                  <a:avLst/>
                  <a:gdLst>
                    <a:gd name="T0" fmla="*/ 12 w 648"/>
                    <a:gd name="T1" fmla="*/ 6 h 6"/>
                    <a:gd name="T2" fmla="*/ 0 w 648"/>
                    <a:gd name="T3" fmla="*/ 0 h 6"/>
                    <a:gd name="T4" fmla="*/ 648 w 648"/>
                    <a:gd name="T5" fmla="*/ 4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648" h="6">
                      <a:moveTo>
                        <a:pt x="12" y="6"/>
                      </a:moveTo>
                      <a:lnTo>
                        <a:pt x="0" y="0"/>
                      </a:lnTo>
                      <a:lnTo>
                        <a:pt x="648" y="4"/>
                      </a:lnTo>
                    </a:path>
                  </a:pathLst>
                </a:custGeom>
                <a:noFill/>
                <a:ln w="38100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5" name="Freeform 44"/>
                <p:cNvSpPr>
                  <a:spLocks/>
                </p:cNvSpPr>
                <p:nvPr/>
              </p:nvSpPr>
              <p:spPr bwMode="auto">
                <a:xfrm>
                  <a:off x="4128" y="2508"/>
                  <a:ext cx="651" cy="9"/>
                </a:xfrm>
                <a:custGeom>
                  <a:avLst/>
                  <a:gdLst>
                    <a:gd name="T0" fmla="*/ 0 w 651"/>
                    <a:gd name="T1" fmla="*/ 0 h 9"/>
                    <a:gd name="T2" fmla="*/ 651 w 651"/>
                    <a:gd name="T3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651" h="9">
                      <a:moveTo>
                        <a:pt x="0" y="0"/>
                      </a:moveTo>
                      <a:lnTo>
                        <a:pt x="651" y="9"/>
                      </a:lnTo>
                    </a:path>
                  </a:pathLst>
                </a:custGeom>
                <a:noFill/>
                <a:ln w="38100" cmpd="sng">
                  <a:solidFill>
                    <a:srgbClr val="FFCC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6" name="Line 45"/>
                <p:cNvSpPr>
                  <a:spLocks noChangeShapeType="1"/>
                </p:cNvSpPr>
                <p:nvPr/>
              </p:nvSpPr>
              <p:spPr bwMode="auto">
                <a:xfrm rot="5400000">
                  <a:off x="4788" y="2268"/>
                  <a:ext cx="312" cy="0"/>
                </a:xfrm>
                <a:prstGeom prst="line">
                  <a:avLst/>
                </a:prstGeom>
                <a:noFill/>
                <a:ln w="57150">
                  <a:solidFill>
                    <a:srgbClr val="66FFFF"/>
                  </a:solidFill>
                  <a:round/>
                  <a:headEnd type="triangle" w="med" len="med"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7" name="Text Box 46"/>
                <p:cNvSpPr txBox="1">
                  <a:spLocks noChangeArrowheads="1"/>
                </p:cNvSpPr>
                <p:nvPr/>
              </p:nvSpPr>
              <p:spPr bwMode="auto">
                <a:xfrm>
                  <a:off x="4944" y="2112"/>
                  <a:ext cx="240" cy="2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i</a:t>
                  </a:r>
                  <a:endPara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8" name="Text Box 47"/>
                <p:cNvSpPr txBox="1">
                  <a:spLocks noChangeArrowheads="1"/>
                </p:cNvSpPr>
                <p:nvPr/>
              </p:nvSpPr>
              <p:spPr bwMode="auto">
                <a:xfrm>
                  <a:off x="4464" y="1968"/>
                  <a:ext cx="192" cy="2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+</a:t>
                  </a:r>
                  <a:endPara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69" name="Text Box 48"/>
                <p:cNvSpPr txBox="1">
                  <a:spLocks noChangeArrowheads="1"/>
                </p:cNvSpPr>
                <p:nvPr/>
              </p:nvSpPr>
              <p:spPr bwMode="auto">
                <a:xfrm>
                  <a:off x="4464" y="2304"/>
                  <a:ext cx="240" cy="2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0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–</a:t>
                  </a:r>
                  <a:endPara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0" name="Text Box 49"/>
                <p:cNvSpPr txBox="1">
                  <a:spLocks noChangeArrowheads="1"/>
                </p:cNvSpPr>
                <p:nvPr/>
              </p:nvSpPr>
              <p:spPr bwMode="auto">
                <a:xfrm>
                  <a:off x="4368" y="2112"/>
                  <a:ext cx="336" cy="258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1800" b="0" i="1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u</a:t>
                  </a:r>
                  <a:endPara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1" name="Oval 50"/>
                <p:cNvSpPr>
                  <a:spLocks noChangeArrowheads="1"/>
                </p:cNvSpPr>
                <p:nvPr/>
              </p:nvSpPr>
              <p:spPr bwMode="auto">
                <a:xfrm>
                  <a:off x="4752" y="2016"/>
                  <a:ext cx="48" cy="48"/>
                </a:xfrm>
                <a:prstGeom prst="ellipse">
                  <a:avLst/>
                </a:prstGeom>
                <a:solidFill>
                  <a:srgbClr val="000000"/>
                </a:solidFill>
                <a:ln w="38100">
                  <a:solidFill>
                    <a:srgbClr val="FFCC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2" name="Oval 51"/>
                <p:cNvSpPr>
                  <a:spLocks noChangeArrowheads="1"/>
                </p:cNvSpPr>
                <p:nvPr/>
              </p:nvSpPr>
              <p:spPr bwMode="auto">
                <a:xfrm>
                  <a:off x="4752" y="2496"/>
                  <a:ext cx="48" cy="48"/>
                </a:xfrm>
                <a:prstGeom prst="ellipse">
                  <a:avLst/>
                </a:prstGeom>
                <a:solidFill>
                  <a:srgbClr val="000000"/>
                </a:solidFill>
                <a:ln w="38100">
                  <a:solidFill>
                    <a:srgbClr val="FFCC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3" name="Oval 52"/>
                <p:cNvSpPr>
                  <a:spLocks noChangeArrowheads="1"/>
                </p:cNvSpPr>
                <p:nvPr/>
              </p:nvSpPr>
              <p:spPr bwMode="auto">
                <a:xfrm>
                  <a:off x="4656" y="2160"/>
                  <a:ext cx="240" cy="240"/>
                </a:xfrm>
                <a:prstGeom prst="ellipse">
                  <a:avLst/>
                </a:prstGeom>
                <a:solidFill>
                  <a:srgbClr val="33CCFF"/>
                </a:solidFill>
                <a:ln w="3810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4" name="Freeform 53"/>
                <p:cNvSpPr>
                  <a:spLocks/>
                </p:cNvSpPr>
                <p:nvPr/>
              </p:nvSpPr>
              <p:spPr bwMode="auto">
                <a:xfrm>
                  <a:off x="4776" y="2040"/>
                  <a:ext cx="1" cy="120"/>
                </a:xfrm>
                <a:custGeom>
                  <a:avLst/>
                  <a:gdLst>
                    <a:gd name="T0" fmla="*/ 0 w 1"/>
                    <a:gd name="T1" fmla="*/ 0 h 120"/>
                    <a:gd name="T2" fmla="*/ 0 w 1"/>
                    <a:gd name="T3" fmla="*/ 120 h 1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20">
                      <a:moveTo>
                        <a:pt x="0" y="0"/>
                      </a:moveTo>
                      <a:lnTo>
                        <a:pt x="0" y="120"/>
                      </a:ln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5" name="Freeform 54"/>
                <p:cNvSpPr>
                  <a:spLocks/>
                </p:cNvSpPr>
                <p:nvPr/>
              </p:nvSpPr>
              <p:spPr bwMode="auto">
                <a:xfrm>
                  <a:off x="4779" y="2403"/>
                  <a:ext cx="1" cy="117"/>
                </a:xfrm>
                <a:custGeom>
                  <a:avLst/>
                  <a:gdLst>
                    <a:gd name="T0" fmla="*/ 0 w 1"/>
                    <a:gd name="T1" fmla="*/ 0 h 117"/>
                    <a:gd name="T2" fmla="*/ 0 w 1"/>
                    <a:gd name="T3" fmla="*/ 117 h 1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17">
                      <a:moveTo>
                        <a:pt x="0" y="0"/>
                      </a:moveTo>
                      <a:lnTo>
                        <a:pt x="0" y="117"/>
                      </a:ln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76" name="Freeform 55"/>
                <p:cNvSpPr>
                  <a:spLocks/>
                </p:cNvSpPr>
                <p:nvPr/>
              </p:nvSpPr>
              <p:spPr bwMode="auto">
                <a:xfrm>
                  <a:off x="4653" y="2283"/>
                  <a:ext cx="237" cy="1"/>
                </a:xfrm>
                <a:custGeom>
                  <a:avLst/>
                  <a:gdLst>
                    <a:gd name="T0" fmla="*/ 0 w 237"/>
                    <a:gd name="T1" fmla="*/ 0 h 1"/>
                    <a:gd name="T2" fmla="*/ 237 w 237"/>
                    <a:gd name="T3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237" h="1">
                      <a:moveTo>
                        <a:pt x="0" y="0"/>
                      </a:moveTo>
                      <a:lnTo>
                        <a:pt x="237" y="0"/>
                      </a:lnTo>
                    </a:path>
                  </a:pathLst>
                </a:custGeom>
                <a:noFill/>
                <a:ln w="38100" cap="flat" cmpd="sng">
                  <a:solidFill>
                    <a:srgbClr val="33CCFF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55" name="Group 56"/>
              <p:cNvGrpSpPr>
                <a:grpSpLocks/>
              </p:cNvGrpSpPr>
              <p:nvPr/>
            </p:nvGrpSpPr>
            <p:grpSpPr bwMode="auto">
              <a:xfrm>
                <a:off x="722" y="1661"/>
                <a:ext cx="394" cy="530"/>
                <a:chOff x="4921" y="1680"/>
                <a:chExt cx="407" cy="468"/>
              </a:xfrm>
            </p:grpSpPr>
            <p:sp>
              <p:nvSpPr>
                <p:cNvPr id="56" name="Rectangle 57"/>
                <p:cNvSpPr>
                  <a:spLocks noChangeArrowheads="1"/>
                </p:cNvSpPr>
                <p:nvPr/>
              </p:nvSpPr>
              <p:spPr bwMode="auto">
                <a:xfrm>
                  <a:off x="5232" y="1794"/>
                  <a:ext cx="96" cy="240"/>
                </a:xfrm>
                <a:prstGeom prst="rect">
                  <a:avLst/>
                </a:prstGeom>
                <a:solidFill>
                  <a:srgbClr val="66FFFF"/>
                </a:solidFill>
                <a:ln w="28575">
                  <a:solidFill>
                    <a:srgbClr val="66FFFF"/>
                  </a:solidFill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7" name="Freeform 58"/>
                <p:cNvSpPr>
                  <a:spLocks/>
                </p:cNvSpPr>
                <p:nvPr/>
              </p:nvSpPr>
              <p:spPr bwMode="auto">
                <a:xfrm>
                  <a:off x="5280" y="1680"/>
                  <a:ext cx="1" cy="114"/>
                </a:xfrm>
                <a:custGeom>
                  <a:avLst/>
                  <a:gdLst>
                    <a:gd name="T0" fmla="*/ 0 w 1"/>
                    <a:gd name="T1" fmla="*/ 0 h 114"/>
                    <a:gd name="T2" fmla="*/ 1 w 1"/>
                    <a:gd name="T3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14">
                      <a:moveTo>
                        <a:pt x="0" y="0"/>
                      </a:moveTo>
                      <a:lnTo>
                        <a:pt x="1" y="114"/>
                      </a:ln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8" name="Freeform 59"/>
                <p:cNvSpPr>
                  <a:spLocks/>
                </p:cNvSpPr>
                <p:nvPr/>
              </p:nvSpPr>
              <p:spPr bwMode="auto">
                <a:xfrm>
                  <a:off x="5280" y="2034"/>
                  <a:ext cx="1" cy="114"/>
                </a:xfrm>
                <a:custGeom>
                  <a:avLst/>
                  <a:gdLst>
                    <a:gd name="T0" fmla="*/ 0 w 1"/>
                    <a:gd name="T1" fmla="*/ 0 h 114"/>
                    <a:gd name="T2" fmla="*/ 0 w 1"/>
                    <a:gd name="T3" fmla="*/ 11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</a:cxnLst>
                  <a:rect l="0" t="0" r="r" b="b"/>
                  <a:pathLst>
                    <a:path w="1" h="114">
                      <a:moveTo>
                        <a:pt x="0" y="0"/>
                      </a:moveTo>
                      <a:lnTo>
                        <a:pt x="0" y="114"/>
                      </a:lnTo>
                    </a:path>
                  </a:pathLst>
                </a:custGeom>
                <a:noFill/>
                <a:ln w="38100" cap="flat" cmpd="sng">
                  <a:solidFill>
                    <a:srgbClr val="FFCC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59" name="Text Box 60"/>
                <p:cNvSpPr txBox="1">
                  <a:spLocks noChangeArrowheads="1"/>
                </p:cNvSpPr>
                <p:nvPr/>
              </p:nvSpPr>
              <p:spPr bwMode="auto">
                <a:xfrm>
                  <a:off x="4921" y="1902"/>
                  <a:ext cx="345" cy="229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66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>
                  <a:sp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400" b="0" i="1" u="none" strike="noStrike" kern="0" cap="none" spc="0" normalizeH="0" baseline="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R</a:t>
                  </a:r>
                  <a:r>
                    <a:rPr kumimoji="0" lang="en-US" altLang="zh-CN" sz="2400" b="0" i="0" u="none" strike="noStrike" kern="0" cap="none" spc="0" normalizeH="0" baseline="-25000" noProof="0" smtClean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Times New Roman" pitchFamily="18" charset="0"/>
                      <a:ea typeface="宋体" pitchFamily="2" charset="-122"/>
                    </a:rPr>
                    <a:t>eq</a:t>
                  </a:r>
                  <a:endPara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53" name="Line 86"/>
            <p:cNvSpPr>
              <a:spLocks noChangeShapeType="1"/>
            </p:cNvSpPr>
            <p:nvPr/>
          </p:nvSpPr>
          <p:spPr bwMode="auto">
            <a:xfrm>
              <a:off x="1927" y="1842"/>
              <a:ext cx="0" cy="318"/>
            </a:xfrm>
            <a:prstGeom prst="line">
              <a:avLst/>
            </a:prstGeom>
            <a:noFill/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77" name="Object 88"/>
          <p:cNvGraphicFramePr>
            <a:graphicFrameLocks noChangeAspect="1"/>
          </p:cNvGraphicFramePr>
          <p:nvPr/>
        </p:nvGraphicFramePr>
        <p:xfrm>
          <a:off x="7092950" y="1916113"/>
          <a:ext cx="1439863" cy="1042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8" name="Equation" r:id="rId3" imgW="558720" imgH="406080" progId="Equation.3">
                  <p:embed/>
                </p:oleObj>
              </mc:Choice>
              <mc:Fallback>
                <p:oleObj name="Equation" r:id="rId3" imgW="558720" imgH="4060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92950" y="1916113"/>
                        <a:ext cx="1439863" cy="1042987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CC00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8" name="Group 115"/>
          <p:cNvGrpSpPr>
            <a:grpSpLocks/>
          </p:cNvGrpSpPr>
          <p:nvPr/>
        </p:nvGrpSpPr>
        <p:grpSpPr bwMode="auto">
          <a:xfrm>
            <a:off x="5651500" y="3357563"/>
            <a:ext cx="2978150" cy="2627312"/>
            <a:chOff x="3515" y="2432"/>
            <a:chExt cx="1876" cy="1655"/>
          </a:xfrm>
        </p:grpSpPr>
        <p:sp>
          <p:nvSpPr>
            <p:cNvPr id="79" name="Text Box 90"/>
            <p:cNvSpPr txBox="1">
              <a:spLocks noChangeArrowheads="1"/>
            </p:cNvSpPr>
            <p:nvPr/>
          </p:nvSpPr>
          <p:spPr bwMode="auto">
            <a:xfrm>
              <a:off x="4876" y="2976"/>
              <a:ext cx="515" cy="3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i</a:t>
              </a:r>
              <a:r>
                <a:rPr kumimoji="0" lang="en-US" altLang="zh-CN" sz="1800" b="0" i="1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SC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Text Box 91"/>
            <p:cNvSpPr txBox="1">
              <a:spLocks noChangeArrowheads="1"/>
            </p:cNvSpPr>
            <p:nvPr/>
          </p:nvSpPr>
          <p:spPr bwMode="auto">
            <a:xfrm>
              <a:off x="3515" y="3249"/>
              <a:ext cx="49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U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oc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Freeform 92"/>
            <p:cNvSpPr>
              <a:spLocks/>
            </p:cNvSpPr>
            <p:nvPr/>
          </p:nvSpPr>
          <p:spPr bwMode="auto">
            <a:xfrm>
              <a:off x="4092" y="2825"/>
              <a:ext cx="2" cy="941"/>
            </a:xfrm>
            <a:custGeom>
              <a:avLst/>
              <a:gdLst>
                <a:gd name="T0" fmla="*/ 0 w 1"/>
                <a:gd name="T1" fmla="*/ 0 h 762"/>
                <a:gd name="T2" fmla="*/ 1 w 1"/>
                <a:gd name="T3" fmla="*/ 762 h 7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762">
                  <a:moveTo>
                    <a:pt x="0" y="0"/>
                  </a:moveTo>
                  <a:lnTo>
                    <a:pt x="1" y="762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Freeform 93"/>
            <p:cNvSpPr>
              <a:spLocks/>
            </p:cNvSpPr>
            <p:nvPr/>
          </p:nvSpPr>
          <p:spPr bwMode="auto">
            <a:xfrm>
              <a:off x="4094" y="2819"/>
              <a:ext cx="1289" cy="2"/>
            </a:xfrm>
            <a:custGeom>
              <a:avLst/>
              <a:gdLst>
                <a:gd name="T0" fmla="*/ 0 w 798"/>
                <a:gd name="T1" fmla="*/ 2 h 2"/>
                <a:gd name="T2" fmla="*/ 798 w 798"/>
                <a:gd name="T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98" h="2">
                  <a:moveTo>
                    <a:pt x="0" y="2"/>
                  </a:moveTo>
                  <a:lnTo>
                    <a:pt x="798" y="0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Freeform 94"/>
            <p:cNvSpPr>
              <a:spLocks/>
            </p:cNvSpPr>
            <p:nvPr/>
          </p:nvSpPr>
          <p:spPr bwMode="auto">
            <a:xfrm>
              <a:off x="4103" y="3766"/>
              <a:ext cx="1280" cy="1"/>
            </a:xfrm>
            <a:custGeom>
              <a:avLst/>
              <a:gdLst>
                <a:gd name="T0" fmla="*/ 0 w 792"/>
                <a:gd name="T1" fmla="*/ 0 h 1"/>
                <a:gd name="T2" fmla="*/ 792 w 792"/>
                <a:gd name="T3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792" h="1">
                  <a:moveTo>
                    <a:pt x="0" y="0"/>
                  </a:moveTo>
                  <a:lnTo>
                    <a:pt x="792" y="1"/>
                  </a:ln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Line 95"/>
            <p:cNvSpPr>
              <a:spLocks noChangeShapeType="1"/>
            </p:cNvSpPr>
            <p:nvPr/>
          </p:nvSpPr>
          <p:spPr bwMode="auto">
            <a:xfrm flipH="1">
              <a:off x="5301" y="3000"/>
              <a:ext cx="0" cy="568"/>
            </a:xfrm>
            <a:prstGeom prst="line">
              <a:avLst/>
            </a:prstGeom>
            <a:noFill/>
            <a:ln w="5715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5" name="Text Box 101"/>
            <p:cNvSpPr txBox="1">
              <a:spLocks noChangeArrowheads="1"/>
            </p:cNvSpPr>
            <p:nvPr/>
          </p:nvSpPr>
          <p:spPr bwMode="auto">
            <a:xfrm>
              <a:off x="4685" y="2432"/>
              <a:ext cx="389" cy="32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a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Text Box 102"/>
            <p:cNvSpPr txBox="1">
              <a:spLocks noChangeArrowheads="1"/>
            </p:cNvSpPr>
            <p:nvPr/>
          </p:nvSpPr>
          <p:spPr bwMode="auto">
            <a:xfrm>
              <a:off x="4685" y="3759"/>
              <a:ext cx="389" cy="3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b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Text Box 103"/>
            <p:cNvSpPr txBox="1">
              <a:spLocks noChangeArrowheads="1"/>
            </p:cNvSpPr>
            <p:nvPr/>
          </p:nvSpPr>
          <p:spPr bwMode="auto">
            <a:xfrm>
              <a:off x="3676" y="3084"/>
              <a:ext cx="310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+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Text Box 104"/>
            <p:cNvSpPr txBox="1">
              <a:spLocks noChangeArrowheads="1"/>
            </p:cNvSpPr>
            <p:nvPr/>
          </p:nvSpPr>
          <p:spPr bwMode="auto">
            <a:xfrm>
              <a:off x="3676" y="3499"/>
              <a:ext cx="389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–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Text Box 105"/>
            <p:cNvSpPr txBox="1">
              <a:spLocks noChangeArrowheads="1"/>
            </p:cNvSpPr>
            <p:nvPr/>
          </p:nvSpPr>
          <p:spPr bwMode="auto">
            <a:xfrm>
              <a:off x="4142" y="3313"/>
              <a:ext cx="46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Text Box 106"/>
            <p:cNvSpPr txBox="1">
              <a:spLocks noChangeArrowheads="1"/>
            </p:cNvSpPr>
            <p:nvPr/>
          </p:nvSpPr>
          <p:spPr bwMode="auto">
            <a:xfrm>
              <a:off x="3606" y="2795"/>
              <a:ext cx="545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R</a:t>
              </a:r>
              <a:r>
                <a:rPr kumimoji="0" lang="en-US" altLang="zh-CN" sz="1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  <a:ea typeface="宋体" pitchFamily="2" charset="-122"/>
                </a:rPr>
                <a:t>eq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1" name="Rectangle 107"/>
            <p:cNvSpPr>
              <a:spLocks noChangeArrowheads="1"/>
            </p:cNvSpPr>
            <p:nvPr/>
          </p:nvSpPr>
          <p:spPr bwMode="auto">
            <a:xfrm>
              <a:off x="4015" y="2907"/>
              <a:ext cx="156" cy="296"/>
            </a:xfrm>
            <a:prstGeom prst="rect">
              <a:avLst/>
            </a:prstGeom>
            <a:solidFill>
              <a:srgbClr val="FF9900"/>
            </a:solidFill>
            <a:ln w="2857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2" name="Oval 108"/>
            <p:cNvSpPr>
              <a:spLocks noChangeArrowheads="1"/>
            </p:cNvSpPr>
            <p:nvPr/>
          </p:nvSpPr>
          <p:spPr bwMode="auto">
            <a:xfrm>
              <a:off x="4763" y="2787"/>
              <a:ext cx="77" cy="61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Oval 109"/>
            <p:cNvSpPr>
              <a:spLocks noChangeArrowheads="1"/>
            </p:cNvSpPr>
            <p:nvPr/>
          </p:nvSpPr>
          <p:spPr bwMode="auto">
            <a:xfrm>
              <a:off x="3909" y="3337"/>
              <a:ext cx="367" cy="280"/>
            </a:xfrm>
            <a:prstGeom prst="ellipse">
              <a:avLst/>
            </a:prstGeom>
            <a:solidFill>
              <a:srgbClr val="33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Oval 110"/>
            <p:cNvSpPr>
              <a:spLocks noChangeArrowheads="1"/>
            </p:cNvSpPr>
            <p:nvPr/>
          </p:nvSpPr>
          <p:spPr bwMode="auto">
            <a:xfrm>
              <a:off x="4763" y="3737"/>
              <a:ext cx="77" cy="59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FFCC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Freeform 111"/>
            <p:cNvSpPr>
              <a:spLocks/>
            </p:cNvSpPr>
            <p:nvPr/>
          </p:nvSpPr>
          <p:spPr bwMode="auto">
            <a:xfrm>
              <a:off x="4094" y="3336"/>
              <a:ext cx="1" cy="281"/>
            </a:xfrm>
            <a:custGeom>
              <a:avLst/>
              <a:gdLst>
                <a:gd name="T0" fmla="*/ 0 w 1"/>
                <a:gd name="T1" fmla="*/ 0 h 228"/>
                <a:gd name="T2" fmla="*/ 0 w 1"/>
                <a:gd name="T3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228">
                  <a:moveTo>
                    <a:pt x="0" y="0"/>
                  </a:moveTo>
                  <a:lnTo>
                    <a:pt x="0" y="228"/>
                  </a:lnTo>
                </a:path>
              </a:pathLst>
            </a:custGeom>
            <a:noFill/>
            <a:ln w="38100" cap="flat" cmpd="sng">
              <a:solidFill>
                <a:srgbClr val="FFCC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Line 112"/>
            <p:cNvSpPr>
              <a:spLocks noChangeShapeType="1"/>
            </p:cNvSpPr>
            <p:nvPr/>
          </p:nvSpPr>
          <p:spPr bwMode="auto">
            <a:xfrm>
              <a:off x="5360" y="2829"/>
              <a:ext cx="0" cy="96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97" name="Object 116"/>
          <p:cNvGraphicFramePr>
            <a:graphicFrameLocks noChangeAspect="1"/>
          </p:cNvGraphicFramePr>
          <p:nvPr/>
        </p:nvGraphicFramePr>
        <p:xfrm>
          <a:off x="900113" y="4508500"/>
          <a:ext cx="187166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89" name="Equation" r:id="rId5" imgW="660240" imgH="444240" progId="Equation.3">
                  <p:embed/>
                </p:oleObj>
              </mc:Choice>
              <mc:Fallback>
                <p:oleObj name="Equation" r:id="rId5" imgW="660240" imgH="4442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508500"/>
                        <a:ext cx="1871662" cy="1139825"/>
                      </a:xfrm>
                      <a:prstGeom prst="rect">
                        <a:avLst/>
                      </a:prstGeom>
                      <a:gradFill rotWithShape="1">
                        <a:gsLst>
                          <a:gs pos="0">
                            <a:srgbClr val="99CC00"/>
                          </a:gs>
                          <a:gs pos="100000">
                            <a:srgbClr val="FFFFFF"/>
                          </a:gs>
                        </a:gsLst>
                        <a:lin ang="5400000" scaled="1"/>
                      </a:gradFill>
                      <a:ln>
                        <a:noFill/>
                      </a:ln>
                      <a:effectLst/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2328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0" dur="3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6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62"/>
          <p:cNvSpPr>
            <a:spLocks noChangeArrowheads="1"/>
          </p:cNvSpPr>
          <p:nvPr/>
        </p:nvSpPr>
        <p:spPr bwMode="auto">
          <a:xfrm>
            <a:off x="2497138" y="4841875"/>
            <a:ext cx="2882900" cy="1724025"/>
          </a:xfrm>
          <a:prstGeom prst="wedgeRoundRectCallout">
            <a:avLst>
              <a:gd name="adj1" fmla="val 56444"/>
              <a:gd name="adj2" fmla="val -72745"/>
              <a:gd name="adj3" fmla="val 16667"/>
            </a:avLst>
          </a:prstGeom>
          <a:noFill/>
          <a:ln w="38100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  <a:sym typeface="+mn-ea"/>
              </a:rPr>
              <a:t>有源网络除源后（电压源处短路，电流源处开路）所得到的无源网络</a:t>
            </a:r>
            <a:endParaRPr kumimoji="1" lang="en-US" altLang="zh-CN">
              <a:latin typeface="Tahoma" panose="020B0604030504040204" pitchFamily="34" charset="0"/>
              <a:sym typeface="+mn-ea"/>
            </a:endParaRPr>
          </a:p>
        </p:txBody>
      </p:sp>
      <p:grpSp>
        <p:nvGrpSpPr>
          <p:cNvPr id="5" name="Group 63"/>
          <p:cNvGrpSpPr>
            <a:grpSpLocks/>
          </p:cNvGrpSpPr>
          <p:nvPr/>
        </p:nvGrpSpPr>
        <p:grpSpPr bwMode="auto">
          <a:xfrm>
            <a:off x="3127375" y="1897063"/>
            <a:ext cx="2028825" cy="2179637"/>
            <a:chOff x="2080" y="1492"/>
            <a:chExt cx="1437" cy="1373"/>
          </a:xfrm>
        </p:grpSpPr>
        <p:grpSp>
          <p:nvGrpSpPr>
            <p:cNvPr id="6" name="Group 64"/>
            <p:cNvGrpSpPr>
              <a:grpSpLocks/>
            </p:cNvGrpSpPr>
            <p:nvPr/>
          </p:nvGrpSpPr>
          <p:grpSpPr bwMode="auto">
            <a:xfrm>
              <a:off x="2276" y="1598"/>
              <a:ext cx="944" cy="78"/>
              <a:chOff x="4422" y="2412"/>
              <a:chExt cx="666" cy="60"/>
            </a:xfrm>
          </p:grpSpPr>
          <p:sp>
            <p:nvSpPr>
              <p:cNvPr id="20" name="Line 65"/>
              <p:cNvSpPr>
                <a:spLocks noChangeShapeType="1"/>
              </p:cNvSpPr>
              <p:nvPr/>
            </p:nvSpPr>
            <p:spPr bwMode="auto">
              <a:xfrm rot="5400000" flipV="1">
                <a:off x="4734" y="2130"/>
                <a:ext cx="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Oval 66"/>
              <p:cNvSpPr>
                <a:spLocks noChangeArrowheads="1"/>
              </p:cNvSpPr>
              <p:nvPr/>
            </p:nvSpPr>
            <p:spPr bwMode="auto">
              <a:xfrm>
                <a:off x="5028" y="2412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" name="Line 67"/>
            <p:cNvSpPr>
              <a:spLocks noChangeShapeType="1"/>
            </p:cNvSpPr>
            <p:nvPr/>
          </p:nvSpPr>
          <p:spPr bwMode="auto">
            <a:xfrm>
              <a:off x="2080" y="2063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Oval 68"/>
            <p:cNvSpPr>
              <a:spLocks noChangeArrowheads="1"/>
            </p:cNvSpPr>
            <p:nvPr/>
          </p:nvSpPr>
          <p:spPr bwMode="auto">
            <a:xfrm>
              <a:off x="2148" y="1815"/>
              <a:ext cx="272" cy="24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Line 69"/>
            <p:cNvSpPr>
              <a:spLocks noChangeShapeType="1"/>
            </p:cNvSpPr>
            <p:nvPr/>
          </p:nvSpPr>
          <p:spPr bwMode="auto">
            <a:xfrm>
              <a:off x="2284" y="1629"/>
              <a:ext cx="0" cy="6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70"/>
            <p:cNvSpPr>
              <a:spLocks noChangeArrowheads="1"/>
            </p:cNvSpPr>
            <p:nvPr/>
          </p:nvSpPr>
          <p:spPr bwMode="auto">
            <a:xfrm>
              <a:off x="2216" y="2249"/>
              <a:ext cx="136" cy="24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1" name="Line 71"/>
            <p:cNvSpPr>
              <a:spLocks noChangeShapeType="1"/>
            </p:cNvSpPr>
            <p:nvPr/>
          </p:nvSpPr>
          <p:spPr bwMode="auto">
            <a:xfrm>
              <a:off x="2284" y="2497"/>
              <a:ext cx="0" cy="2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 Box 72"/>
            <p:cNvSpPr txBox="1">
              <a:spLocks noChangeArrowheads="1"/>
            </p:cNvSpPr>
            <p:nvPr/>
          </p:nvSpPr>
          <p:spPr bwMode="auto">
            <a:xfrm>
              <a:off x="2284" y="1612"/>
              <a:ext cx="272" cy="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grpSp>
          <p:nvGrpSpPr>
            <p:cNvPr id="13" name="Group 73"/>
            <p:cNvGrpSpPr>
              <a:grpSpLocks/>
            </p:cNvGrpSpPr>
            <p:nvPr/>
          </p:nvGrpSpPr>
          <p:grpSpPr bwMode="auto">
            <a:xfrm>
              <a:off x="2276" y="2699"/>
              <a:ext cx="944" cy="77"/>
              <a:chOff x="4422" y="2412"/>
              <a:chExt cx="666" cy="60"/>
            </a:xfrm>
          </p:grpSpPr>
          <p:sp>
            <p:nvSpPr>
              <p:cNvPr id="18" name="Line 74"/>
              <p:cNvSpPr>
                <a:spLocks noChangeShapeType="1"/>
              </p:cNvSpPr>
              <p:nvPr/>
            </p:nvSpPr>
            <p:spPr bwMode="auto">
              <a:xfrm rot="5400000" flipV="1">
                <a:off x="4734" y="2130"/>
                <a:ext cx="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Oval 75"/>
              <p:cNvSpPr>
                <a:spLocks noChangeArrowheads="1"/>
              </p:cNvSpPr>
              <p:nvPr/>
            </p:nvSpPr>
            <p:spPr bwMode="auto">
              <a:xfrm>
                <a:off x="5028" y="2412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Text Box 76"/>
            <p:cNvSpPr txBox="1">
              <a:spLocks noChangeArrowheads="1"/>
            </p:cNvSpPr>
            <p:nvPr/>
          </p:nvSpPr>
          <p:spPr bwMode="auto">
            <a:xfrm>
              <a:off x="2257" y="1809"/>
              <a:ext cx="53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5" name="Text Box 77"/>
            <p:cNvSpPr txBox="1">
              <a:spLocks noChangeArrowheads="1"/>
            </p:cNvSpPr>
            <p:nvPr/>
          </p:nvSpPr>
          <p:spPr bwMode="auto">
            <a:xfrm>
              <a:off x="2281" y="2228"/>
              <a:ext cx="53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Text Box 78"/>
            <p:cNvSpPr txBox="1">
              <a:spLocks noChangeArrowheads="1"/>
            </p:cNvSpPr>
            <p:nvPr/>
          </p:nvSpPr>
          <p:spPr bwMode="auto">
            <a:xfrm>
              <a:off x="3255" y="1492"/>
              <a:ext cx="23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17" name="Text Box 79"/>
            <p:cNvSpPr txBox="1">
              <a:spLocks noChangeArrowheads="1"/>
            </p:cNvSpPr>
            <p:nvPr/>
          </p:nvSpPr>
          <p:spPr bwMode="auto">
            <a:xfrm>
              <a:off x="3266" y="2577"/>
              <a:ext cx="2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</p:grpSp>
      <p:grpSp>
        <p:nvGrpSpPr>
          <p:cNvPr id="22" name="Group 80"/>
          <p:cNvGrpSpPr>
            <a:grpSpLocks/>
          </p:cNvGrpSpPr>
          <p:nvPr/>
        </p:nvGrpSpPr>
        <p:grpSpPr bwMode="auto">
          <a:xfrm>
            <a:off x="558800" y="2298700"/>
            <a:ext cx="2195513" cy="1411288"/>
            <a:chOff x="624" y="192"/>
            <a:chExt cx="1383" cy="889"/>
          </a:xfrm>
        </p:grpSpPr>
        <p:grpSp>
          <p:nvGrpSpPr>
            <p:cNvPr id="23" name="Group 81"/>
            <p:cNvGrpSpPr>
              <a:grpSpLocks/>
            </p:cNvGrpSpPr>
            <p:nvPr/>
          </p:nvGrpSpPr>
          <p:grpSpPr bwMode="auto">
            <a:xfrm flipH="1">
              <a:off x="1296" y="369"/>
              <a:ext cx="456" cy="60"/>
              <a:chOff x="1692" y="1980"/>
              <a:chExt cx="456" cy="60"/>
            </a:xfrm>
          </p:grpSpPr>
          <p:sp>
            <p:nvSpPr>
              <p:cNvPr id="30" name="Oval 82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Line 83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4" name="Group 84"/>
            <p:cNvGrpSpPr>
              <a:grpSpLocks/>
            </p:cNvGrpSpPr>
            <p:nvPr/>
          </p:nvGrpSpPr>
          <p:grpSpPr bwMode="auto">
            <a:xfrm flipH="1">
              <a:off x="1296" y="873"/>
              <a:ext cx="456" cy="60"/>
              <a:chOff x="1692" y="1980"/>
              <a:chExt cx="456" cy="60"/>
            </a:xfrm>
          </p:grpSpPr>
          <p:sp>
            <p:nvSpPr>
              <p:cNvPr id="28" name="Oval 85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Line 86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5" name="Text Box 87"/>
            <p:cNvSpPr txBox="1">
              <a:spLocks noChangeArrowheads="1"/>
            </p:cNvSpPr>
            <p:nvPr/>
          </p:nvSpPr>
          <p:spPr bwMode="auto">
            <a:xfrm>
              <a:off x="1784" y="25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26" name="Text Box 88"/>
            <p:cNvSpPr txBox="1">
              <a:spLocks noChangeArrowheads="1"/>
            </p:cNvSpPr>
            <p:nvPr/>
          </p:nvSpPr>
          <p:spPr bwMode="auto">
            <a:xfrm>
              <a:off x="1784" y="787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27" name="Text Box 89"/>
            <p:cNvSpPr txBox="1">
              <a:spLocks noChangeArrowheads="1"/>
            </p:cNvSpPr>
            <p:nvPr/>
          </p:nvSpPr>
          <p:spPr bwMode="auto">
            <a:xfrm>
              <a:off x="624" y="192"/>
              <a:ext cx="672" cy="88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有源二端网络</a:t>
              </a:r>
            </a:p>
          </p:txBody>
        </p:sp>
      </p:grpSp>
      <p:sp>
        <p:nvSpPr>
          <p:cNvPr id="32" name="AutoShape 90"/>
          <p:cNvSpPr>
            <a:spLocks noChangeArrowheads="1"/>
          </p:cNvSpPr>
          <p:nvPr/>
        </p:nvSpPr>
        <p:spPr bwMode="auto">
          <a:xfrm>
            <a:off x="2616200" y="2844800"/>
            <a:ext cx="533400" cy="285750"/>
          </a:xfrm>
          <a:prstGeom prst="notchedRightArrow">
            <a:avLst>
              <a:gd name="adj1" fmla="val 50000"/>
              <a:gd name="adj2" fmla="val 46667"/>
            </a:avLst>
          </a:prstGeom>
          <a:gradFill rotWithShape="0">
            <a:gsLst>
              <a:gs pos="0">
                <a:srgbClr val="FFFF00"/>
              </a:gs>
              <a:gs pos="100000">
                <a:srgbClr val="FF3300"/>
              </a:gs>
            </a:gsLst>
            <a:lin ang="0" scaled="1"/>
          </a:gradFill>
          <a:ln w="381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sp>
        <p:nvSpPr>
          <p:cNvPr id="33" name="Line 91"/>
          <p:cNvSpPr>
            <a:spLocks noChangeShapeType="1"/>
          </p:cNvSpPr>
          <p:nvPr/>
        </p:nvSpPr>
        <p:spPr bwMode="auto">
          <a:xfrm flipV="1">
            <a:off x="4800600" y="2006600"/>
            <a:ext cx="673100" cy="6731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4" name="Group 92"/>
          <p:cNvGrpSpPr>
            <a:grpSpLocks/>
          </p:cNvGrpSpPr>
          <p:nvPr/>
        </p:nvGrpSpPr>
        <p:grpSpPr bwMode="auto">
          <a:xfrm>
            <a:off x="7466013" y="1611313"/>
            <a:ext cx="1423987" cy="914400"/>
            <a:chOff x="4568" y="879"/>
            <a:chExt cx="1025" cy="738"/>
          </a:xfrm>
        </p:grpSpPr>
        <p:sp>
          <p:nvSpPr>
            <p:cNvPr id="35" name="Line 93"/>
            <p:cNvSpPr>
              <a:spLocks noChangeShapeType="1"/>
            </p:cNvSpPr>
            <p:nvPr/>
          </p:nvSpPr>
          <p:spPr bwMode="auto">
            <a:xfrm>
              <a:off x="4568" y="952"/>
              <a:ext cx="0" cy="5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Text Box 94"/>
            <p:cNvSpPr txBox="1">
              <a:spLocks noChangeArrowheads="1"/>
            </p:cNvSpPr>
            <p:nvPr/>
          </p:nvSpPr>
          <p:spPr bwMode="auto">
            <a:xfrm>
              <a:off x="4583" y="879"/>
              <a:ext cx="1010" cy="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</a:t>
              </a: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(</a:t>
              </a:r>
              <a:r>
                <a:rPr kumimoji="0" lang="zh-CN" altLang="en-US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楷体_GB2312" pitchFamily="49" charset="-122"/>
                </a:rPr>
                <a:t>开路电压</a:t>
              </a:r>
              <a:r>
                <a: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)</a:t>
              </a:r>
            </a:p>
          </p:txBody>
        </p:sp>
      </p:grpSp>
      <p:sp>
        <p:nvSpPr>
          <p:cNvPr id="37" name="Line 95"/>
          <p:cNvSpPr>
            <a:spLocks noChangeShapeType="1"/>
          </p:cNvSpPr>
          <p:nvPr/>
        </p:nvSpPr>
        <p:spPr bwMode="auto">
          <a:xfrm>
            <a:off x="4800600" y="3187700"/>
            <a:ext cx="673100" cy="6731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8" name="Group 96"/>
          <p:cNvGrpSpPr>
            <a:grpSpLocks/>
          </p:cNvGrpSpPr>
          <p:nvPr/>
        </p:nvGrpSpPr>
        <p:grpSpPr bwMode="auto">
          <a:xfrm>
            <a:off x="5626100" y="3505200"/>
            <a:ext cx="2195513" cy="1411288"/>
            <a:chOff x="624" y="192"/>
            <a:chExt cx="1383" cy="889"/>
          </a:xfrm>
        </p:grpSpPr>
        <p:grpSp>
          <p:nvGrpSpPr>
            <p:cNvPr id="39" name="Group 97"/>
            <p:cNvGrpSpPr>
              <a:grpSpLocks/>
            </p:cNvGrpSpPr>
            <p:nvPr/>
          </p:nvGrpSpPr>
          <p:grpSpPr bwMode="auto">
            <a:xfrm flipH="1">
              <a:off x="1296" y="369"/>
              <a:ext cx="456" cy="60"/>
              <a:chOff x="1692" y="1980"/>
              <a:chExt cx="456" cy="60"/>
            </a:xfrm>
          </p:grpSpPr>
          <p:sp>
            <p:nvSpPr>
              <p:cNvPr id="46" name="Oval 98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Line 99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0" name="Group 100"/>
            <p:cNvGrpSpPr>
              <a:grpSpLocks/>
            </p:cNvGrpSpPr>
            <p:nvPr/>
          </p:nvGrpSpPr>
          <p:grpSpPr bwMode="auto">
            <a:xfrm flipH="1">
              <a:off x="1296" y="873"/>
              <a:ext cx="456" cy="60"/>
              <a:chOff x="1692" y="1980"/>
              <a:chExt cx="456" cy="60"/>
            </a:xfrm>
          </p:grpSpPr>
          <p:sp>
            <p:nvSpPr>
              <p:cNvPr id="44" name="Oval 101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Line 102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1" name="Text Box 103"/>
            <p:cNvSpPr txBox="1">
              <a:spLocks noChangeArrowheads="1"/>
            </p:cNvSpPr>
            <p:nvPr/>
          </p:nvSpPr>
          <p:spPr bwMode="auto">
            <a:xfrm>
              <a:off x="1784" y="25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42" name="Text Box 104"/>
            <p:cNvSpPr txBox="1">
              <a:spLocks noChangeArrowheads="1"/>
            </p:cNvSpPr>
            <p:nvPr/>
          </p:nvSpPr>
          <p:spPr bwMode="auto">
            <a:xfrm>
              <a:off x="1784" y="787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43" name="Text Box 105"/>
            <p:cNvSpPr txBox="1">
              <a:spLocks noChangeArrowheads="1"/>
            </p:cNvSpPr>
            <p:nvPr/>
          </p:nvSpPr>
          <p:spPr bwMode="auto">
            <a:xfrm>
              <a:off x="624" y="192"/>
              <a:ext cx="672" cy="88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无源二端网络</a:t>
              </a:r>
            </a:p>
          </p:txBody>
        </p:sp>
      </p:grpSp>
      <p:grpSp>
        <p:nvGrpSpPr>
          <p:cNvPr id="48" name="Group 106"/>
          <p:cNvGrpSpPr>
            <a:grpSpLocks/>
          </p:cNvGrpSpPr>
          <p:nvPr/>
        </p:nvGrpSpPr>
        <p:grpSpPr bwMode="auto">
          <a:xfrm>
            <a:off x="7366000" y="4165600"/>
            <a:ext cx="1108075" cy="546100"/>
            <a:chOff x="4912" y="2496"/>
            <a:chExt cx="698" cy="344"/>
          </a:xfrm>
        </p:grpSpPr>
        <p:sp>
          <p:nvSpPr>
            <p:cNvPr id="49" name="Line 107"/>
            <p:cNvSpPr>
              <a:spLocks noChangeShapeType="1"/>
            </p:cNvSpPr>
            <p:nvPr/>
          </p:nvSpPr>
          <p:spPr bwMode="auto">
            <a:xfrm>
              <a:off x="4912" y="2504"/>
              <a:ext cx="3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Line 108"/>
            <p:cNvSpPr>
              <a:spLocks noChangeShapeType="1"/>
            </p:cNvSpPr>
            <p:nvPr/>
          </p:nvSpPr>
          <p:spPr bwMode="auto">
            <a:xfrm>
              <a:off x="5288" y="2496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Rectangle 109"/>
            <p:cNvSpPr>
              <a:spLocks noChangeArrowheads="1"/>
            </p:cNvSpPr>
            <p:nvPr/>
          </p:nvSpPr>
          <p:spPr bwMode="auto">
            <a:xfrm>
              <a:off x="5294" y="2552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52" name="Group 110"/>
          <p:cNvGrpSpPr>
            <a:grpSpLocks/>
          </p:cNvGrpSpPr>
          <p:nvPr/>
        </p:nvGrpSpPr>
        <p:grpSpPr bwMode="auto">
          <a:xfrm>
            <a:off x="5562600" y="1223963"/>
            <a:ext cx="1954213" cy="1714500"/>
            <a:chOff x="3408" y="315"/>
            <a:chExt cx="1231" cy="1080"/>
          </a:xfrm>
        </p:grpSpPr>
        <p:grpSp>
          <p:nvGrpSpPr>
            <p:cNvPr id="53" name="Group 111"/>
            <p:cNvGrpSpPr>
              <a:grpSpLocks/>
            </p:cNvGrpSpPr>
            <p:nvPr/>
          </p:nvGrpSpPr>
          <p:grpSpPr bwMode="auto">
            <a:xfrm flipH="1">
              <a:off x="4080" y="577"/>
              <a:ext cx="456" cy="60"/>
              <a:chOff x="1692" y="1980"/>
              <a:chExt cx="456" cy="60"/>
            </a:xfrm>
          </p:grpSpPr>
          <p:sp>
            <p:nvSpPr>
              <p:cNvPr id="60" name="Oval 112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1" name="Line 113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4" name="Group 114"/>
            <p:cNvGrpSpPr>
              <a:grpSpLocks/>
            </p:cNvGrpSpPr>
            <p:nvPr/>
          </p:nvGrpSpPr>
          <p:grpSpPr bwMode="auto">
            <a:xfrm flipH="1">
              <a:off x="4080" y="1081"/>
              <a:ext cx="456" cy="60"/>
              <a:chOff x="1692" y="1980"/>
              <a:chExt cx="456" cy="60"/>
            </a:xfrm>
          </p:grpSpPr>
          <p:sp>
            <p:nvSpPr>
              <p:cNvPr id="58" name="Oval 115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Line 116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5" name="Text Box 117"/>
            <p:cNvSpPr txBox="1">
              <a:spLocks noChangeArrowheads="1"/>
            </p:cNvSpPr>
            <p:nvPr/>
          </p:nvSpPr>
          <p:spPr bwMode="auto">
            <a:xfrm>
              <a:off x="4416" y="31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56" name="Text Box 118"/>
            <p:cNvSpPr txBox="1">
              <a:spLocks noChangeArrowheads="1"/>
            </p:cNvSpPr>
            <p:nvPr/>
          </p:nvSpPr>
          <p:spPr bwMode="auto">
            <a:xfrm>
              <a:off x="4416" y="1107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57" name="Text Box 119"/>
            <p:cNvSpPr txBox="1">
              <a:spLocks noChangeArrowheads="1"/>
            </p:cNvSpPr>
            <p:nvPr/>
          </p:nvSpPr>
          <p:spPr bwMode="auto">
            <a:xfrm>
              <a:off x="3408" y="400"/>
              <a:ext cx="672" cy="88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有源二端网络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309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2" grpId="0" animBg="1"/>
      <p:bldP spid="33" grpId="0" animBg="1"/>
      <p:bldP spid="3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57175" y="547688"/>
            <a:ext cx="5053013" cy="52863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800" b="1" dirty="0" smtClean="0">
                <a:solidFill>
                  <a:srgbClr val="008000"/>
                </a:solidFill>
                <a:ea typeface="仿宋_GB2312" pitchFamily="49" charset="-122"/>
              </a:rPr>
              <a:t>戴维宁定理的使用步骤</a:t>
            </a:r>
            <a:r>
              <a:rPr lang="en-US" altLang="zh-CN" sz="2800" b="1" dirty="0" smtClean="0">
                <a:solidFill>
                  <a:srgbClr val="008000"/>
                </a:solidFill>
                <a:ea typeface="仿宋_GB2312" pitchFamily="49" charset="-122"/>
              </a:rPr>
              <a:t>:</a:t>
            </a:r>
            <a:endParaRPr lang="en-US" altLang="zh-CN" sz="2800" b="1" dirty="0" smtClean="0">
              <a:solidFill>
                <a:srgbClr val="008000"/>
              </a:solidFill>
              <a:latin typeface="楷体_GB2312" pitchFamily="49" charset="-122"/>
              <a:ea typeface="仿宋_GB2312" pitchFamily="49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660400" y="1419225"/>
            <a:ext cx="7072313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755" tIns="49378" rIns="98755" bIns="49378">
            <a:spAutoFit/>
          </a:bodyPr>
          <a:lstStyle>
            <a:lvl1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0" hangingPunct="0">
              <a:lnSpc>
                <a:spcPct val="110000"/>
              </a:lnSpc>
            </a:pPr>
            <a:r>
              <a:rPr lang="en-US" altLang="zh-CN" sz="2800">
                <a:ea typeface="仿宋_GB2312" pitchFamily="49" charset="-122"/>
                <a:sym typeface="Wingdings" pitchFamily="2" charset="2"/>
              </a:rPr>
              <a:t>(1)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  <a:sym typeface="Wingdings" pitchFamily="2" charset="2"/>
              </a:rPr>
              <a:t>求等效电源的电动势</a:t>
            </a:r>
            <a:r>
              <a:rPr lang="en-US" altLang="zh-CN" sz="2800" i="1">
                <a:ea typeface="仿宋_GB2312" pitchFamily="49" charset="-122"/>
                <a:sym typeface="Wingdings" pitchFamily="2" charset="2"/>
              </a:rPr>
              <a:t>E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  <a:sym typeface="Wingdings" pitchFamily="2" charset="2"/>
              </a:rPr>
              <a:t>，即有源二端网络的开路电压</a:t>
            </a:r>
            <a:r>
              <a:rPr lang="en-US" altLang="zh-CN" sz="2800" i="1">
                <a:ea typeface="仿宋_GB2312" pitchFamily="49" charset="-122"/>
                <a:sym typeface="Wingdings" pitchFamily="2" charset="2"/>
              </a:rPr>
              <a:t>U</a:t>
            </a:r>
            <a:r>
              <a:rPr lang="en-US" altLang="zh-CN" sz="2800" baseline="-25000">
                <a:ea typeface="仿宋_GB2312" pitchFamily="49" charset="-122"/>
                <a:sym typeface="Wingdings" pitchFamily="2" charset="2"/>
              </a:rPr>
              <a:t>0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  <a:sym typeface="Wingdings" pitchFamily="2" charset="2"/>
              </a:rPr>
              <a:t>；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660400" y="2566988"/>
            <a:ext cx="42989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800">
                <a:ea typeface="仿宋_GB2312" pitchFamily="49" charset="-122"/>
                <a:sym typeface="Wingdings" pitchFamily="2" charset="2"/>
              </a:rPr>
              <a:t>(2)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  <a:sym typeface="Wingdings" pitchFamily="2" charset="2"/>
              </a:rPr>
              <a:t>求等效电源的内阻</a:t>
            </a:r>
            <a:r>
              <a:rPr lang="en-US" altLang="zh-CN" sz="2800" i="1">
                <a:ea typeface="仿宋_GB2312" pitchFamily="49" charset="-122"/>
                <a:sym typeface="Wingdings" pitchFamily="2" charset="2"/>
              </a:rPr>
              <a:t>R</a:t>
            </a:r>
            <a:r>
              <a:rPr lang="en-US" altLang="zh-CN" sz="2800" baseline="-25000">
                <a:ea typeface="仿宋_GB2312" pitchFamily="49" charset="-122"/>
                <a:sym typeface="Wingdings" pitchFamily="2" charset="2"/>
              </a:rPr>
              <a:t>0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  <a:sym typeface="Wingdings" pitchFamily="2" charset="2"/>
              </a:rPr>
              <a:t>；   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625475" y="3365500"/>
            <a:ext cx="625792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110000"/>
              </a:lnSpc>
            </a:pPr>
            <a:r>
              <a:rPr lang="en-US" altLang="zh-CN" sz="2800">
                <a:ea typeface="仿宋_GB2312" pitchFamily="49" charset="-122"/>
                <a:sym typeface="Wingdings" pitchFamily="2" charset="2"/>
              </a:rPr>
              <a:t>(3)</a:t>
            </a:r>
            <a:r>
              <a:rPr lang="zh-CN" altLang="en-US" sz="2800">
                <a:latin typeface="仿宋_GB2312" pitchFamily="49" charset="-122"/>
                <a:ea typeface="仿宋_GB2312" pitchFamily="49" charset="-122"/>
                <a:sym typeface="Wingdings" pitchFamily="2" charset="2"/>
              </a:rPr>
              <a:t>作戴维宁等效电路，再求其他量。</a:t>
            </a:r>
          </a:p>
        </p:txBody>
      </p:sp>
      <p:graphicFrame>
        <p:nvGraphicFramePr>
          <p:cNvPr id="8" name="Object 45"/>
          <p:cNvGraphicFramePr>
            <a:graphicFrameLocks noChangeAspect="1"/>
          </p:cNvGraphicFramePr>
          <p:nvPr/>
        </p:nvGraphicFramePr>
        <p:xfrm>
          <a:off x="6215063" y="4741863"/>
          <a:ext cx="1582737" cy="1136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01" r:id="rId3" imgW="685800" imgH="587045" progId="MS_ClipArt_Gallery.2">
                  <p:embed/>
                </p:oleObj>
              </mc:Choice>
              <mc:Fallback>
                <p:oleObj r:id="rId3" imgW="685800" imgH="587045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15063" y="4741863"/>
                        <a:ext cx="1582737" cy="11366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4109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08"/>
          <p:cNvGrpSpPr>
            <a:grpSpLocks/>
          </p:cNvGrpSpPr>
          <p:nvPr/>
        </p:nvGrpSpPr>
        <p:grpSpPr bwMode="auto">
          <a:xfrm>
            <a:off x="38100" y="1079500"/>
            <a:ext cx="3665538" cy="1955800"/>
            <a:chOff x="283" y="808"/>
            <a:chExt cx="2309" cy="1232"/>
          </a:xfrm>
        </p:grpSpPr>
        <p:sp>
          <p:nvSpPr>
            <p:cNvPr id="5" name="Oval 67"/>
            <p:cNvSpPr>
              <a:spLocks noChangeArrowheads="1"/>
            </p:cNvSpPr>
            <p:nvPr/>
          </p:nvSpPr>
          <p:spPr bwMode="auto">
            <a:xfrm flipV="1">
              <a:off x="1922" y="1315"/>
              <a:ext cx="267" cy="25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" name="Line 68"/>
            <p:cNvSpPr>
              <a:spLocks noChangeShapeType="1"/>
            </p:cNvSpPr>
            <p:nvPr/>
          </p:nvSpPr>
          <p:spPr bwMode="auto">
            <a:xfrm flipV="1">
              <a:off x="1930" y="1439"/>
              <a:ext cx="259" cy="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Line 73"/>
            <p:cNvSpPr>
              <a:spLocks noChangeShapeType="1"/>
            </p:cNvSpPr>
            <p:nvPr/>
          </p:nvSpPr>
          <p:spPr bwMode="auto">
            <a:xfrm flipV="1">
              <a:off x="1856" y="1265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75"/>
            <p:cNvSpPr>
              <a:spLocks noChangeShapeType="1"/>
            </p:cNvSpPr>
            <p:nvPr/>
          </p:nvSpPr>
          <p:spPr bwMode="auto">
            <a:xfrm>
              <a:off x="2066" y="1565"/>
              <a:ext cx="0" cy="4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Rectangle 76"/>
            <p:cNvSpPr>
              <a:spLocks noChangeArrowheads="1"/>
            </p:cNvSpPr>
            <p:nvPr/>
          </p:nvSpPr>
          <p:spPr bwMode="auto">
            <a:xfrm>
              <a:off x="1344" y="1275"/>
              <a:ext cx="133" cy="24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0" name="Line 77"/>
            <p:cNvSpPr>
              <a:spLocks noChangeShapeType="1"/>
            </p:cNvSpPr>
            <p:nvPr/>
          </p:nvSpPr>
          <p:spPr bwMode="auto">
            <a:xfrm>
              <a:off x="1408" y="1529"/>
              <a:ext cx="0" cy="5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78"/>
            <p:cNvSpPr>
              <a:spLocks noChangeShapeType="1"/>
            </p:cNvSpPr>
            <p:nvPr/>
          </p:nvSpPr>
          <p:spPr bwMode="auto">
            <a:xfrm flipV="1">
              <a:off x="1408" y="881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79"/>
            <p:cNvSpPr>
              <a:spLocks noChangeShapeType="1"/>
            </p:cNvSpPr>
            <p:nvPr/>
          </p:nvSpPr>
          <p:spPr bwMode="auto">
            <a:xfrm flipV="1">
              <a:off x="2066" y="860"/>
              <a:ext cx="0" cy="4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val 82"/>
            <p:cNvSpPr>
              <a:spLocks noChangeArrowheads="1"/>
            </p:cNvSpPr>
            <p:nvPr/>
          </p:nvSpPr>
          <p:spPr bwMode="auto">
            <a:xfrm>
              <a:off x="631" y="1064"/>
              <a:ext cx="266" cy="25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Rectangle 83"/>
            <p:cNvSpPr>
              <a:spLocks noChangeArrowheads="1"/>
            </p:cNvSpPr>
            <p:nvPr/>
          </p:nvSpPr>
          <p:spPr bwMode="auto">
            <a:xfrm>
              <a:off x="691" y="1502"/>
              <a:ext cx="133" cy="25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5" name="Line 84"/>
            <p:cNvSpPr>
              <a:spLocks noChangeShapeType="1"/>
            </p:cNvSpPr>
            <p:nvPr/>
          </p:nvSpPr>
          <p:spPr bwMode="auto">
            <a:xfrm>
              <a:off x="756" y="1752"/>
              <a:ext cx="2" cy="2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85"/>
            <p:cNvSpPr>
              <a:spLocks noChangeShapeType="1"/>
            </p:cNvSpPr>
            <p:nvPr/>
          </p:nvSpPr>
          <p:spPr bwMode="auto">
            <a:xfrm flipH="1" flipV="1">
              <a:off x="756" y="844"/>
              <a:ext cx="0" cy="6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87"/>
            <p:cNvSpPr txBox="1">
              <a:spLocks noChangeArrowheads="1"/>
            </p:cNvSpPr>
            <p:nvPr/>
          </p:nvSpPr>
          <p:spPr bwMode="auto">
            <a:xfrm>
              <a:off x="283" y="1076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9V</a:t>
              </a:r>
            </a:p>
          </p:txBody>
        </p:sp>
        <p:sp>
          <p:nvSpPr>
            <p:cNvPr id="18" name="Text Box 88"/>
            <p:cNvSpPr txBox="1">
              <a:spLocks noChangeArrowheads="1"/>
            </p:cNvSpPr>
            <p:nvPr/>
          </p:nvSpPr>
          <p:spPr bwMode="auto">
            <a:xfrm>
              <a:off x="505" y="850"/>
              <a:ext cx="267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19" name="Text Box 90"/>
            <p:cNvSpPr txBox="1">
              <a:spLocks noChangeArrowheads="1"/>
            </p:cNvSpPr>
            <p:nvPr/>
          </p:nvSpPr>
          <p:spPr bwMode="auto">
            <a:xfrm>
              <a:off x="312" y="1485"/>
              <a:ext cx="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20" name="Oval 91"/>
            <p:cNvSpPr>
              <a:spLocks noChangeArrowheads="1"/>
            </p:cNvSpPr>
            <p:nvPr/>
          </p:nvSpPr>
          <p:spPr bwMode="auto">
            <a:xfrm>
              <a:off x="2038" y="827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92"/>
            <p:cNvSpPr>
              <a:spLocks noChangeArrowheads="1"/>
            </p:cNvSpPr>
            <p:nvPr/>
          </p:nvSpPr>
          <p:spPr bwMode="auto">
            <a:xfrm>
              <a:off x="2038" y="1985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Line 93"/>
            <p:cNvSpPr>
              <a:spLocks noChangeShapeType="1"/>
            </p:cNvSpPr>
            <p:nvPr/>
          </p:nvSpPr>
          <p:spPr bwMode="auto">
            <a:xfrm>
              <a:off x="756" y="2005"/>
              <a:ext cx="175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94"/>
            <p:cNvSpPr>
              <a:spLocks noChangeShapeType="1"/>
            </p:cNvSpPr>
            <p:nvPr/>
          </p:nvSpPr>
          <p:spPr bwMode="auto">
            <a:xfrm>
              <a:off x="756" y="844"/>
              <a:ext cx="176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95"/>
            <p:cNvSpPr>
              <a:spLocks noChangeArrowheads="1"/>
            </p:cNvSpPr>
            <p:nvPr/>
          </p:nvSpPr>
          <p:spPr bwMode="auto">
            <a:xfrm>
              <a:off x="1376" y="827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96"/>
            <p:cNvSpPr>
              <a:spLocks noChangeArrowheads="1"/>
            </p:cNvSpPr>
            <p:nvPr/>
          </p:nvSpPr>
          <p:spPr bwMode="auto">
            <a:xfrm>
              <a:off x="1379" y="1985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 Box 97"/>
            <p:cNvSpPr txBox="1">
              <a:spLocks noChangeArrowheads="1"/>
            </p:cNvSpPr>
            <p:nvPr/>
          </p:nvSpPr>
          <p:spPr bwMode="auto">
            <a:xfrm>
              <a:off x="864" y="1245"/>
              <a:ext cx="5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27" name="Text Box 98"/>
            <p:cNvSpPr txBox="1">
              <a:spLocks noChangeArrowheads="1"/>
            </p:cNvSpPr>
            <p:nvPr/>
          </p:nvSpPr>
          <p:spPr bwMode="auto">
            <a:xfrm>
              <a:off x="1536" y="1332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A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28" name="Oval 102"/>
            <p:cNvSpPr>
              <a:spLocks noChangeArrowheads="1"/>
            </p:cNvSpPr>
            <p:nvPr/>
          </p:nvSpPr>
          <p:spPr bwMode="auto">
            <a:xfrm>
              <a:off x="2520" y="80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103"/>
            <p:cNvSpPr>
              <a:spLocks noChangeArrowheads="1"/>
            </p:cNvSpPr>
            <p:nvPr/>
          </p:nvSpPr>
          <p:spPr bwMode="auto">
            <a:xfrm>
              <a:off x="2512" y="196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0" name="Text Box 3"/>
          <p:cNvSpPr txBox="1">
            <a:spLocks noChangeArrowheads="1"/>
          </p:cNvSpPr>
          <p:nvPr/>
        </p:nvSpPr>
        <p:spPr bwMode="auto">
          <a:xfrm>
            <a:off x="304800" y="339725"/>
            <a:ext cx="8083624" cy="566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   </a:t>
            </a:r>
            <a:r>
              <a:rPr kumimoji="1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例</a:t>
            </a:r>
            <a:r>
              <a:rPr kumimoji="1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1     </a:t>
            </a:r>
            <a:r>
              <a:rPr kumimoji="1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用戴维宁定理求如图所示电路的等效电路。</a:t>
            </a:r>
          </a:p>
        </p:txBody>
      </p:sp>
      <p:grpSp>
        <p:nvGrpSpPr>
          <p:cNvPr id="31" name="Group 108"/>
          <p:cNvGrpSpPr>
            <a:grpSpLocks/>
          </p:cNvGrpSpPr>
          <p:nvPr/>
        </p:nvGrpSpPr>
        <p:grpSpPr bwMode="auto">
          <a:xfrm>
            <a:off x="38100" y="1079500"/>
            <a:ext cx="3665538" cy="1955800"/>
            <a:chOff x="283" y="808"/>
            <a:chExt cx="2309" cy="1232"/>
          </a:xfrm>
        </p:grpSpPr>
        <p:sp>
          <p:nvSpPr>
            <p:cNvPr id="32" name="Oval 67"/>
            <p:cNvSpPr>
              <a:spLocks noChangeArrowheads="1"/>
            </p:cNvSpPr>
            <p:nvPr/>
          </p:nvSpPr>
          <p:spPr bwMode="auto">
            <a:xfrm flipV="1">
              <a:off x="1922" y="1315"/>
              <a:ext cx="267" cy="25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68"/>
            <p:cNvSpPr>
              <a:spLocks noChangeShapeType="1"/>
            </p:cNvSpPr>
            <p:nvPr/>
          </p:nvSpPr>
          <p:spPr bwMode="auto">
            <a:xfrm flipV="1">
              <a:off x="1930" y="1439"/>
              <a:ext cx="259" cy="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73"/>
            <p:cNvSpPr>
              <a:spLocks noChangeShapeType="1"/>
            </p:cNvSpPr>
            <p:nvPr/>
          </p:nvSpPr>
          <p:spPr bwMode="auto">
            <a:xfrm flipV="1">
              <a:off x="1856" y="1265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75"/>
            <p:cNvSpPr>
              <a:spLocks noChangeShapeType="1"/>
            </p:cNvSpPr>
            <p:nvPr/>
          </p:nvSpPr>
          <p:spPr bwMode="auto">
            <a:xfrm>
              <a:off x="2066" y="1565"/>
              <a:ext cx="0" cy="4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Rectangle 76"/>
            <p:cNvSpPr>
              <a:spLocks noChangeArrowheads="1"/>
            </p:cNvSpPr>
            <p:nvPr/>
          </p:nvSpPr>
          <p:spPr bwMode="auto">
            <a:xfrm>
              <a:off x="1344" y="1275"/>
              <a:ext cx="133" cy="24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37" name="Line 77"/>
            <p:cNvSpPr>
              <a:spLocks noChangeShapeType="1"/>
            </p:cNvSpPr>
            <p:nvPr/>
          </p:nvSpPr>
          <p:spPr bwMode="auto">
            <a:xfrm>
              <a:off x="1408" y="1529"/>
              <a:ext cx="0" cy="5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78"/>
            <p:cNvSpPr>
              <a:spLocks noChangeShapeType="1"/>
            </p:cNvSpPr>
            <p:nvPr/>
          </p:nvSpPr>
          <p:spPr bwMode="auto">
            <a:xfrm flipV="1">
              <a:off x="1408" y="881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79"/>
            <p:cNvSpPr>
              <a:spLocks noChangeShapeType="1"/>
            </p:cNvSpPr>
            <p:nvPr/>
          </p:nvSpPr>
          <p:spPr bwMode="auto">
            <a:xfrm flipV="1">
              <a:off x="2066" y="860"/>
              <a:ext cx="0" cy="4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Oval 82"/>
            <p:cNvSpPr>
              <a:spLocks noChangeArrowheads="1"/>
            </p:cNvSpPr>
            <p:nvPr/>
          </p:nvSpPr>
          <p:spPr bwMode="auto">
            <a:xfrm>
              <a:off x="631" y="1064"/>
              <a:ext cx="266" cy="25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ectangle 83"/>
            <p:cNvSpPr>
              <a:spLocks noChangeArrowheads="1"/>
            </p:cNvSpPr>
            <p:nvPr/>
          </p:nvSpPr>
          <p:spPr bwMode="auto">
            <a:xfrm>
              <a:off x="691" y="1502"/>
              <a:ext cx="133" cy="25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42" name="Line 84"/>
            <p:cNvSpPr>
              <a:spLocks noChangeShapeType="1"/>
            </p:cNvSpPr>
            <p:nvPr/>
          </p:nvSpPr>
          <p:spPr bwMode="auto">
            <a:xfrm>
              <a:off x="756" y="1752"/>
              <a:ext cx="2" cy="2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Line 85"/>
            <p:cNvSpPr>
              <a:spLocks noChangeShapeType="1"/>
            </p:cNvSpPr>
            <p:nvPr/>
          </p:nvSpPr>
          <p:spPr bwMode="auto">
            <a:xfrm flipH="1" flipV="1">
              <a:off x="756" y="844"/>
              <a:ext cx="0" cy="6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 Box 87"/>
            <p:cNvSpPr txBox="1">
              <a:spLocks noChangeArrowheads="1"/>
            </p:cNvSpPr>
            <p:nvPr/>
          </p:nvSpPr>
          <p:spPr bwMode="auto">
            <a:xfrm>
              <a:off x="283" y="1076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9V</a:t>
              </a:r>
            </a:p>
          </p:txBody>
        </p:sp>
        <p:sp>
          <p:nvSpPr>
            <p:cNvPr id="45" name="Text Box 88"/>
            <p:cNvSpPr txBox="1">
              <a:spLocks noChangeArrowheads="1"/>
            </p:cNvSpPr>
            <p:nvPr/>
          </p:nvSpPr>
          <p:spPr bwMode="auto">
            <a:xfrm>
              <a:off x="505" y="850"/>
              <a:ext cx="267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46" name="Text Box 90"/>
            <p:cNvSpPr txBox="1">
              <a:spLocks noChangeArrowheads="1"/>
            </p:cNvSpPr>
            <p:nvPr/>
          </p:nvSpPr>
          <p:spPr bwMode="auto">
            <a:xfrm>
              <a:off x="312" y="1485"/>
              <a:ext cx="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47" name="Oval 91"/>
            <p:cNvSpPr>
              <a:spLocks noChangeArrowheads="1"/>
            </p:cNvSpPr>
            <p:nvPr/>
          </p:nvSpPr>
          <p:spPr bwMode="auto">
            <a:xfrm>
              <a:off x="2038" y="827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val 92"/>
            <p:cNvSpPr>
              <a:spLocks noChangeArrowheads="1"/>
            </p:cNvSpPr>
            <p:nvPr/>
          </p:nvSpPr>
          <p:spPr bwMode="auto">
            <a:xfrm>
              <a:off x="2038" y="1985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Line 93"/>
            <p:cNvSpPr>
              <a:spLocks noChangeShapeType="1"/>
            </p:cNvSpPr>
            <p:nvPr/>
          </p:nvSpPr>
          <p:spPr bwMode="auto">
            <a:xfrm>
              <a:off x="756" y="2005"/>
              <a:ext cx="175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Line 94"/>
            <p:cNvSpPr>
              <a:spLocks noChangeShapeType="1"/>
            </p:cNvSpPr>
            <p:nvPr/>
          </p:nvSpPr>
          <p:spPr bwMode="auto">
            <a:xfrm>
              <a:off x="756" y="844"/>
              <a:ext cx="176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95"/>
            <p:cNvSpPr>
              <a:spLocks noChangeArrowheads="1"/>
            </p:cNvSpPr>
            <p:nvPr/>
          </p:nvSpPr>
          <p:spPr bwMode="auto">
            <a:xfrm>
              <a:off x="1376" y="827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Oval 96"/>
            <p:cNvSpPr>
              <a:spLocks noChangeArrowheads="1"/>
            </p:cNvSpPr>
            <p:nvPr/>
          </p:nvSpPr>
          <p:spPr bwMode="auto">
            <a:xfrm>
              <a:off x="1379" y="1985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 Box 97"/>
            <p:cNvSpPr txBox="1">
              <a:spLocks noChangeArrowheads="1"/>
            </p:cNvSpPr>
            <p:nvPr/>
          </p:nvSpPr>
          <p:spPr bwMode="auto">
            <a:xfrm>
              <a:off x="864" y="1245"/>
              <a:ext cx="5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</a:t>
              </a:r>
              <a:r>
                <a:rPr kumimoji="1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54" name="Text Box 98"/>
            <p:cNvSpPr txBox="1">
              <a:spLocks noChangeArrowheads="1"/>
            </p:cNvSpPr>
            <p:nvPr/>
          </p:nvSpPr>
          <p:spPr bwMode="auto">
            <a:xfrm>
              <a:off x="1536" y="1332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A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55" name="Oval 102"/>
            <p:cNvSpPr>
              <a:spLocks noChangeArrowheads="1"/>
            </p:cNvSpPr>
            <p:nvPr/>
          </p:nvSpPr>
          <p:spPr bwMode="auto">
            <a:xfrm>
              <a:off x="2520" y="80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Oval 103"/>
            <p:cNvSpPr>
              <a:spLocks noChangeArrowheads="1"/>
            </p:cNvSpPr>
            <p:nvPr/>
          </p:nvSpPr>
          <p:spPr bwMode="auto">
            <a:xfrm>
              <a:off x="2512" y="196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7" name="Text Box 109"/>
          <p:cNvSpPr txBox="1">
            <a:spLocks noChangeArrowheads="1"/>
          </p:cNvSpPr>
          <p:nvPr/>
        </p:nvSpPr>
        <p:spPr bwMode="auto">
          <a:xfrm>
            <a:off x="3886200" y="990600"/>
            <a:ext cx="5041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解：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(1) 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求等效电源的电动势</a:t>
            </a:r>
            <a:r>
              <a:rPr kumimoji="1" lang="zh-CN" altLang="en-US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</a:t>
            </a:r>
            <a:r>
              <a: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E</a:t>
            </a: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</p:txBody>
      </p:sp>
      <p:grpSp>
        <p:nvGrpSpPr>
          <p:cNvPr id="58" name="Group 113"/>
          <p:cNvGrpSpPr>
            <a:grpSpLocks/>
          </p:cNvGrpSpPr>
          <p:nvPr/>
        </p:nvGrpSpPr>
        <p:grpSpPr bwMode="auto">
          <a:xfrm>
            <a:off x="3632200" y="1549400"/>
            <a:ext cx="598488" cy="927100"/>
            <a:chOff x="2520" y="1072"/>
            <a:chExt cx="377" cy="584"/>
          </a:xfrm>
        </p:grpSpPr>
        <p:sp>
          <p:nvSpPr>
            <p:cNvPr id="59" name="Line 111"/>
            <p:cNvSpPr>
              <a:spLocks noChangeShapeType="1"/>
            </p:cNvSpPr>
            <p:nvPr/>
          </p:nvSpPr>
          <p:spPr bwMode="auto">
            <a:xfrm>
              <a:off x="2520" y="1072"/>
              <a:ext cx="0" cy="5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Text Box 112"/>
            <p:cNvSpPr txBox="1">
              <a:spLocks noChangeArrowheads="1"/>
            </p:cNvSpPr>
            <p:nvPr/>
          </p:nvSpPr>
          <p:spPr bwMode="auto">
            <a:xfrm>
              <a:off x="2567" y="1224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aphicFrame>
        <p:nvGraphicFramePr>
          <p:cNvPr id="61" name="Object 114"/>
          <p:cNvGraphicFramePr>
            <a:graphicFrameLocks noChangeAspect="1"/>
          </p:cNvGraphicFramePr>
          <p:nvPr/>
        </p:nvGraphicFramePr>
        <p:xfrm>
          <a:off x="5083175" y="1503363"/>
          <a:ext cx="3014663" cy="1554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6" r:id="rId3" imgW="1205280" imgH="626400" progId="Equation.3">
                  <p:embed/>
                </p:oleObj>
              </mc:Choice>
              <mc:Fallback>
                <p:oleObj r:id="rId3" imgW="1205280" imgH="62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83175" y="1503363"/>
                        <a:ext cx="3014663" cy="1554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2" name="Text Box 115"/>
          <p:cNvSpPr txBox="1">
            <a:spLocks noChangeArrowheads="1"/>
          </p:cNvSpPr>
          <p:nvPr/>
        </p:nvSpPr>
        <p:spPr bwMode="auto">
          <a:xfrm>
            <a:off x="4343400" y="3057525"/>
            <a:ext cx="45847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求等效电源的内阻</a:t>
            </a:r>
            <a:r>
              <a:rPr kumimoji="0" lang="zh-CN" altLang="en-US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除去所有电源（理想电压源短路，理想电流源开路）</a:t>
            </a:r>
            <a:endParaRPr kumimoji="0" lang="zh-CN" altLang="en-US" sz="2800" b="1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63" name="Group 148"/>
          <p:cNvGrpSpPr>
            <a:grpSpLocks/>
          </p:cNvGrpSpPr>
          <p:nvPr/>
        </p:nvGrpSpPr>
        <p:grpSpPr bwMode="auto">
          <a:xfrm>
            <a:off x="211138" y="3225800"/>
            <a:ext cx="2540000" cy="1308100"/>
            <a:chOff x="133" y="2168"/>
            <a:chExt cx="1600" cy="824"/>
          </a:xfrm>
        </p:grpSpPr>
        <p:sp>
          <p:nvSpPr>
            <p:cNvPr id="64" name="Rectangle 121"/>
            <p:cNvSpPr>
              <a:spLocks noChangeArrowheads="1"/>
            </p:cNvSpPr>
            <p:nvPr/>
          </p:nvSpPr>
          <p:spPr bwMode="auto">
            <a:xfrm>
              <a:off x="1165" y="2459"/>
              <a:ext cx="133" cy="24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65" name="Line 122"/>
            <p:cNvSpPr>
              <a:spLocks noChangeShapeType="1"/>
            </p:cNvSpPr>
            <p:nvPr/>
          </p:nvSpPr>
          <p:spPr bwMode="auto">
            <a:xfrm>
              <a:off x="1229" y="2705"/>
              <a:ext cx="0" cy="2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123"/>
            <p:cNvSpPr>
              <a:spLocks noChangeShapeType="1"/>
            </p:cNvSpPr>
            <p:nvPr/>
          </p:nvSpPr>
          <p:spPr bwMode="auto">
            <a:xfrm flipH="1" flipV="1">
              <a:off x="1229" y="2193"/>
              <a:ext cx="0" cy="2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Rectangle 126"/>
            <p:cNvSpPr>
              <a:spLocks noChangeArrowheads="1"/>
            </p:cNvSpPr>
            <p:nvPr/>
          </p:nvSpPr>
          <p:spPr bwMode="auto">
            <a:xfrm>
              <a:off x="512" y="2462"/>
              <a:ext cx="133" cy="25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68" name="Line 127"/>
            <p:cNvSpPr>
              <a:spLocks noChangeShapeType="1"/>
            </p:cNvSpPr>
            <p:nvPr/>
          </p:nvSpPr>
          <p:spPr bwMode="auto">
            <a:xfrm>
              <a:off x="577" y="2712"/>
              <a:ext cx="2" cy="2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128"/>
            <p:cNvSpPr>
              <a:spLocks noChangeShapeType="1"/>
            </p:cNvSpPr>
            <p:nvPr/>
          </p:nvSpPr>
          <p:spPr bwMode="auto">
            <a:xfrm flipH="1" flipV="1">
              <a:off x="577" y="2204"/>
              <a:ext cx="0" cy="26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Text Box 131"/>
            <p:cNvSpPr txBox="1">
              <a:spLocks noChangeArrowheads="1"/>
            </p:cNvSpPr>
            <p:nvPr/>
          </p:nvSpPr>
          <p:spPr bwMode="auto">
            <a:xfrm>
              <a:off x="133" y="2445"/>
              <a:ext cx="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71" name="Line 134"/>
            <p:cNvSpPr>
              <a:spLocks noChangeShapeType="1"/>
            </p:cNvSpPr>
            <p:nvPr/>
          </p:nvSpPr>
          <p:spPr bwMode="auto">
            <a:xfrm>
              <a:off x="577" y="2957"/>
              <a:ext cx="108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135"/>
            <p:cNvSpPr>
              <a:spLocks noChangeShapeType="1"/>
            </p:cNvSpPr>
            <p:nvPr/>
          </p:nvSpPr>
          <p:spPr bwMode="auto">
            <a:xfrm>
              <a:off x="577" y="2204"/>
              <a:ext cx="109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Oval 136"/>
            <p:cNvSpPr>
              <a:spLocks noChangeArrowheads="1"/>
            </p:cNvSpPr>
            <p:nvPr/>
          </p:nvSpPr>
          <p:spPr bwMode="auto">
            <a:xfrm>
              <a:off x="1205" y="2179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Oval 137"/>
            <p:cNvSpPr>
              <a:spLocks noChangeArrowheads="1"/>
            </p:cNvSpPr>
            <p:nvPr/>
          </p:nvSpPr>
          <p:spPr bwMode="auto">
            <a:xfrm>
              <a:off x="1200" y="2937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Text Box 138"/>
            <p:cNvSpPr txBox="1">
              <a:spLocks noChangeArrowheads="1"/>
            </p:cNvSpPr>
            <p:nvPr/>
          </p:nvSpPr>
          <p:spPr bwMode="auto">
            <a:xfrm>
              <a:off x="685" y="2429"/>
              <a:ext cx="5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76" name="Oval 140"/>
            <p:cNvSpPr>
              <a:spLocks noChangeArrowheads="1"/>
            </p:cNvSpPr>
            <p:nvPr/>
          </p:nvSpPr>
          <p:spPr bwMode="auto">
            <a:xfrm>
              <a:off x="1661" y="216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Oval 141"/>
            <p:cNvSpPr>
              <a:spLocks noChangeArrowheads="1"/>
            </p:cNvSpPr>
            <p:nvPr/>
          </p:nvSpPr>
          <p:spPr bwMode="auto">
            <a:xfrm>
              <a:off x="1653" y="2920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78" name="Group 147"/>
          <p:cNvGrpSpPr>
            <a:grpSpLocks/>
          </p:cNvGrpSpPr>
          <p:nvPr/>
        </p:nvGrpSpPr>
        <p:grpSpPr bwMode="auto">
          <a:xfrm>
            <a:off x="2463800" y="3759200"/>
            <a:ext cx="1463675" cy="546100"/>
            <a:chOff x="1552" y="2496"/>
            <a:chExt cx="922" cy="344"/>
          </a:xfrm>
        </p:grpSpPr>
        <p:sp>
          <p:nvSpPr>
            <p:cNvPr id="79" name="Line 144"/>
            <p:cNvSpPr>
              <a:spLocks noChangeShapeType="1"/>
            </p:cNvSpPr>
            <p:nvPr/>
          </p:nvSpPr>
          <p:spPr bwMode="auto">
            <a:xfrm>
              <a:off x="1552" y="2504"/>
              <a:ext cx="384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Line 145"/>
            <p:cNvSpPr>
              <a:spLocks noChangeShapeType="1"/>
            </p:cNvSpPr>
            <p:nvPr/>
          </p:nvSpPr>
          <p:spPr bwMode="auto">
            <a:xfrm>
              <a:off x="1928" y="2496"/>
              <a:ext cx="0" cy="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Rectangle 146"/>
            <p:cNvSpPr>
              <a:spLocks noChangeArrowheads="1"/>
            </p:cNvSpPr>
            <p:nvPr/>
          </p:nvSpPr>
          <p:spPr bwMode="auto">
            <a:xfrm>
              <a:off x="1934" y="2552"/>
              <a:ext cx="54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aphicFrame>
        <p:nvGraphicFramePr>
          <p:cNvPr id="82" name="Object 149"/>
          <p:cNvGraphicFramePr>
            <a:graphicFrameLocks noChangeAspect="1"/>
          </p:cNvGraphicFramePr>
          <p:nvPr/>
        </p:nvGraphicFramePr>
        <p:xfrm>
          <a:off x="5095875" y="4440238"/>
          <a:ext cx="2289175" cy="896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37" r:id="rId5" imgW="822600" imgH="318960" progId="Equation.3">
                  <p:embed/>
                </p:oleObj>
              </mc:Choice>
              <mc:Fallback>
                <p:oleObj r:id="rId5" imgW="82260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5875" y="4440238"/>
                        <a:ext cx="2289175" cy="8969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3" name="Text Box 150"/>
          <p:cNvSpPr txBox="1">
            <a:spLocks noChangeArrowheads="1"/>
          </p:cNvSpPr>
          <p:nvPr/>
        </p:nvSpPr>
        <p:spPr bwMode="auto">
          <a:xfrm>
            <a:off x="4533900" y="5411788"/>
            <a:ext cx="3149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(3)  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画出等效电路</a:t>
            </a: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</p:txBody>
      </p:sp>
      <p:grpSp>
        <p:nvGrpSpPr>
          <p:cNvPr id="84" name="Group 167"/>
          <p:cNvGrpSpPr>
            <a:grpSpLocks/>
          </p:cNvGrpSpPr>
          <p:nvPr/>
        </p:nvGrpSpPr>
        <p:grpSpPr bwMode="auto">
          <a:xfrm>
            <a:off x="892175" y="4800600"/>
            <a:ext cx="1343025" cy="1854200"/>
            <a:chOff x="562" y="3064"/>
            <a:chExt cx="846" cy="1168"/>
          </a:xfrm>
        </p:grpSpPr>
        <p:sp>
          <p:nvSpPr>
            <p:cNvPr id="85" name="Line 152"/>
            <p:cNvSpPr>
              <a:spLocks noChangeShapeType="1"/>
            </p:cNvSpPr>
            <p:nvPr/>
          </p:nvSpPr>
          <p:spPr bwMode="auto">
            <a:xfrm>
              <a:off x="562" y="3526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6" name="Oval 153"/>
            <p:cNvSpPr>
              <a:spLocks noChangeArrowheads="1"/>
            </p:cNvSpPr>
            <p:nvPr/>
          </p:nvSpPr>
          <p:spPr bwMode="auto">
            <a:xfrm>
              <a:off x="622" y="3278"/>
              <a:ext cx="242" cy="24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Line 154"/>
            <p:cNvSpPr>
              <a:spLocks noChangeShapeType="1"/>
            </p:cNvSpPr>
            <p:nvPr/>
          </p:nvSpPr>
          <p:spPr bwMode="auto">
            <a:xfrm>
              <a:off x="743" y="3092"/>
              <a:ext cx="0" cy="6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Rectangle 155"/>
            <p:cNvSpPr>
              <a:spLocks noChangeArrowheads="1"/>
            </p:cNvSpPr>
            <p:nvPr/>
          </p:nvSpPr>
          <p:spPr bwMode="auto">
            <a:xfrm>
              <a:off x="683" y="3712"/>
              <a:ext cx="121" cy="24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89" name="Line 156"/>
            <p:cNvSpPr>
              <a:spLocks noChangeShapeType="1"/>
            </p:cNvSpPr>
            <p:nvPr/>
          </p:nvSpPr>
          <p:spPr bwMode="auto">
            <a:xfrm>
              <a:off x="743" y="3960"/>
              <a:ext cx="0" cy="2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Text Box 157"/>
            <p:cNvSpPr txBox="1">
              <a:spLocks noChangeArrowheads="1"/>
            </p:cNvSpPr>
            <p:nvPr/>
          </p:nvSpPr>
          <p:spPr bwMode="auto">
            <a:xfrm>
              <a:off x="743" y="3075"/>
              <a:ext cx="242" cy="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sp>
          <p:nvSpPr>
            <p:cNvPr id="91" name="Text Box 158"/>
            <p:cNvSpPr txBox="1">
              <a:spLocks noChangeArrowheads="1"/>
            </p:cNvSpPr>
            <p:nvPr/>
          </p:nvSpPr>
          <p:spPr bwMode="auto">
            <a:xfrm>
              <a:off x="855" y="3272"/>
              <a:ext cx="4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10V</a:t>
              </a:r>
            </a:p>
          </p:txBody>
        </p:sp>
        <p:sp>
          <p:nvSpPr>
            <p:cNvPr id="92" name="Line 162"/>
            <p:cNvSpPr>
              <a:spLocks noChangeShapeType="1"/>
            </p:cNvSpPr>
            <p:nvPr/>
          </p:nvSpPr>
          <p:spPr bwMode="auto">
            <a:xfrm>
              <a:off x="736" y="3096"/>
              <a:ext cx="5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3" name="Oval 163"/>
            <p:cNvSpPr>
              <a:spLocks noChangeArrowheads="1"/>
            </p:cNvSpPr>
            <p:nvPr/>
          </p:nvSpPr>
          <p:spPr bwMode="auto">
            <a:xfrm>
              <a:off x="1320" y="3064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4" name="Line 164"/>
            <p:cNvSpPr>
              <a:spLocks noChangeShapeType="1"/>
            </p:cNvSpPr>
            <p:nvPr/>
          </p:nvSpPr>
          <p:spPr bwMode="auto">
            <a:xfrm>
              <a:off x="752" y="4192"/>
              <a:ext cx="5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Oval 165"/>
            <p:cNvSpPr>
              <a:spLocks noChangeArrowheads="1"/>
            </p:cNvSpPr>
            <p:nvPr/>
          </p:nvSpPr>
          <p:spPr bwMode="auto">
            <a:xfrm>
              <a:off x="1336" y="4160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Rectangle 166"/>
            <p:cNvSpPr>
              <a:spLocks noChangeArrowheads="1"/>
            </p:cNvSpPr>
            <p:nvPr/>
          </p:nvSpPr>
          <p:spPr bwMode="auto">
            <a:xfrm>
              <a:off x="836" y="3720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44988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2" grpId="0" build="p"/>
      <p:bldP spid="83" grpId="0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3810000" y="1435100"/>
            <a:ext cx="1287463" cy="1855788"/>
            <a:chOff x="2400" y="904"/>
            <a:chExt cx="811" cy="1169"/>
          </a:xfrm>
        </p:grpSpPr>
        <p:sp>
          <p:nvSpPr>
            <p:cNvPr id="5" name="Text Box 9"/>
            <p:cNvSpPr txBox="1">
              <a:spLocks noChangeArrowheads="1"/>
            </p:cNvSpPr>
            <p:nvPr/>
          </p:nvSpPr>
          <p:spPr bwMode="auto">
            <a:xfrm>
              <a:off x="2480" y="1380"/>
              <a:ext cx="4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2827" y="1387"/>
              <a:ext cx="133" cy="25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7" name="Line 5"/>
            <p:cNvSpPr>
              <a:spLocks noChangeShapeType="1"/>
            </p:cNvSpPr>
            <p:nvPr/>
          </p:nvSpPr>
          <p:spPr bwMode="auto">
            <a:xfrm>
              <a:off x="2885" y="1637"/>
              <a:ext cx="1" cy="4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6"/>
            <p:cNvSpPr>
              <a:spLocks noChangeShapeType="1"/>
            </p:cNvSpPr>
            <p:nvPr/>
          </p:nvSpPr>
          <p:spPr bwMode="auto">
            <a:xfrm flipV="1">
              <a:off x="2885" y="905"/>
              <a:ext cx="3" cy="48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 rot="10800000" flipH="1" flipV="1">
              <a:off x="2968" y="962"/>
              <a:ext cx="0" cy="3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3020" y="981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I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1" name="Line 10"/>
            <p:cNvSpPr>
              <a:spLocks noChangeShapeType="1"/>
            </p:cNvSpPr>
            <p:nvPr/>
          </p:nvSpPr>
          <p:spPr bwMode="auto">
            <a:xfrm>
              <a:off x="2408" y="904"/>
              <a:ext cx="4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11"/>
            <p:cNvSpPr>
              <a:spLocks noChangeShapeType="1"/>
            </p:cNvSpPr>
            <p:nvPr/>
          </p:nvSpPr>
          <p:spPr bwMode="auto">
            <a:xfrm flipH="1">
              <a:off x="2400" y="2064"/>
              <a:ext cx="4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13" name="Group 12"/>
          <p:cNvGrpSpPr>
            <a:grpSpLocks/>
          </p:cNvGrpSpPr>
          <p:nvPr/>
        </p:nvGrpSpPr>
        <p:grpSpPr bwMode="auto">
          <a:xfrm>
            <a:off x="152400" y="1371600"/>
            <a:ext cx="3665538" cy="1955800"/>
            <a:chOff x="283" y="808"/>
            <a:chExt cx="2309" cy="1232"/>
          </a:xfrm>
        </p:grpSpPr>
        <p:sp>
          <p:nvSpPr>
            <p:cNvPr id="14" name="Oval 13"/>
            <p:cNvSpPr>
              <a:spLocks noChangeArrowheads="1"/>
            </p:cNvSpPr>
            <p:nvPr/>
          </p:nvSpPr>
          <p:spPr bwMode="auto">
            <a:xfrm flipV="1">
              <a:off x="1922" y="1315"/>
              <a:ext cx="267" cy="25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14"/>
            <p:cNvSpPr>
              <a:spLocks noChangeShapeType="1"/>
            </p:cNvSpPr>
            <p:nvPr/>
          </p:nvSpPr>
          <p:spPr bwMode="auto">
            <a:xfrm flipV="1">
              <a:off x="1930" y="1439"/>
              <a:ext cx="259" cy="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Line 15"/>
            <p:cNvSpPr>
              <a:spLocks noChangeShapeType="1"/>
            </p:cNvSpPr>
            <p:nvPr/>
          </p:nvSpPr>
          <p:spPr bwMode="auto">
            <a:xfrm flipV="1">
              <a:off x="1856" y="1265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Line 16"/>
            <p:cNvSpPr>
              <a:spLocks noChangeShapeType="1"/>
            </p:cNvSpPr>
            <p:nvPr/>
          </p:nvSpPr>
          <p:spPr bwMode="auto">
            <a:xfrm>
              <a:off x="2066" y="1565"/>
              <a:ext cx="0" cy="4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Rectangle 17"/>
            <p:cNvSpPr>
              <a:spLocks noChangeArrowheads="1"/>
            </p:cNvSpPr>
            <p:nvPr/>
          </p:nvSpPr>
          <p:spPr bwMode="auto">
            <a:xfrm>
              <a:off x="1344" y="1275"/>
              <a:ext cx="133" cy="24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9" name="Line 18"/>
            <p:cNvSpPr>
              <a:spLocks noChangeShapeType="1"/>
            </p:cNvSpPr>
            <p:nvPr/>
          </p:nvSpPr>
          <p:spPr bwMode="auto">
            <a:xfrm>
              <a:off x="1408" y="1529"/>
              <a:ext cx="0" cy="5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ne 19"/>
            <p:cNvSpPr>
              <a:spLocks noChangeShapeType="1"/>
            </p:cNvSpPr>
            <p:nvPr/>
          </p:nvSpPr>
          <p:spPr bwMode="auto">
            <a:xfrm flipV="1">
              <a:off x="1408" y="881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Line 20"/>
            <p:cNvSpPr>
              <a:spLocks noChangeShapeType="1"/>
            </p:cNvSpPr>
            <p:nvPr/>
          </p:nvSpPr>
          <p:spPr bwMode="auto">
            <a:xfrm flipV="1">
              <a:off x="2066" y="860"/>
              <a:ext cx="0" cy="4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631" y="1064"/>
              <a:ext cx="266" cy="25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691" y="1502"/>
              <a:ext cx="133" cy="25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24" name="Line 23"/>
            <p:cNvSpPr>
              <a:spLocks noChangeShapeType="1"/>
            </p:cNvSpPr>
            <p:nvPr/>
          </p:nvSpPr>
          <p:spPr bwMode="auto">
            <a:xfrm>
              <a:off x="756" y="1752"/>
              <a:ext cx="2" cy="2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24"/>
            <p:cNvSpPr>
              <a:spLocks noChangeShapeType="1"/>
            </p:cNvSpPr>
            <p:nvPr/>
          </p:nvSpPr>
          <p:spPr bwMode="auto">
            <a:xfrm flipH="1" flipV="1">
              <a:off x="756" y="844"/>
              <a:ext cx="0" cy="65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Text Box 25"/>
            <p:cNvSpPr txBox="1">
              <a:spLocks noChangeArrowheads="1"/>
            </p:cNvSpPr>
            <p:nvPr/>
          </p:nvSpPr>
          <p:spPr bwMode="auto">
            <a:xfrm>
              <a:off x="283" y="1076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9V</a:t>
              </a:r>
            </a:p>
          </p:txBody>
        </p:sp>
        <p:sp>
          <p:nvSpPr>
            <p:cNvPr id="27" name="Text Box 26"/>
            <p:cNvSpPr txBox="1">
              <a:spLocks noChangeArrowheads="1"/>
            </p:cNvSpPr>
            <p:nvPr/>
          </p:nvSpPr>
          <p:spPr bwMode="auto">
            <a:xfrm>
              <a:off x="505" y="850"/>
              <a:ext cx="267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28" name="Text Box 27"/>
            <p:cNvSpPr txBox="1">
              <a:spLocks noChangeArrowheads="1"/>
            </p:cNvSpPr>
            <p:nvPr/>
          </p:nvSpPr>
          <p:spPr bwMode="auto">
            <a:xfrm>
              <a:off x="312" y="1485"/>
              <a:ext cx="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29" name="Oval 28"/>
            <p:cNvSpPr>
              <a:spLocks noChangeArrowheads="1"/>
            </p:cNvSpPr>
            <p:nvPr/>
          </p:nvSpPr>
          <p:spPr bwMode="auto">
            <a:xfrm>
              <a:off x="2038" y="827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29"/>
            <p:cNvSpPr>
              <a:spLocks noChangeArrowheads="1"/>
            </p:cNvSpPr>
            <p:nvPr/>
          </p:nvSpPr>
          <p:spPr bwMode="auto">
            <a:xfrm>
              <a:off x="2038" y="1985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30"/>
            <p:cNvSpPr>
              <a:spLocks noChangeShapeType="1"/>
            </p:cNvSpPr>
            <p:nvPr/>
          </p:nvSpPr>
          <p:spPr bwMode="auto">
            <a:xfrm>
              <a:off x="756" y="2005"/>
              <a:ext cx="175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31"/>
            <p:cNvSpPr>
              <a:spLocks noChangeShapeType="1"/>
            </p:cNvSpPr>
            <p:nvPr/>
          </p:nvSpPr>
          <p:spPr bwMode="auto">
            <a:xfrm>
              <a:off x="756" y="844"/>
              <a:ext cx="176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val 32"/>
            <p:cNvSpPr>
              <a:spLocks noChangeArrowheads="1"/>
            </p:cNvSpPr>
            <p:nvPr/>
          </p:nvSpPr>
          <p:spPr bwMode="auto">
            <a:xfrm>
              <a:off x="1376" y="827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33"/>
            <p:cNvSpPr>
              <a:spLocks noChangeArrowheads="1"/>
            </p:cNvSpPr>
            <p:nvPr/>
          </p:nvSpPr>
          <p:spPr bwMode="auto">
            <a:xfrm>
              <a:off x="1379" y="1985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Text Box 34"/>
            <p:cNvSpPr txBox="1">
              <a:spLocks noChangeArrowheads="1"/>
            </p:cNvSpPr>
            <p:nvPr/>
          </p:nvSpPr>
          <p:spPr bwMode="auto">
            <a:xfrm>
              <a:off x="864" y="1245"/>
              <a:ext cx="5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6" name="Text Box 35"/>
            <p:cNvSpPr txBox="1">
              <a:spLocks noChangeArrowheads="1"/>
            </p:cNvSpPr>
            <p:nvPr/>
          </p:nvSpPr>
          <p:spPr bwMode="auto">
            <a:xfrm>
              <a:off x="1536" y="1332"/>
              <a:ext cx="41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A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7" name="Oval 36"/>
            <p:cNvSpPr>
              <a:spLocks noChangeArrowheads="1"/>
            </p:cNvSpPr>
            <p:nvPr/>
          </p:nvSpPr>
          <p:spPr bwMode="auto">
            <a:xfrm>
              <a:off x="2520" y="80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Oval 37"/>
            <p:cNvSpPr>
              <a:spLocks noChangeArrowheads="1"/>
            </p:cNvSpPr>
            <p:nvPr/>
          </p:nvSpPr>
          <p:spPr bwMode="auto">
            <a:xfrm>
              <a:off x="2512" y="196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" name="AutoShape 38"/>
          <p:cNvSpPr>
            <a:spLocks noChangeArrowheads="1"/>
          </p:cNvSpPr>
          <p:nvPr/>
        </p:nvSpPr>
        <p:spPr bwMode="auto">
          <a:xfrm>
            <a:off x="317500" y="279400"/>
            <a:ext cx="1765300" cy="698500"/>
          </a:xfrm>
          <a:prstGeom prst="cloudCallout">
            <a:avLst>
              <a:gd name="adj1" fmla="val 48292"/>
              <a:gd name="adj2" fmla="val 48181"/>
            </a:avLst>
          </a:prstGeom>
          <a:solidFill>
            <a:srgbClr val="FFFF00"/>
          </a:solidFill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思考：</a:t>
            </a:r>
          </a:p>
        </p:txBody>
      </p:sp>
      <p:sp>
        <p:nvSpPr>
          <p:cNvPr id="40" name="Text Box 39"/>
          <p:cNvSpPr txBox="1">
            <a:spLocks noChangeArrowheads="1"/>
          </p:cNvSpPr>
          <p:nvPr/>
        </p:nvSpPr>
        <p:spPr bwMode="auto">
          <a:xfrm>
            <a:off x="2070100" y="482600"/>
            <a:ext cx="424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+mn-ea"/>
              </a:rPr>
              <a:t>若外接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+mn-ea"/>
              </a:rPr>
              <a:t>3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</a:t>
            </a: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的电阻，求电流</a:t>
            </a:r>
            <a:r>
              <a:rPr kumimoji="1" lang="en-US" altLang="zh-CN" sz="1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I</a:t>
            </a:r>
            <a:r>
              <a: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?</a:t>
            </a:r>
          </a:p>
        </p:txBody>
      </p:sp>
      <p:sp>
        <p:nvSpPr>
          <p:cNvPr id="41" name="AutoShape 42"/>
          <p:cNvSpPr>
            <a:spLocks noChangeArrowheads="1"/>
          </p:cNvSpPr>
          <p:nvPr/>
        </p:nvSpPr>
        <p:spPr bwMode="auto">
          <a:xfrm>
            <a:off x="4902200" y="2201863"/>
            <a:ext cx="533400" cy="298450"/>
          </a:xfrm>
          <a:prstGeom prst="notchedRightArrow">
            <a:avLst>
              <a:gd name="adj1" fmla="val 50000"/>
              <a:gd name="adj2" fmla="val 44681"/>
            </a:avLst>
          </a:prstGeom>
          <a:gradFill rotWithShape="0">
            <a:gsLst>
              <a:gs pos="0">
                <a:srgbClr val="FFFF00"/>
              </a:gs>
              <a:gs pos="100000">
                <a:srgbClr val="FF3300"/>
              </a:gs>
            </a:gsLst>
            <a:lin ang="0" scaled="1"/>
          </a:gradFill>
          <a:ln w="381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grpSp>
        <p:nvGrpSpPr>
          <p:cNvPr id="42" name="Group 65"/>
          <p:cNvGrpSpPr>
            <a:grpSpLocks/>
          </p:cNvGrpSpPr>
          <p:nvPr/>
        </p:nvGrpSpPr>
        <p:grpSpPr bwMode="auto">
          <a:xfrm>
            <a:off x="5527675" y="1460500"/>
            <a:ext cx="2617788" cy="1854200"/>
            <a:chOff x="3482" y="920"/>
            <a:chExt cx="1649" cy="1168"/>
          </a:xfrm>
        </p:grpSpPr>
        <p:sp>
          <p:nvSpPr>
            <p:cNvPr id="43" name="Line 44"/>
            <p:cNvSpPr>
              <a:spLocks noChangeShapeType="1"/>
            </p:cNvSpPr>
            <p:nvPr/>
          </p:nvSpPr>
          <p:spPr bwMode="auto">
            <a:xfrm>
              <a:off x="3482" y="1382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val 45"/>
            <p:cNvSpPr>
              <a:spLocks noChangeArrowheads="1"/>
            </p:cNvSpPr>
            <p:nvPr/>
          </p:nvSpPr>
          <p:spPr bwMode="auto">
            <a:xfrm>
              <a:off x="3542" y="1134"/>
              <a:ext cx="242" cy="24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Line 46"/>
            <p:cNvSpPr>
              <a:spLocks noChangeShapeType="1"/>
            </p:cNvSpPr>
            <p:nvPr/>
          </p:nvSpPr>
          <p:spPr bwMode="auto">
            <a:xfrm>
              <a:off x="3663" y="948"/>
              <a:ext cx="0" cy="6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Rectangle 47"/>
            <p:cNvSpPr>
              <a:spLocks noChangeArrowheads="1"/>
            </p:cNvSpPr>
            <p:nvPr/>
          </p:nvSpPr>
          <p:spPr bwMode="auto">
            <a:xfrm>
              <a:off x="3603" y="1568"/>
              <a:ext cx="121" cy="24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47" name="Line 48"/>
            <p:cNvSpPr>
              <a:spLocks noChangeShapeType="1"/>
            </p:cNvSpPr>
            <p:nvPr/>
          </p:nvSpPr>
          <p:spPr bwMode="auto">
            <a:xfrm>
              <a:off x="3663" y="1816"/>
              <a:ext cx="0" cy="2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Text Box 49"/>
            <p:cNvSpPr txBox="1">
              <a:spLocks noChangeArrowheads="1"/>
            </p:cNvSpPr>
            <p:nvPr/>
          </p:nvSpPr>
          <p:spPr bwMode="auto">
            <a:xfrm>
              <a:off x="3663" y="931"/>
              <a:ext cx="242" cy="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sp>
          <p:nvSpPr>
            <p:cNvPr id="49" name="Text Box 50"/>
            <p:cNvSpPr txBox="1">
              <a:spLocks noChangeArrowheads="1"/>
            </p:cNvSpPr>
            <p:nvPr/>
          </p:nvSpPr>
          <p:spPr bwMode="auto">
            <a:xfrm>
              <a:off x="3775" y="1128"/>
              <a:ext cx="4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10V</a:t>
              </a:r>
            </a:p>
          </p:txBody>
        </p:sp>
        <p:sp>
          <p:nvSpPr>
            <p:cNvPr id="50" name="Line 51"/>
            <p:cNvSpPr>
              <a:spLocks noChangeShapeType="1"/>
            </p:cNvSpPr>
            <p:nvPr/>
          </p:nvSpPr>
          <p:spPr bwMode="auto">
            <a:xfrm>
              <a:off x="3656" y="952"/>
              <a:ext cx="5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Oval 52"/>
            <p:cNvSpPr>
              <a:spLocks noChangeArrowheads="1"/>
            </p:cNvSpPr>
            <p:nvPr/>
          </p:nvSpPr>
          <p:spPr bwMode="auto">
            <a:xfrm>
              <a:off x="4240" y="920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Line 53"/>
            <p:cNvSpPr>
              <a:spLocks noChangeShapeType="1"/>
            </p:cNvSpPr>
            <p:nvPr/>
          </p:nvSpPr>
          <p:spPr bwMode="auto">
            <a:xfrm>
              <a:off x="3672" y="2056"/>
              <a:ext cx="5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Oval 54"/>
            <p:cNvSpPr>
              <a:spLocks noChangeArrowheads="1"/>
            </p:cNvSpPr>
            <p:nvPr/>
          </p:nvSpPr>
          <p:spPr bwMode="auto">
            <a:xfrm>
              <a:off x="4256" y="2016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Rectangle 55"/>
            <p:cNvSpPr>
              <a:spLocks noChangeArrowheads="1"/>
            </p:cNvSpPr>
            <p:nvPr/>
          </p:nvSpPr>
          <p:spPr bwMode="auto">
            <a:xfrm>
              <a:off x="3756" y="1576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55" name="Text Box 57"/>
            <p:cNvSpPr txBox="1">
              <a:spLocks noChangeArrowheads="1"/>
            </p:cNvSpPr>
            <p:nvPr/>
          </p:nvSpPr>
          <p:spPr bwMode="auto">
            <a:xfrm>
              <a:off x="4400" y="1276"/>
              <a:ext cx="41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56" name="Rectangle 58"/>
            <p:cNvSpPr>
              <a:spLocks noChangeArrowheads="1"/>
            </p:cNvSpPr>
            <p:nvPr/>
          </p:nvSpPr>
          <p:spPr bwMode="auto">
            <a:xfrm>
              <a:off x="4747" y="1283"/>
              <a:ext cx="133" cy="25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57" name="Line 59"/>
            <p:cNvSpPr>
              <a:spLocks noChangeShapeType="1"/>
            </p:cNvSpPr>
            <p:nvPr/>
          </p:nvSpPr>
          <p:spPr bwMode="auto">
            <a:xfrm>
              <a:off x="4805" y="1533"/>
              <a:ext cx="1" cy="5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60"/>
            <p:cNvSpPr>
              <a:spLocks noChangeShapeType="1"/>
            </p:cNvSpPr>
            <p:nvPr/>
          </p:nvSpPr>
          <p:spPr bwMode="auto">
            <a:xfrm flipV="1">
              <a:off x="4805" y="953"/>
              <a:ext cx="3" cy="33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61"/>
            <p:cNvSpPr>
              <a:spLocks noChangeShapeType="1"/>
            </p:cNvSpPr>
            <p:nvPr/>
          </p:nvSpPr>
          <p:spPr bwMode="auto">
            <a:xfrm rot="10800000" flipH="1" flipV="1">
              <a:off x="4968" y="1010"/>
              <a:ext cx="0" cy="3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Rectangle 62"/>
            <p:cNvSpPr>
              <a:spLocks noChangeArrowheads="1"/>
            </p:cNvSpPr>
            <p:nvPr/>
          </p:nvSpPr>
          <p:spPr bwMode="auto">
            <a:xfrm>
              <a:off x="4940" y="1029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I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61" name="Line 63"/>
            <p:cNvSpPr>
              <a:spLocks noChangeShapeType="1"/>
            </p:cNvSpPr>
            <p:nvPr/>
          </p:nvSpPr>
          <p:spPr bwMode="auto">
            <a:xfrm>
              <a:off x="4328" y="952"/>
              <a:ext cx="4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Line 64"/>
            <p:cNvSpPr>
              <a:spLocks noChangeShapeType="1"/>
            </p:cNvSpPr>
            <p:nvPr/>
          </p:nvSpPr>
          <p:spPr bwMode="auto">
            <a:xfrm flipH="1">
              <a:off x="4328" y="2056"/>
              <a:ext cx="4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63" name="Object 66"/>
          <p:cNvGraphicFramePr>
            <a:graphicFrameLocks noChangeAspect="1"/>
          </p:cNvGraphicFramePr>
          <p:nvPr/>
        </p:nvGraphicFramePr>
        <p:xfrm>
          <a:off x="2449513" y="3889375"/>
          <a:ext cx="2600325" cy="1146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49" r:id="rId3" imgW="811080" imgH="318960" progId="Equation.3">
                  <p:embed/>
                </p:oleObj>
              </mc:Choice>
              <mc:Fallback>
                <p:oleObj r:id="rId3" imgW="81108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49513" y="3889375"/>
                        <a:ext cx="2600325" cy="1146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4" name="Rectangle 67"/>
          <p:cNvSpPr>
            <a:spLocks noChangeArrowheads="1"/>
          </p:cNvSpPr>
          <p:nvPr/>
        </p:nvSpPr>
        <p:spPr bwMode="auto">
          <a:xfrm>
            <a:off x="165100" y="1181100"/>
            <a:ext cx="3352800" cy="2660650"/>
          </a:xfrm>
          <a:prstGeom prst="rect">
            <a:avLst/>
          </a:prstGeom>
          <a:noFill/>
          <a:ln w="38100">
            <a:solidFill>
              <a:srgbClr val="333399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</a:endParaRPr>
          </a:p>
        </p:txBody>
      </p:sp>
      <p:sp>
        <p:nvSpPr>
          <p:cNvPr id="65" name="Rectangle 68"/>
          <p:cNvSpPr>
            <a:spLocks noChangeArrowheads="1"/>
          </p:cNvSpPr>
          <p:nvPr/>
        </p:nvSpPr>
        <p:spPr bwMode="auto">
          <a:xfrm>
            <a:off x="5524500" y="1308100"/>
            <a:ext cx="1155700" cy="2228850"/>
          </a:xfrm>
          <a:prstGeom prst="rect">
            <a:avLst/>
          </a:prstGeom>
          <a:noFill/>
          <a:ln w="38100">
            <a:solidFill>
              <a:srgbClr val="333399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63743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64" grpId="0" animBg="1"/>
      <p:bldP spid="6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1613" y="195263"/>
            <a:ext cx="1092200" cy="520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楷体_GB2312" pitchFamily="49" charset="-122"/>
                <a:cs typeface="+mj-cs"/>
              </a:rPr>
              <a:t>例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楷体_GB2312" pitchFamily="49" charset="-122"/>
                <a:cs typeface="+mj-cs"/>
              </a:rPr>
              <a:t>3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j-cs"/>
              </a:rPr>
              <a:t>：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宋体"/>
              <a:cs typeface="+mj-c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068388" y="195263"/>
            <a:ext cx="7458075" cy="542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试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用戴维宁定理将下列电路化成等效电压源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。</a:t>
            </a:r>
          </a:p>
        </p:txBody>
      </p:sp>
      <p:grpSp>
        <p:nvGrpSpPr>
          <p:cNvPr id="6" name="组合 13"/>
          <p:cNvGrpSpPr>
            <a:grpSpLocks/>
          </p:cNvGrpSpPr>
          <p:nvPr/>
        </p:nvGrpSpPr>
        <p:grpSpPr bwMode="auto">
          <a:xfrm>
            <a:off x="527050" y="887413"/>
            <a:ext cx="3268663" cy="2581275"/>
            <a:chOff x="1963" y="1568"/>
            <a:chExt cx="5149" cy="4065"/>
          </a:xfrm>
        </p:grpSpPr>
        <p:sp>
          <p:nvSpPr>
            <p:cNvPr id="7" name="Rectangle 8"/>
            <p:cNvSpPr>
              <a:spLocks noChangeArrowheads="1"/>
            </p:cNvSpPr>
            <p:nvPr/>
          </p:nvSpPr>
          <p:spPr bwMode="auto">
            <a:xfrm>
              <a:off x="3513" y="3893"/>
              <a:ext cx="1630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36V</a:t>
              </a: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 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8" name="Rectangle 9"/>
            <p:cNvSpPr>
              <a:spLocks noChangeArrowheads="1"/>
            </p:cNvSpPr>
            <p:nvPr/>
          </p:nvSpPr>
          <p:spPr bwMode="auto">
            <a:xfrm>
              <a:off x="4174" y="3463"/>
              <a:ext cx="530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9" name="Rectangle 10"/>
            <p:cNvSpPr>
              <a:spLocks noChangeArrowheads="1"/>
            </p:cNvSpPr>
            <p:nvPr/>
          </p:nvSpPr>
          <p:spPr bwMode="auto">
            <a:xfrm>
              <a:off x="3223" y="3583"/>
              <a:ext cx="560" cy="72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10" name="Rectangle 15"/>
            <p:cNvSpPr>
              <a:spLocks noChangeArrowheads="1"/>
            </p:cNvSpPr>
            <p:nvPr/>
          </p:nvSpPr>
          <p:spPr bwMode="auto">
            <a:xfrm rot="21584501">
              <a:off x="4964" y="1903"/>
              <a:ext cx="913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cs typeface="Times New Roman" panose="02020603050405020304" pitchFamily="18" charset="0"/>
                  <a:sym typeface="+mn-ea"/>
                </a:rPr>
                <a:t>Ω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1" name="Line 18"/>
            <p:cNvSpPr>
              <a:spLocks noChangeShapeType="1"/>
            </p:cNvSpPr>
            <p:nvPr/>
          </p:nvSpPr>
          <p:spPr bwMode="auto">
            <a:xfrm rot="5400000">
              <a:off x="5381" y="140"/>
              <a:ext cx="0" cy="30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21"/>
            <p:cNvSpPr>
              <a:spLocks noChangeShapeType="1"/>
            </p:cNvSpPr>
            <p:nvPr/>
          </p:nvSpPr>
          <p:spPr bwMode="auto">
            <a:xfrm rot="5400000">
              <a:off x="5411" y="4021"/>
              <a:ext cx="0" cy="30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3" name="Group 22"/>
            <p:cNvGrpSpPr>
              <a:grpSpLocks/>
            </p:cNvGrpSpPr>
            <p:nvPr/>
          </p:nvGrpSpPr>
          <p:grpSpPr bwMode="auto">
            <a:xfrm>
              <a:off x="3946" y="3564"/>
              <a:ext cx="1943" cy="1940"/>
              <a:chOff x="1105" y="1049"/>
              <a:chExt cx="777" cy="776"/>
            </a:xfrm>
          </p:grpSpPr>
          <p:sp>
            <p:nvSpPr>
              <p:cNvPr id="33" name="Line 23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Line 24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Rectangle 25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4" name="Oval 29"/>
            <p:cNvSpPr>
              <a:spLocks noChangeArrowheads="1"/>
            </p:cNvSpPr>
            <p:nvPr/>
          </p:nvSpPr>
          <p:spPr bwMode="auto">
            <a:xfrm rot="5400000">
              <a:off x="3655" y="3272"/>
              <a:ext cx="613" cy="61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30"/>
            <p:cNvSpPr>
              <a:spLocks noChangeShapeType="1"/>
            </p:cNvSpPr>
            <p:nvPr/>
          </p:nvSpPr>
          <p:spPr bwMode="auto">
            <a:xfrm rot="16200000" flipV="1">
              <a:off x="3921" y="1626"/>
              <a:ext cx="1" cy="389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6" name="Group 31"/>
            <p:cNvGrpSpPr>
              <a:grpSpLocks/>
            </p:cNvGrpSpPr>
            <p:nvPr/>
          </p:nvGrpSpPr>
          <p:grpSpPr bwMode="auto">
            <a:xfrm>
              <a:off x="1983" y="1662"/>
              <a:ext cx="1923" cy="1920"/>
              <a:chOff x="1105" y="1049"/>
              <a:chExt cx="777" cy="776"/>
            </a:xfrm>
          </p:grpSpPr>
          <p:sp>
            <p:nvSpPr>
              <p:cNvPr id="30" name="Line 32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Line 33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Rectangle 34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7" name="Group 35"/>
            <p:cNvGrpSpPr>
              <a:grpSpLocks/>
            </p:cNvGrpSpPr>
            <p:nvPr/>
          </p:nvGrpSpPr>
          <p:grpSpPr bwMode="auto">
            <a:xfrm rot="-5400000">
              <a:off x="1962" y="3544"/>
              <a:ext cx="1983" cy="2000"/>
              <a:chOff x="1105" y="1049"/>
              <a:chExt cx="777" cy="776"/>
            </a:xfrm>
          </p:grpSpPr>
          <p:sp>
            <p:nvSpPr>
              <p:cNvPr id="27" name="Line 36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Line 37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Rectangle 38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18" name="Group 39"/>
            <p:cNvGrpSpPr>
              <a:grpSpLocks/>
            </p:cNvGrpSpPr>
            <p:nvPr/>
          </p:nvGrpSpPr>
          <p:grpSpPr bwMode="auto">
            <a:xfrm rot="-5400000">
              <a:off x="3932" y="1633"/>
              <a:ext cx="1943" cy="1940"/>
              <a:chOff x="1105" y="1049"/>
              <a:chExt cx="777" cy="776"/>
            </a:xfrm>
          </p:grpSpPr>
          <p:sp>
            <p:nvSpPr>
              <p:cNvPr id="24" name="Line 40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5" name="Line 41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Rectangle 42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" name="Rectangle 92"/>
            <p:cNvSpPr>
              <a:spLocks noChangeArrowheads="1"/>
            </p:cNvSpPr>
            <p:nvPr/>
          </p:nvSpPr>
          <p:spPr bwMode="auto">
            <a:xfrm rot="30116">
              <a:off x="2166" y="1900"/>
              <a:ext cx="913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cs typeface="Times New Roman" panose="02020603050405020304" pitchFamily="18" charset="0"/>
                  <a:sym typeface="+mn-ea"/>
                </a:rPr>
                <a:t>Ω</a:t>
              </a:r>
            </a:p>
          </p:txBody>
        </p:sp>
        <p:sp>
          <p:nvSpPr>
            <p:cNvPr id="20" name="文本框 9"/>
            <p:cNvSpPr txBox="1"/>
            <p:nvPr/>
          </p:nvSpPr>
          <p:spPr>
            <a:xfrm>
              <a:off x="4924" y="4375"/>
              <a:ext cx="913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cs typeface="Times New Roman" panose="02020603050405020304" pitchFamily="18" charset="0"/>
                  <a:sym typeface="+mn-ea"/>
                </a:rPr>
                <a:t>Ω</a:t>
              </a: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21" name="文本框 10"/>
            <p:cNvSpPr txBox="1"/>
            <p:nvPr/>
          </p:nvSpPr>
          <p:spPr>
            <a:xfrm>
              <a:off x="2163" y="4515"/>
              <a:ext cx="910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cs typeface="Times New Roman" panose="02020603050405020304" pitchFamily="18" charset="0"/>
                  <a:sym typeface="+mn-ea"/>
                </a:rPr>
                <a:t>Ω</a:t>
              </a: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22" name="Oval 29"/>
            <p:cNvSpPr>
              <a:spLocks noChangeArrowheads="1"/>
            </p:cNvSpPr>
            <p:nvPr/>
          </p:nvSpPr>
          <p:spPr bwMode="auto">
            <a:xfrm rot="5400000">
              <a:off x="6893" y="1568"/>
              <a:ext cx="180" cy="18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val 29"/>
            <p:cNvSpPr>
              <a:spLocks noChangeArrowheads="1"/>
            </p:cNvSpPr>
            <p:nvPr/>
          </p:nvSpPr>
          <p:spPr bwMode="auto">
            <a:xfrm rot="5400000">
              <a:off x="6932" y="5453"/>
              <a:ext cx="180" cy="18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6" name="Text Box 109"/>
          <p:cNvSpPr txBox="1">
            <a:spLocks noChangeArrowheads="1"/>
          </p:cNvSpPr>
          <p:nvPr/>
        </p:nvSpPr>
        <p:spPr bwMode="auto">
          <a:xfrm>
            <a:off x="3886200" y="990600"/>
            <a:ext cx="50419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解：</a:t>
            </a: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(1) 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求等效电源的电动势</a:t>
            </a:r>
            <a:r>
              <a:rPr kumimoji="1" lang="zh-CN" altLang="en-US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</a:t>
            </a:r>
            <a:r>
              <a: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E</a:t>
            </a: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</p:txBody>
      </p:sp>
      <p:grpSp>
        <p:nvGrpSpPr>
          <p:cNvPr id="37" name="Group 113"/>
          <p:cNvGrpSpPr>
            <a:grpSpLocks/>
          </p:cNvGrpSpPr>
          <p:nvPr/>
        </p:nvGrpSpPr>
        <p:grpSpPr bwMode="auto">
          <a:xfrm>
            <a:off x="3632200" y="1549400"/>
            <a:ext cx="598488" cy="927100"/>
            <a:chOff x="2520" y="1072"/>
            <a:chExt cx="377" cy="584"/>
          </a:xfrm>
        </p:grpSpPr>
        <p:sp>
          <p:nvSpPr>
            <p:cNvPr id="38" name="Line 111"/>
            <p:cNvSpPr>
              <a:spLocks noChangeShapeType="1"/>
            </p:cNvSpPr>
            <p:nvPr/>
          </p:nvSpPr>
          <p:spPr bwMode="auto">
            <a:xfrm>
              <a:off x="2520" y="1072"/>
              <a:ext cx="0" cy="584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Text Box 112"/>
            <p:cNvSpPr txBox="1">
              <a:spLocks noChangeArrowheads="1"/>
            </p:cNvSpPr>
            <p:nvPr/>
          </p:nvSpPr>
          <p:spPr bwMode="auto">
            <a:xfrm>
              <a:off x="2567" y="1224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sp>
        <p:nvSpPr>
          <p:cNvPr id="40" name="弧形 15"/>
          <p:cNvSpPr>
            <a:spLocks noChangeArrowheads="1"/>
          </p:cNvSpPr>
          <p:nvPr/>
        </p:nvSpPr>
        <p:spPr bwMode="auto">
          <a:xfrm>
            <a:off x="1317625" y="1411288"/>
            <a:ext cx="914400" cy="509587"/>
          </a:xfrm>
          <a:custGeom>
            <a:avLst/>
            <a:gdLst>
              <a:gd name="T0" fmla="*/ 866636 w 914400"/>
              <a:gd name="T1" fmla="*/ 367947 h 509270"/>
              <a:gd name="T2" fmla="*/ 457199 w 914400"/>
              <a:gd name="T3" fmla="*/ 509269 h 509270"/>
              <a:gd name="T4" fmla="*/ -1 w 914400"/>
              <a:gd name="T5" fmla="*/ 254634 h 509270"/>
              <a:gd name="T6" fmla="*/ 457199 w 914400"/>
              <a:gd name="T7" fmla="*/ -1 h 509270"/>
              <a:gd name="T8" fmla="*/ 763130 w 914400"/>
              <a:gd name="T9" fmla="*/ 65403 h 509270"/>
              <a:gd name="T10" fmla="*/ 457200 w 914400"/>
              <a:gd name="T11" fmla="*/ 254635 h 509270"/>
              <a:gd name="T12" fmla="*/ 866636 w 914400"/>
              <a:gd name="T13" fmla="*/ 367947 h 509270"/>
              <a:gd name="T14" fmla="*/ 866636 w 914400"/>
              <a:gd name="T15" fmla="*/ 367947 h 509270"/>
              <a:gd name="T16" fmla="*/ 457199 w 914400"/>
              <a:gd name="T17" fmla="*/ 509269 h 509270"/>
              <a:gd name="T18" fmla="*/ -1 w 914400"/>
              <a:gd name="T19" fmla="*/ 254634 h 509270"/>
              <a:gd name="T20" fmla="*/ 457199 w 914400"/>
              <a:gd name="T21" fmla="*/ -1 h 509270"/>
              <a:gd name="T22" fmla="*/ 763130 w 914400"/>
              <a:gd name="T23" fmla="*/ 65403 h 50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914400" h="509270" stroke="0">
                <a:moveTo>
                  <a:pt x="866636" y="367947"/>
                </a:moveTo>
                <a:cubicBezTo>
                  <a:pt x="791805" y="451744"/>
                  <a:pt x="636564" y="509269"/>
                  <a:pt x="457199" y="509269"/>
                </a:cubicBezTo>
                <a:cubicBezTo>
                  <a:pt x="204694" y="509269"/>
                  <a:pt x="-1" y="395265"/>
                  <a:pt x="-1" y="254634"/>
                </a:cubicBezTo>
                <a:cubicBezTo>
                  <a:pt x="-1" y="114003"/>
                  <a:pt x="204694" y="-1"/>
                  <a:pt x="457199" y="-1"/>
                </a:cubicBezTo>
                <a:cubicBezTo>
                  <a:pt x="574843" y="-1"/>
                  <a:pt x="682110" y="24746"/>
                  <a:pt x="763130" y="65403"/>
                </a:cubicBezTo>
                <a:lnTo>
                  <a:pt x="457200" y="254635"/>
                </a:lnTo>
                <a:lnTo>
                  <a:pt x="866636" y="367947"/>
                </a:lnTo>
                <a:close/>
              </a:path>
              <a:path w="914400" h="509270" fill="none">
                <a:moveTo>
                  <a:pt x="866636" y="367947"/>
                </a:moveTo>
                <a:cubicBezTo>
                  <a:pt x="791805" y="451744"/>
                  <a:pt x="636564" y="509269"/>
                  <a:pt x="457199" y="509269"/>
                </a:cubicBezTo>
                <a:cubicBezTo>
                  <a:pt x="204694" y="509269"/>
                  <a:pt x="-1" y="395265"/>
                  <a:pt x="-1" y="254634"/>
                </a:cubicBezTo>
                <a:cubicBezTo>
                  <a:pt x="-1" y="114003"/>
                  <a:pt x="204694" y="-1"/>
                  <a:pt x="457199" y="-1"/>
                </a:cubicBezTo>
                <a:cubicBezTo>
                  <a:pt x="574843" y="-1"/>
                  <a:pt x="682110" y="24746"/>
                  <a:pt x="763130" y="65403"/>
                </a:cubicBezTo>
              </a:path>
            </a:pathLst>
          </a:custGeom>
          <a:noFill/>
          <a:ln w="38100">
            <a:solidFill>
              <a:srgbClr val="CC00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41" name="组合 40"/>
          <p:cNvGrpSpPr>
            <a:grpSpLocks/>
          </p:cNvGrpSpPr>
          <p:nvPr/>
        </p:nvGrpSpPr>
        <p:grpSpPr bwMode="auto">
          <a:xfrm>
            <a:off x="101600" y="609600"/>
            <a:ext cx="1190625" cy="1120775"/>
            <a:chOff x="318" y="1007"/>
            <a:chExt cx="1875" cy="1763"/>
          </a:xfrm>
        </p:grpSpPr>
        <p:sp>
          <p:nvSpPr>
            <p:cNvPr id="42" name="Rectangle 8"/>
            <p:cNvSpPr>
              <a:spLocks noChangeArrowheads="1"/>
            </p:cNvSpPr>
            <p:nvPr/>
          </p:nvSpPr>
          <p:spPr bwMode="auto">
            <a:xfrm>
              <a:off x="531" y="1399"/>
              <a:ext cx="1295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18V</a:t>
              </a: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 </a:t>
              </a:r>
            </a:p>
          </p:txBody>
        </p:sp>
        <p:sp>
          <p:nvSpPr>
            <p:cNvPr id="43" name="Rectangle 8"/>
            <p:cNvSpPr>
              <a:spLocks noChangeArrowheads="1"/>
            </p:cNvSpPr>
            <p:nvPr/>
          </p:nvSpPr>
          <p:spPr bwMode="auto">
            <a:xfrm>
              <a:off x="318" y="2046"/>
              <a:ext cx="710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 </a:t>
              </a:r>
            </a:p>
          </p:txBody>
        </p:sp>
        <p:sp>
          <p:nvSpPr>
            <p:cNvPr id="44" name="Rectangle 8"/>
            <p:cNvSpPr>
              <a:spLocks noChangeArrowheads="1"/>
            </p:cNvSpPr>
            <p:nvPr/>
          </p:nvSpPr>
          <p:spPr bwMode="auto">
            <a:xfrm>
              <a:off x="1483" y="1007"/>
              <a:ext cx="710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宋体" panose="02010600030101010101" pitchFamily="2" charset="-122"/>
                  <a:sym typeface="+mn-ea"/>
                </a:rPr>
                <a:t>-</a:t>
              </a:r>
            </a:p>
          </p:txBody>
        </p:sp>
      </p:grpSp>
      <p:grpSp>
        <p:nvGrpSpPr>
          <p:cNvPr id="45" name="组合 44"/>
          <p:cNvGrpSpPr>
            <a:grpSpLocks/>
          </p:cNvGrpSpPr>
          <p:nvPr/>
        </p:nvGrpSpPr>
        <p:grpSpPr bwMode="auto">
          <a:xfrm>
            <a:off x="201613" y="2486025"/>
            <a:ext cx="1152525" cy="1155700"/>
            <a:chOff x="318" y="3916"/>
            <a:chExt cx="1814" cy="1818"/>
          </a:xfrm>
        </p:grpSpPr>
        <p:sp>
          <p:nvSpPr>
            <p:cNvPr id="46" name="Rectangle 8"/>
            <p:cNvSpPr>
              <a:spLocks noChangeArrowheads="1"/>
            </p:cNvSpPr>
            <p:nvPr/>
          </p:nvSpPr>
          <p:spPr bwMode="auto">
            <a:xfrm>
              <a:off x="388" y="4755"/>
              <a:ext cx="1294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12V</a:t>
              </a: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 </a:t>
              </a:r>
            </a:p>
          </p:txBody>
        </p:sp>
        <p:sp>
          <p:nvSpPr>
            <p:cNvPr id="47" name="Rectangle 8"/>
            <p:cNvSpPr>
              <a:spLocks noChangeArrowheads="1"/>
            </p:cNvSpPr>
            <p:nvPr/>
          </p:nvSpPr>
          <p:spPr bwMode="auto">
            <a:xfrm>
              <a:off x="318" y="3916"/>
              <a:ext cx="710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 </a:t>
              </a:r>
            </a:p>
          </p:txBody>
        </p:sp>
        <p:sp>
          <p:nvSpPr>
            <p:cNvPr id="48" name="Rectangle 8"/>
            <p:cNvSpPr>
              <a:spLocks noChangeArrowheads="1"/>
            </p:cNvSpPr>
            <p:nvPr/>
          </p:nvSpPr>
          <p:spPr bwMode="auto">
            <a:xfrm>
              <a:off x="1422" y="5010"/>
              <a:ext cx="710" cy="72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宋体" panose="02010600030101010101" pitchFamily="2" charset="-122"/>
                  <a:sym typeface="+mn-ea"/>
                </a:rPr>
                <a:t>-</a:t>
              </a:r>
            </a:p>
          </p:txBody>
        </p:sp>
      </p:grpSp>
      <p:sp>
        <p:nvSpPr>
          <p:cNvPr id="49" name="弧形 25"/>
          <p:cNvSpPr>
            <a:spLocks noChangeArrowheads="1"/>
          </p:cNvSpPr>
          <p:nvPr/>
        </p:nvSpPr>
        <p:spPr bwMode="auto">
          <a:xfrm>
            <a:off x="1371600" y="2419350"/>
            <a:ext cx="812800" cy="509588"/>
          </a:xfrm>
          <a:custGeom>
            <a:avLst/>
            <a:gdLst>
              <a:gd name="T0" fmla="*/ 778150 w 812800"/>
              <a:gd name="T1" fmla="*/ 357517 h 509270"/>
              <a:gd name="T2" fmla="*/ 406399 w 812800"/>
              <a:gd name="T3" fmla="*/ 509269 h 509270"/>
              <a:gd name="T4" fmla="*/ -1 w 812800"/>
              <a:gd name="T5" fmla="*/ 254634 h 509270"/>
              <a:gd name="T6" fmla="*/ 406399 w 812800"/>
              <a:gd name="T7" fmla="*/ -1 h 509270"/>
              <a:gd name="T8" fmla="*/ 695613 w 812800"/>
              <a:gd name="T9" fmla="*/ 75744 h 509270"/>
              <a:gd name="T10" fmla="*/ 406400 w 812800"/>
              <a:gd name="T11" fmla="*/ 254635 h 509270"/>
              <a:gd name="T12" fmla="*/ 778150 w 812800"/>
              <a:gd name="T13" fmla="*/ 357517 h 509270"/>
              <a:gd name="T14" fmla="*/ 778150 w 812800"/>
              <a:gd name="T15" fmla="*/ 357517 h 509270"/>
              <a:gd name="T16" fmla="*/ 406399 w 812800"/>
              <a:gd name="T17" fmla="*/ 509269 h 509270"/>
              <a:gd name="T18" fmla="*/ -1 w 812800"/>
              <a:gd name="T19" fmla="*/ 254634 h 509270"/>
              <a:gd name="T20" fmla="*/ 406399 w 812800"/>
              <a:gd name="T21" fmla="*/ -1 h 509270"/>
              <a:gd name="T22" fmla="*/ 695613 w 812800"/>
              <a:gd name="T23" fmla="*/ 75744 h 5092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12800" h="509270" stroke="0">
                <a:moveTo>
                  <a:pt x="778150" y="357517"/>
                </a:moveTo>
                <a:cubicBezTo>
                  <a:pt x="715090" y="446937"/>
                  <a:pt x="572362" y="509269"/>
                  <a:pt x="406399" y="509269"/>
                </a:cubicBezTo>
                <a:cubicBezTo>
                  <a:pt x="181950" y="509269"/>
                  <a:pt x="-1" y="395265"/>
                  <a:pt x="-1" y="254634"/>
                </a:cubicBezTo>
                <a:cubicBezTo>
                  <a:pt x="-1" y="114003"/>
                  <a:pt x="181950" y="-1"/>
                  <a:pt x="406399" y="-1"/>
                </a:cubicBezTo>
                <a:cubicBezTo>
                  <a:pt x="519565" y="-1"/>
                  <a:pt x="621928" y="28980"/>
                  <a:pt x="695613" y="75744"/>
                </a:cubicBezTo>
                <a:lnTo>
                  <a:pt x="406400" y="254635"/>
                </a:lnTo>
                <a:lnTo>
                  <a:pt x="778150" y="357517"/>
                </a:lnTo>
                <a:close/>
              </a:path>
              <a:path w="812800" h="509270" fill="none">
                <a:moveTo>
                  <a:pt x="778150" y="357517"/>
                </a:moveTo>
                <a:cubicBezTo>
                  <a:pt x="715090" y="446937"/>
                  <a:pt x="572362" y="509269"/>
                  <a:pt x="406399" y="509269"/>
                </a:cubicBezTo>
                <a:cubicBezTo>
                  <a:pt x="181950" y="509269"/>
                  <a:pt x="-1" y="395265"/>
                  <a:pt x="-1" y="254634"/>
                </a:cubicBezTo>
                <a:cubicBezTo>
                  <a:pt x="-1" y="114003"/>
                  <a:pt x="181950" y="-1"/>
                  <a:pt x="406399" y="-1"/>
                </a:cubicBezTo>
                <a:cubicBezTo>
                  <a:pt x="519565" y="-1"/>
                  <a:pt x="621928" y="28980"/>
                  <a:pt x="695613" y="75744"/>
                </a:cubicBezTo>
              </a:path>
            </a:pathLst>
          </a:custGeom>
          <a:noFill/>
          <a:ln w="38100">
            <a:solidFill>
              <a:srgbClr val="CC0000"/>
            </a:solidFill>
            <a:round/>
            <a:headEnd type="triangle" w="med" len="med"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Text Box 115"/>
          <p:cNvSpPr txBox="1">
            <a:spLocks noChangeArrowheads="1"/>
          </p:cNvSpPr>
          <p:nvPr/>
        </p:nvSpPr>
        <p:spPr bwMode="auto">
          <a:xfrm>
            <a:off x="4343400" y="2492375"/>
            <a:ext cx="4584700" cy="52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(2)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求等效电源的内阻</a:t>
            </a:r>
            <a:r>
              <a:rPr kumimoji="0" lang="zh-CN" altLang="en-US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0" lang="zh-CN" altLang="en-US" sz="2800" b="1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51" name="组合 50"/>
          <p:cNvGrpSpPr>
            <a:grpSpLocks/>
          </p:cNvGrpSpPr>
          <p:nvPr/>
        </p:nvGrpSpPr>
        <p:grpSpPr bwMode="auto">
          <a:xfrm>
            <a:off x="733425" y="3862388"/>
            <a:ext cx="3270250" cy="2581275"/>
            <a:chOff x="1154" y="6083"/>
            <a:chExt cx="5150" cy="4065"/>
          </a:xfrm>
        </p:grpSpPr>
        <p:sp>
          <p:nvSpPr>
            <p:cNvPr id="52" name="Rectangle 15"/>
            <p:cNvSpPr>
              <a:spLocks noChangeArrowheads="1"/>
            </p:cNvSpPr>
            <p:nvPr/>
          </p:nvSpPr>
          <p:spPr bwMode="auto">
            <a:xfrm rot="21584501">
              <a:off x="4154" y="6418"/>
              <a:ext cx="915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cs typeface="Times New Roman" panose="02020603050405020304" pitchFamily="18" charset="0"/>
                  <a:sym typeface="+mn-ea"/>
                </a:rPr>
                <a:t>Ω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53" name="Line 18"/>
            <p:cNvSpPr>
              <a:spLocks noChangeShapeType="1"/>
            </p:cNvSpPr>
            <p:nvPr/>
          </p:nvSpPr>
          <p:spPr bwMode="auto">
            <a:xfrm rot="5400000">
              <a:off x="4573" y="4655"/>
              <a:ext cx="0" cy="30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Line 21"/>
            <p:cNvSpPr>
              <a:spLocks noChangeShapeType="1"/>
            </p:cNvSpPr>
            <p:nvPr/>
          </p:nvSpPr>
          <p:spPr bwMode="auto">
            <a:xfrm rot="5400000">
              <a:off x="4603" y="8536"/>
              <a:ext cx="0" cy="302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5" name="Group 22"/>
            <p:cNvGrpSpPr>
              <a:grpSpLocks/>
            </p:cNvGrpSpPr>
            <p:nvPr/>
          </p:nvGrpSpPr>
          <p:grpSpPr bwMode="auto">
            <a:xfrm>
              <a:off x="3138" y="8079"/>
              <a:ext cx="1943" cy="1940"/>
              <a:chOff x="1105" y="1049"/>
              <a:chExt cx="777" cy="776"/>
            </a:xfrm>
          </p:grpSpPr>
          <p:sp>
            <p:nvSpPr>
              <p:cNvPr id="74" name="Line 23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Line 24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Rectangle 25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6" name="Line 30"/>
            <p:cNvSpPr>
              <a:spLocks noChangeShapeType="1"/>
            </p:cNvSpPr>
            <p:nvPr/>
          </p:nvSpPr>
          <p:spPr bwMode="auto">
            <a:xfrm rot="16200000" flipV="1">
              <a:off x="3113" y="6141"/>
              <a:ext cx="1" cy="389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7" name="Group 31"/>
            <p:cNvGrpSpPr>
              <a:grpSpLocks/>
            </p:cNvGrpSpPr>
            <p:nvPr/>
          </p:nvGrpSpPr>
          <p:grpSpPr bwMode="auto">
            <a:xfrm>
              <a:off x="1175" y="6177"/>
              <a:ext cx="1923" cy="1920"/>
              <a:chOff x="1105" y="1049"/>
              <a:chExt cx="777" cy="776"/>
            </a:xfrm>
          </p:grpSpPr>
          <p:sp>
            <p:nvSpPr>
              <p:cNvPr id="71" name="Line 32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Line 33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Rectangle 34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8" name="Group 35"/>
            <p:cNvGrpSpPr>
              <a:grpSpLocks/>
            </p:cNvGrpSpPr>
            <p:nvPr/>
          </p:nvGrpSpPr>
          <p:grpSpPr bwMode="auto">
            <a:xfrm rot="-5400000">
              <a:off x="1154" y="8059"/>
              <a:ext cx="1983" cy="2000"/>
              <a:chOff x="1105" y="1049"/>
              <a:chExt cx="777" cy="776"/>
            </a:xfrm>
          </p:grpSpPr>
          <p:sp>
            <p:nvSpPr>
              <p:cNvPr id="68" name="Line 36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Line 37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Rectangle 38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9" name="Group 39"/>
            <p:cNvGrpSpPr>
              <a:grpSpLocks/>
            </p:cNvGrpSpPr>
            <p:nvPr/>
          </p:nvGrpSpPr>
          <p:grpSpPr bwMode="auto">
            <a:xfrm rot="-5400000">
              <a:off x="3124" y="6148"/>
              <a:ext cx="1943" cy="1940"/>
              <a:chOff x="1105" y="1049"/>
              <a:chExt cx="777" cy="776"/>
            </a:xfrm>
          </p:grpSpPr>
          <p:sp>
            <p:nvSpPr>
              <p:cNvPr id="65" name="Line 40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6" name="Line 41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Rectangle 42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0" name="Rectangle 92"/>
            <p:cNvSpPr>
              <a:spLocks noChangeArrowheads="1"/>
            </p:cNvSpPr>
            <p:nvPr/>
          </p:nvSpPr>
          <p:spPr bwMode="auto">
            <a:xfrm rot="30116">
              <a:off x="1357" y="6415"/>
              <a:ext cx="915" cy="7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cs typeface="Times New Roman" panose="02020603050405020304" pitchFamily="18" charset="0"/>
                  <a:sym typeface="+mn-ea"/>
                </a:rPr>
                <a:t>Ω</a:t>
              </a:r>
            </a:p>
          </p:txBody>
        </p:sp>
        <p:sp>
          <p:nvSpPr>
            <p:cNvPr id="61" name="文本框 52"/>
            <p:cNvSpPr txBox="1"/>
            <p:nvPr/>
          </p:nvSpPr>
          <p:spPr>
            <a:xfrm>
              <a:off x="4117" y="8890"/>
              <a:ext cx="912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cs typeface="Times New Roman" panose="02020603050405020304" pitchFamily="18" charset="0"/>
                  <a:sym typeface="+mn-ea"/>
                </a:rPr>
                <a:t>Ω</a:t>
              </a: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62" name="文本框 53"/>
            <p:cNvSpPr txBox="1"/>
            <p:nvPr/>
          </p:nvSpPr>
          <p:spPr>
            <a:xfrm>
              <a:off x="1354" y="9030"/>
              <a:ext cx="913" cy="7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cs typeface="Times New Roman" panose="02020603050405020304" pitchFamily="18" charset="0"/>
                  <a:sym typeface="+mn-ea"/>
                </a:rPr>
                <a:t>Ω</a:t>
              </a:r>
              <a:endParaRPr kumimoji="0" lang="zh-CN" altLang="en-US" sz="1800" b="0" i="0" u="none" strike="noStrike" kern="0" cap="none" spc="0" normalizeH="0" baseline="0" noProof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sym typeface="+mn-ea"/>
              </a:endParaRPr>
            </a:p>
          </p:txBody>
        </p:sp>
        <p:sp>
          <p:nvSpPr>
            <p:cNvPr id="63" name="Oval 29"/>
            <p:cNvSpPr>
              <a:spLocks noChangeArrowheads="1"/>
            </p:cNvSpPr>
            <p:nvPr/>
          </p:nvSpPr>
          <p:spPr bwMode="auto">
            <a:xfrm rot="5400000">
              <a:off x="6085" y="6083"/>
              <a:ext cx="180" cy="18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Oval 29"/>
            <p:cNvSpPr>
              <a:spLocks noChangeArrowheads="1"/>
            </p:cNvSpPr>
            <p:nvPr/>
          </p:nvSpPr>
          <p:spPr bwMode="auto">
            <a:xfrm rot="5400000">
              <a:off x="6124" y="9968"/>
              <a:ext cx="180" cy="18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7" name="Text Box 150"/>
          <p:cNvSpPr txBox="1">
            <a:spLocks noChangeArrowheads="1"/>
          </p:cNvSpPr>
          <p:nvPr/>
        </p:nvSpPr>
        <p:spPr bwMode="auto">
          <a:xfrm>
            <a:off x="4497388" y="3886200"/>
            <a:ext cx="314960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(3)  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画出等效电路</a:t>
            </a:r>
            <a:endParaRPr kumimoji="0" lang="zh-CN" altLang="en-US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</p:txBody>
      </p:sp>
      <p:grpSp>
        <p:nvGrpSpPr>
          <p:cNvPr id="78" name="Group 167"/>
          <p:cNvGrpSpPr>
            <a:grpSpLocks/>
          </p:cNvGrpSpPr>
          <p:nvPr/>
        </p:nvGrpSpPr>
        <p:grpSpPr bwMode="auto">
          <a:xfrm>
            <a:off x="4914900" y="4519613"/>
            <a:ext cx="1343025" cy="1854200"/>
            <a:chOff x="562" y="3064"/>
            <a:chExt cx="846" cy="1168"/>
          </a:xfrm>
        </p:grpSpPr>
        <p:sp>
          <p:nvSpPr>
            <p:cNvPr id="79" name="Line 152"/>
            <p:cNvSpPr>
              <a:spLocks noChangeShapeType="1"/>
            </p:cNvSpPr>
            <p:nvPr/>
          </p:nvSpPr>
          <p:spPr bwMode="auto">
            <a:xfrm>
              <a:off x="562" y="3526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Oval 153"/>
            <p:cNvSpPr>
              <a:spLocks noChangeArrowheads="1"/>
            </p:cNvSpPr>
            <p:nvPr/>
          </p:nvSpPr>
          <p:spPr bwMode="auto">
            <a:xfrm>
              <a:off x="622" y="3278"/>
              <a:ext cx="242" cy="24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Line 154"/>
            <p:cNvSpPr>
              <a:spLocks noChangeShapeType="1"/>
            </p:cNvSpPr>
            <p:nvPr/>
          </p:nvSpPr>
          <p:spPr bwMode="auto">
            <a:xfrm>
              <a:off x="743" y="3092"/>
              <a:ext cx="0" cy="6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Rectangle 155"/>
            <p:cNvSpPr>
              <a:spLocks noChangeArrowheads="1"/>
            </p:cNvSpPr>
            <p:nvPr/>
          </p:nvSpPr>
          <p:spPr bwMode="auto">
            <a:xfrm>
              <a:off x="683" y="3712"/>
              <a:ext cx="121" cy="24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83" name="Line 156"/>
            <p:cNvSpPr>
              <a:spLocks noChangeShapeType="1"/>
            </p:cNvSpPr>
            <p:nvPr/>
          </p:nvSpPr>
          <p:spPr bwMode="auto">
            <a:xfrm>
              <a:off x="743" y="3960"/>
              <a:ext cx="0" cy="2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Text Box 157"/>
            <p:cNvSpPr txBox="1">
              <a:spLocks noChangeArrowheads="1"/>
            </p:cNvSpPr>
            <p:nvPr/>
          </p:nvSpPr>
          <p:spPr bwMode="auto">
            <a:xfrm>
              <a:off x="743" y="3075"/>
              <a:ext cx="242" cy="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sp>
          <p:nvSpPr>
            <p:cNvPr id="85" name="Text Box 158"/>
            <p:cNvSpPr txBox="1">
              <a:spLocks noChangeArrowheads="1"/>
            </p:cNvSpPr>
            <p:nvPr/>
          </p:nvSpPr>
          <p:spPr bwMode="auto">
            <a:xfrm>
              <a:off x="855" y="3271"/>
              <a:ext cx="474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-6V</a:t>
              </a:r>
            </a:p>
          </p:txBody>
        </p:sp>
        <p:sp>
          <p:nvSpPr>
            <p:cNvPr id="86" name="Line 162"/>
            <p:cNvSpPr>
              <a:spLocks noChangeShapeType="1"/>
            </p:cNvSpPr>
            <p:nvPr/>
          </p:nvSpPr>
          <p:spPr bwMode="auto">
            <a:xfrm>
              <a:off x="736" y="3096"/>
              <a:ext cx="5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Oval 163"/>
            <p:cNvSpPr>
              <a:spLocks noChangeArrowheads="1"/>
            </p:cNvSpPr>
            <p:nvPr/>
          </p:nvSpPr>
          <p:spPr bwMode="auto">
            <a:xfrm>
              <a:off x="1320" y="3064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Line 164"/>
            <p:cNvSpPr>
              <a:spLocks noChangeShapeType="1"/>
            </p:cNvSpPr>
            <p:nvPr/>
          </p:nvSpPr>
          <p:spPr bwMode="auto">
            <a:xfrm>
              <a:off x="752" y="4192"/>
              <a:ext cx="5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Oval 165"/>
            <p:cNvSpPr>
              <a:spLocks noChangeArrowheads="1"/>
            </p:cNvSpPr>
            <p:nvPr/>
          </p:nvSpPr>
          <p:spPr bwMode="auto">
            <a:xfrm>
              <a:off x="1336" y="4160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Rectangle 166"/>
            <p:cNvSpPr>
              <a:spLocks noChangeArrowheads="1"/>
            </p:cNvSpPr>
            <p:nvPr/>
          </p:nvSpPr>
          <p:spPr bwMode="auto">
            <a:xfrm>
              <a:off x="836" y="3720"/>
              <a:ext cx="359" cy="29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</a:p>
          </p:txBody>
        </p:sp>
      </p:grpSp>
      <p:graphicFrame>
        <p:nvGraphicFramePr>
          <p:cNvPr id="91" name="对象 90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4914900" y="1730375"/>
          <a:ext cx="3216275" cy="46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2" r:id="rId3" imgW="1562040" imgH="228600" progId="Equation.KSEE3">
                  <p:embed/>
                </p:oleObj>
              </mc:Choice>
              <mc:Fallback>
                <p:oleObj r:id="rId3" imgW="1562040" imgH="22860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14900" y="1730375"/>
                        <a:ext cx="3216275" cy="46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2" name="对象 91">
            <a:hlinkClick r:id="" action="ppaction://ole?verb=1"/>
          </p:cNvPr>
          <p:cNvGraphicFramePr>
            <a:graphicFrameLocks noChangeAspect="1"/>
          </p:cNvGraphicFramePr>
          <p:nvPr/>
        </p:nvGraphicFramePr>
        <p:xfrm>
          <a:off x="4775200" y="3173413"/>
          <a:ext cx="3092450" cy="511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43" r:id="rId5" imgW="1384200" imgH="228600" progId="Equation.KSEE3">
                  <p:embed/>
                </p:oleObj>
              </mc:Choice>
              <mc:Fallback>
                <p:oleObj r:id="rId5" imgW="1384200" imgH="228600" progId="Equation.KSEE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75200" y="3173413"/>
                        <a:ext cx="3092450" cy="511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9450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7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bldLvl="0" animBg="1"/>
      <p:bldP spid="50" grpId="0" build="p"/>
      <p:bldP spid="77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03200" y="190500"/>
            <a:ext cx="1092200" cy="5207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楷体_GB2312" pitchFamily="49" charset="-122"/>
                <a:cs typeface="+mj-cs"/>
              </a:rPr>
              <a:t>例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j-cs"/>
              </a:rPr>
              <a:t>4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j-cs"/>
              </a:rPr>
              <a:t>：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宋体"/>
              <a:cs typeface="+mj-c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41300" y="660400"/>
            <a:ext cx="8597900" cy="53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已知：</a:t>
            </a:r>
            <a:r>
              <a:rPr kumimoji="0" lang="en-US" altLang="zh-CN" sz="2800" b="0" i="1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R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=2.5 k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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，试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用戴维宁定理求电阻</a:t>
            </a:r>
            <a:r>
              <a:rPr kumimoji="0" lang="en-US" altLang="zh-CN" sz="2800" b="0" i="1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R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中的电流</a:t>
            </a:r>
            <a:r>
              <a: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I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。</a:t>
            </a:r>
          </a:p>
        </p:txBody>
      </p:sp>
      <p:grpSp>
        <p:nvGrpSpPr>
          <p:cNvPr id="6" name="Group 228"/>
          <p:cNvGrpSpPr>
            <a:grpSpLocks/>
          </p:cNvGrpSpPr>
          <p:nvPr/>
        </p:nvGrpSpPr>
        <p:grpSpPr bwMode="auto">
          <a:xfrm>
            <a:off x="63500" y="1257300"/>
            <a:ext cx="4143375" cy="3797300"/>
            <a:chOff x="48" y="976"/>
            <a:chExt cx="2610" cy="2392"/>
          </a:xfrm>
        </p:grpSpPr>
        <p:sp>
          <p:nvSpPr>
            <p:cNvPr id="7" name="Line 97"/>
            <p:cNvSpPr>
              <a:spLocks noChangeShapeType="1"/>
            </p:cNvSpPr>
            <p:nvPr/>
          </p:nvSpPr>
          <p:spPr bwMode="auto">
            <a:xfrm flipH="1" flipV="1">
              <a:off x="1376" y="1913"/>
              <a:ext cx="5" cy="53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98"/>
            <p:cNvSpPr>
              <a:spLocks noChangeShapeType="1"/>
            </p:cNvSpPr>
            <p:nvPr/>
          </p:nvSpPr>
          <p:spPr bwMode="auto">
            <a:xfrm rot="5400000" flipH="1" flipV="1">
              <a:off x="959" y="1873"/>
              <a:ext cx="0" cy="37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Line 99"/>
            <p:cNvSpPr>
              <a:spLocks noChangeShapeType="1"/>
            </p:cNvSpPr>
            <p:nvPr/>
          </p:nvSpPr>
          <p:spPr bwMode="auto">
            <a:xfrm>
              <a:off x="1394" y="2733"/>
              <a:ext cx="0" cy="2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100"/>
            <p:cNvSpPr>
              <a:spLocks noChangeArrowheads="1"/>
            </p:cNvSpPr>
            <p:nvPr/>
          </p:nvSpPr>
          <p:spPr bwMode="auto">
            <a:xfrm>
              <a:off x="812" y="1829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I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1" name="Text Box 101"/>
            <p:cNvSpPr txBox="1">
              <a:spLocks noChangeArrowheads="1"/>
            </p:cNvSpPr>
            <p:nvPr/>
          </p:nvSpPr>
          <p:spPr bwMode="auto">
            <a:xfrm>
              <a:off x="896" y="2461"/>
              <a:ext cx="5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1k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2" name="Text Box 102"/>
            <p:cNvSpPr txBox="1">
              <a:spLocks noChangeArrowheads="1"/>
            </p:cNvSpPr>
            <p:nvPr/>
          </p:nvSpPr>
          <p:spPr bwMode="auto">
            <a:xfrm>
              <a:off x="1600" y="1857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2k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3" name="Rectangle 103"/>
            <p:cNvSpPr>
              <a:spLocks noChangeArrowheads="1"/>
            </p:cNvSpPr>
            <p:nvPr/>
          </p:nvSpPr>
          <p:spPr bwMode="auto">
            <a:xfrm>
              <a:off x="1672" y="2136"/>
              <a:ext cx="280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Text Box 108"/>
            <p:cNvSpPr txBox="1">
              <a:spLocks noChangeArrowheads="1"/>
            </p:cNvSpPr>
            <p:nvPr/>
          </p:nvSpPr>
          <p:spPr bwMode="auto">
            <a:xfrm>
              <a:off x="1232" y="3073"/>
              <a:ext cx="54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+7V</a:t>
              </a:r>
            </a:p>
          </p:txBody>
        </p:sp>
        <p:sp>
          <p:nvSpPr>
            <p:cNvPr id="15" name="Rectangle 113"/>
            <p:cNvSpPr>
              <a:spLocks noChangeArrowheads="1"/>
            </p:cNvSpPr>
            <p:nvPr/>
          </p:nvSpPr>
          <p:spPr bwMode="auto">
            <a:xfrm>
              <a:off x="238" y="976"/>
              <a:ext cx="69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+15V</a:t>
              </a:r>
            </a:p>
          </p:txBody>
        </p:sp>
        <p:sp>
          <p:nvSpPr>
            <p:cNvPr id="16" name="Text Box 114"/>
            <p:cNvSpPr txBox="1">
              <a:spLocks noChangeArrowheads="1"/>
            </p:cNvSpPr>
            <p:nvPr/>
          </p:nvSpPr>
          <p:spPr bwMode="auto">
            <a:xfrm>
              <a:off x="48" y="2441"/>
              <a:ext cx="6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6k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7" name="Rectangle 115"/>
            <p:cNvSpPr>
              <a:spLocks noChangeArrowheads="1"/>
            </p:cNvSpPr>
            <p:nvPr/>
          </p:nvSpPr>
          <p:spPr bwMode="auto">
            <a:xfrm>
              <a:off x="776" y="2144"/>
              <a:ext cx="280" cy="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116"/>
            <p:cNvSpPr>
              <a:spLocks noChangeShapeType="1"/>
            </p:cNvSpPr>
            <p:nvPr/>
          </p:nvSpPr>
          <p:spPr bwMode="auto">
            <a:xfrm>
              <a:off x="1056" y="2184"/>
              <a:ext cx="3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117"/>
            <p:cNvSpPr>
              <a:spLocks noChangeShapeType="1"/>
            </p:cNvSpPr>
            <p:nvPr/>
          </p:nvSpPr>
          <p:spPr bwMode="auto">
            <a:xfrm flipH="1" flipV="1">
              <a:off x="560" y="2184"/>
              <a:ext cx="21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18"/>
            <p:cNvSpPr>
              <a:spLocks noChangeArrowheads="1"/>
            </p:cNvSpPr>
            <p:nvPr/>
          </p:nvSpPr>
          <p:spPr bwMode="auto">
            <a:xfrm>
              <a:off x="528" y="3016"/>
              <a:ext cx="56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Rectangle 119"/>
            <p:cNvSpPr>
              <a:spLocks noChangeArrowheads="1"/>
            </p:cNvSpPr>
            <p:nvPr/>
          </p:nvSpPr>
          <p:spPr bwMode="auto">
            <a:xfrm>
              <a:off x="1126" y="984"/>
              <a:ext cx="54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–8V</a:t>
              </a:r>
            </a:p>
          </p:txBody>
        </p:sp>
        <p:sp>
          <p:nvSpPr>
            <p:cNvPr id="22" name="Rectangle 120"/>
            <p:cNvSpPr>
              <a:spLocks noChangeArrowheads="1"/>
            </p:cNvSpPr>
            <p:nvPr/>
          </p:nvSpPr>
          <p:spPr bwMode="auto">
            <a:xfrm>
              <a:off x="1344" y="2440"/>
              <a:ext cx="96" cy="2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122"/>
            <p:cNvSpPr>
              <a:spLocks noChangeShapeType="1"/>
            </p:cNvSpPr>
            <p:nvPr/>
          </p:nvSpPr>
          <p:spPr bwMode="auto">
            <a:xfrm>
              <a:off x="1384" y="2184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123"/>
            <p:cNvSpPr>
              <a:spLocks noChangeArrowheads="1"/>
            </p:cNvSpPr>
            <p:nvPr/>
          </p:nvSpPr>
          <p:spPr bwMode="auto">
            <a:xfrm>
              <a:off x="1360" y="3016"/>
              <a:ext cx="64" cy="64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125"/>
            <p:cNvSpPr>
              <a:spLocks noChangeArrowheads="1"/>
            </p:cNvSpPr>
            <p:nvPr/>
          </p:nvSpPr>
          <p:spPr bwMode="auto">
            <a:xfrm>
              <a:off x="310" y="2024"/>
              <a:ext cx="3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26" name="Rectangle 126"/>
            <p:cNvSpPr>
              <a:spLocks noChangeArrowheads="1"/>
            </p:cNvSpPr>
            <p:nvPr/>
          </p:nvSpPr>
          <p:spPr bwMode="auto">
            <a:xfrm>
              <a:off x="1390" y="2168"/>
              <a:ext cx="3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27" name="Rectangle 127"/>
            <p:cNvSpPr>
              <a:spLocks noChangeArrowheads="1"/>
            </p:cNvSpPr>
            <p:nvPr/>
          </p:nvSpPr>
          <p:spPr bwMode="auto">
            <a:xfrm>
              <a:off x="504" y="2456"/>
              <a:ext cx="96" cy="2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128"/>
            <p:cNvSpPr>
              <a:spLocks noChangeShapeType="1"/>
            </p:cNvSpPr>
            <p:nvPr/>
          </p:nvSpPr>
          <p:spPr bwMode="auto">
            <a:xfrm flipV="1">
              <a:off x="552" y="2184"/>
              <a:ext cx="0" cy="2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129"/>
            <p:cNvSpPr>
              <a:spLocks noChangeShapeType="1"/>
            </p:cNvSpPr>
            <p:nvPr/>
          </p:nvSpPr>
          <p:spPr bwMode="auto">
            <a:xfrm>
              <a:off x="552" y="2752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 Box 130"/>
            <p:cNvSpPr txBox="1">
              <a:spLocks noChangeArrowheads="1"/>
            </p:cNvSpPr>
            <p:nvPr/>
          </p:nvSpPr>
          <p:spPr bwMode="auto">
            <a:xfrm>
              <a:off x="72" y="1593"/>
              <a:ext cx="6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3k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1" name="Oval 131"/>
            <p:cNvSpPr>
              <a:spLocks noChangeArrowheads="1"/>
            </p:cNvSpPr>
            <p:nvPr/>
          </p:nvSpPr>
          <p:spPr bwMode="auto">
            <a:xfrm>
              <a:off x="520" y="1248"/>
              <a:ext cx="56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132"/>
            <p:cNvSpPr>
              <a:spLocks noChangeArrowheads="1"/>
            </p:cNvSpPr>
            <p:nvPr/>
          </p:nvSpPr>
          <p:spPr bwMode="auto">
            <a:xfrm>
              <a:off x="504" y="1600"/>
              <a:ext cx="96" cy="2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133"/>
            <p:cNvSpPr>
              <a:spLocks noChangeShapeType="1"/>
            </p:cNvSpPr>
            <p:nvPr/>
          </p:nvSpPr>
          <p:spPr bwMode="auto">
            <a:xfrm flipV="1">
              <a:off x="552" y="1328"/>
              <a:ext cx="0" cy="2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134"/>
            <p:cNvSpPr>
              <a:spLocks noChangeShapeType="1"/>
            </p:cNvSpPr>
            <p:nvPr/>
          </p:nvSpPr>
          <p:spPr bwMode="auto">
            <a:xfrm>
              <a:off x="552" y="1896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Text Box 135"/>
            <p:cNvSpPr txBox="1">
              <a:spLocks noChangeArrowheads="1"/>
            </p:cNvSpPr>
            <p:nvPr/>
          </p:nvSpPr>
          <p:spPr bwMode="auto">
            <a:xfrm>
              <a:off x="872" y="1601"/>
              <a:ext cx="60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2k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6" name="Oval 136"/>
            <p:cNvSpPr>
              <a:spLocks noChangeArrowheads="1"/>
            </p:cNvSpPr>
            <p:nvPr/>
          </p:nvSpPr>
          <p:spPr bwMode="auto">
            <a:xfrm>
              <a:off x="1344" y="1264"/>
              <a:ext cx="56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137"/>
            <p:cNvSpPr>
              <a:spLocks noChangeArrowheads="1"/>
            </p:cNvSpPr>
            <p:nvPr/>
          </p:nvSpPr>
          <p:spPr bwMode="auto">
            <a:xfrm>
              <a:off x="1328" y="1616"/>
              <a:ext cx="96" cy="29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138"/>
            <p:cNvSpPr>
              <a:spLocks noChangeShapeType="1"/>
            </p:cNvSpPr>
            <p:nvPr/>
          </p:nvSpPr>
          <p:spPr bwMode="auto">
            <a:xfrm flipV="1">
              <a:off x="1376" y="1344"/>
              <a:ext cx="1" cy="27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139"/>
            <p:cNvSpPr>
              <a:spLocks noChangeShapeType="1"/>
            </p:cNvSpPr>
            <p:nvPr/>
          </p:nvSpPr>
          <p:spPr bwMode="auto">
            <a:xfrm>
              <a:off x="1960" y="2176"/>
              <a:ext cx="29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Rectangle 140"/>
            <p:cNvSpPr>
              <a:spLocks noChangeArrowheads="1"/>
            </p:cNvSpPr>
            <p:nvPr/>
          </p:nvSpPr>
          <p:spPr bwMode="auto">
            <a:xfrm>
              <a:off x="2030" y="1000"/>
              <a:ext cx="6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+11V</a:t>
              </a:r>
            </a:p>
          </p:txBody>
        </p:sp>
        <p:sp>
          <p:nvSpPr>
            <p:cNvPr id="41" name="Oval 141"/>
            <p:cNvSpPr>
              <a:spLocks noChangeArrowheads="1"/>
            </p:cNvSpPr>
            <p:nvPr/>
          </p:nvSpPr>
          <p:spPr bwMode="auto">
            <a:xfrm>
              <a:off x="2232" y="1248"/>
              <a:ext cx="56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142"/>
            <p:cNvSpPr>
              <a:spLocks noChangeShapeType="1"/>
            </p:cNvSpPr>
            <p:nvPr/>
          </p:nvSpPr>
          <p:spPr bwMode="auto">
            <a:xfrm>
              <a:off x="2256" y="1328"/>
              <a:ext cx="0" cy="8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Rectangle 143"/>
            <p:cNvSpPr>
              <a:spLocks noChangeArrowheads="1"/>
            </p:cNvSpPr>
            <p:nvPr/>
          </p:nvSpPr>
          <p:spPr bwMode="auto">
            <a:xfrm>
              <a:off x="302" y="3080"/>
              <a:ext cx="6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–12V</a:t>
              </a:r>
            </a:p>
          </p:txBody>
        </p:sp>
        <p:sp>
          <p:nvSpPr>
            <p:cNvPr id="44" name="Rectangle 144"/>
            <p:cNvSpPr>
              <a:spLocks noChangeArrowheads="1"/>
            </p:cNvSpPr>
            <p:nvPr/>
          </p:nvSpPr>
          <p:spPr bwMode="auto">
            <a:xfrm>
              <a:off x="770" y="2237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R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</p:grpSp>
      <p:sp>
        <p:nvSpPr>
          <p:cNvPr id="45" name="AutoShape 146"/>
          <p:cNvSpPr>
            <a:spLocks noChangeArrowheads="1"/>
          </p:cNvSpPr>
          <p:nvPr/>
        </p:nvSpPr>
        <p:spPr bwMode="auto">
          <a:xfrm>
            <a:off x="3187700" y="3721100"/>
            <a:ext cx="533400" cy="298450"/>
          </a:xfrm>
          <a:prstGeom prst="notchedRightArrow">
            <a:avLst>
              <a:gd name="adj1" fmla="val 50000"/>
              <a:gd name="adj2" fmla="val 44681"/>
            </a:avLst>
          </a:prstGeom>
          <a:gradFill rotWithShape="0">
            <a:gsLst>
              <a:gs pos="0">
                <a:srgbClr val="FFFF00"/>
              </a:gs>
              <a:gs pos="100000">
                <a:srgbClr val="FF3300"/>
              </a:gs>
            </a:gsLst>
            <a:lin ang="0" scaled="1"/>
          </a:gradFill>
          <a:ln w="381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sp>
        <p:nvSpPr>
          <p:cNvPr id="46" name="Freeform 230"/>
          <p:cNvSpPr>
            <a:spLocks noChangeArrowheads="1"/>
          </p:cNvSpPr>
          <p:nvPr/>
        </p:nvSpPr>
        <p:spPr bwMode="auto">
          <a:xfrm>
            <a:off x="3757613" y="2481263"/>
            <a:ext cx="5246687" cy="2670175"/>
          </a:xfrm>
          <a:custGeom>
            <a:avLst/>
            <a:gdLst>
              <a:gd name="T0" fmla="*/ 873 w 3305"/>
              <a:gd name="T1" fmla="*/ 61 h 1682"/>
              <a:gd name="T2" fmla="*/ 1201 w 3305"/>
              <a:gd name="T3" fmla="*/ 237 h 1682"/>
              <a:gd name="T4" fmla="*/ 1353 w 3305"/>
              <a:gd name="T5" fmla="*/ 461 h 1682"/>
              <a:gd name="T6" fmla="*/ 1673 w 3305"/>
              <a:gd name="T7" fmla="*/ 477 h 1682"/>
              <a:gd name="T8" fmla="*/ 1817 w 3305"/>
              <a:gd name="T9" fmla="*/ 405 h 1682"/>
              <a:gd name="T10" fmla="*/ 1953 w 3305"/>
              <a:gd name="T11" fmla="*/ 165 h 1682"/>
              <a:gd name="T12" fmla="*/ 2057 w 3305"/>
              <a:gd name="T13" fmla="*/ 101 h 1682"/>
              <a:gd name="T14" fmla="*/ 2305 w 3305"/>
              <a:gd name="T15" fmla="*/ 101 h 1682"/>
              <a:gd name="T16" fmla="*/ 2945 w 3305"/>
              <a:gd name="T17" fmla="*/ 101 h 1682"/>
              <a:gd name="T18" fmla="*/ 3185 w 3305"/>
              <a:gd name="T19" fmla="*/ 357 h 1682"/>
              <a:gd name="T20" fmla="*/ 3281 w 3305"/>
              <a:gd name="T21" fmla="*/ 853 h 1682"/>
              <a:gd name="T22" fmla="*/ 3273 w 3305"/>
              <a:gd name="T23" fmla="*/ 1213 h 1682"/>
              <a:gd name="T24" fmla="*/ 3089 w 3305"/>
              <a:gd name="T25" fmla="*/ 1573 h 1682"/>
              <a:gd name="T26" fmla="*/ 2233 w 3305"/>
              <a:gd name="T27" fmla="*/ 1669 h 1682"/>
              <a:gd name="T28" fmla="*/ 465 w 3305"/>
              <a:gd name="T29" fmla="*/ 1613 h 1682"/>
              <a:gd name="T30" fmla="*/ 65 w 3305"/>
              <a:gd name="T31" fmla="*/ 1253 h 1682"/>
              <a:gd name="T32" fmla="*/ 73 w 3305"/>
              <a:gd name="T33" fmla="*/ 237 h 1682"/>
              <a:gd name="T34" fmla="*/ 433 w 3305"/>
              <a:gd name="T35" fmla="*/ 29 h 1682"/>
              <a:gd name="T36" fmla="*/ 873 w 3305"/>
              <a:gd name="T37" fmla="*/ 61 h 16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3305" h="1682">
                <a:moveTo>
                  <a:pt x="873" y="61"/>
                </a:moveTo>
                <a:cubicBezTo>
                  <a:pt x="1001" y="96"/>
                  <a:pt x="1121" y="170"/>
                  <a:pt x="1201" y="237"/>
                </a:cubicBezTo>
                <a:cubicBezTo>
                  <a:pt x="1281" y="304"/>
                  <a:pt x="1274" y="421"/>
                  <a:pt x="1353" y="461"/>
                </a:cubicBezTo>
                <a:cubicBezTo>
                  <a:pt x="1432" y="501"/>
                  <a:pt x="1596" y="486"/>
                  <a:pt x="1673" y="477"/>
                </a:cubicBezTo>
                <a:cubicBezTo>
                  <a:pt x="1750" y="468"/>
                  <a:pt x="1770" y="457"/>
                  <a:pt x="1817" y="405"/>
                </a:cubicBezTo>
                <a:cubicBezTo>
                  <a:pt x="1864" y="353"/>
                  <a:pt x="1913" y="216"/>
                  <a:pt x="1953" y="165"/>
                </a:cubicBezTo>
                <a:cubicBezTo>
                  <a:pt x="1993" y="114"/>
                  <a:pt x="1998" y="112"/>
                  <a:pt x="2057" y="101"/>
                </a:cubicBezTo>
                <a:cubicBezTo>
                  <a:pt x="2116" y="90"/>
                  <a:pt x="2157" y="101"/>
                  <a:pt x="2305" y="101"/>
                </a:cubicBezTo>
                <a:cubicBezTo>
                  <a:pt x="2453" y="101"/>
                  <a:pt x="2798" y="58"/>
                  <a:pt x="2945" y="101"/>
                </a:cubicBezTo>
                <a:cubicBezTo>
                  <a:pt x="3092" y="144"/>
                  <a:pt x="3129" y="232"/>
                  <a:pt x="3185" y="357"/>
                </a:cubicBezTo>
                <a:cubicBezTo>
                  <a:pt x="3241" y="482"/>
                  <a:pt x="3266" y="710"/>
                  <a:pt x="3281" y="853"/>
                </a:cubicBezTo>
                <a:cubicBezTo>
                  <a:pt x="3296" y="996"/>
                  <a:pt x="3305" y="1093"/>
                  <a:pt x="3273" y="1213"/>
                </a:cubicBezTo>
                <a:cubicBezTo>
                  <a:pt x="3241" y="1333"/>
                  <a:pt x="3262" y="1497"/>
                  <a:pt x="3089" y="1573"/>
                </a:cubicBezTo>
                <a:cubicBezTo>
                  <a:pt x="2916" y="1649"/>
                  <a:pt x="2670" y="1662"/>
                  <a:pt x="2233" y="1669"/>
                </a:cubicBezTo>
                <a:cubicBezTo>
                  <a:pt x="1796" y="1676"/>
                  <a:pt x="826" y="1682"/>
                  <a:pt x="465" y="1613"/>
                </a:cubicBezTo>
                <a:cubicBezTo>
                  <a:pt x="104" y="1544"/>
                  <a:pt x="130" y="1482"/>
                  <a:pt x="65" y="1253"/>
                </a:cubicBezTo>
                <a:cubicBezTo>
                  <a:pt x="0" y="1024"/>
                  <a:pt x="12" y="441"/>
                  <a:pt x="73" y="237"/>
                </a:cubicBezTo>
                <a:cubicBezTo>
                  <a:pt x="134" y="33"/>
                  <a:pt x="300" y="58"/>
                  <a:pt x="433" y="29"/>
                </a:cubicBezTo>
                <a:cubicBezTo>
                  <a:pt x="566" y="0"/>
                  <a:pt x="745" y="26"/>
                  <a:pt x="873" y="61"/>
                </a:cubicBezTo>
                <a:close/>
              </a:path>
            </a:pathLst>
          </a:custGeom>
          <a:noFill/>
          <a:ln w="38100">
            <a:solidFill>
              <a:srgbClr val="FF33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7" name="AutoShape 231"/>
          <p:cNvSpPr>
            <a:spLocks noChangeArrowheads="1"/>
          </p:cNvSpPr>
          <p:nvPr/>
        </p:nvSpPr>
        <p:spPr bwMode="auto">
          <a:xfrm>
            <a:off x="4606925" y="5470525"/>
            <a:ext cx="2314575" cy="777875"/>
          </a:xfrm>
          <a:prstGeom prst="wedgeEllipseCallout">
            <a:avLst>
              <a:gd name="adj1" fmla="val 43829"/>
              <a:gd name="adj2" fmla="val -115917"/>
            </a:avLst>
          </a:prstGeom>
          <a:noFill/>
          <a:ln w="38100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有源二端网络</a:t>
            </a:r>
          </a:p>
        </p:txBody>
      </p:sp>
      <p:grpSp>
        <p:nvGrpSpPr>
          <p:cNvPr id="48" name="Group 234"/>
          <p:cNvGrpSpPr>
            <a:grpSpLocks/>
          </p:cNvGrpSpPr>
          <p:nvPr/>
        </p:nvGrpSpPr>
        <p:grpSpPr bwMode="auto">
          <a:xfrm>
            <a:off x="3838575" y="2446338"/>
            <a:ext cx="4911725" cy="2468562"/>
            <a:chOff x="2418" y="1541"/>
            <a:chExt cx="3094" cy="1555"/>
          </a:xfrm>
        </p:grpSpPr>
        <p:grpSp>
          <p:nvGrpSpPr>
            <p:cNvPr id="49" name="Group 227"/>
            <p:cNvGrpSpPr>
              <a:grpSpLocks/>
            </p:cNvGrpSpPr>
            <p:nvPr/>
          </p:nvGrpSpPr>
          <p:grpSpPr bwMode="auto">
            <a:xfrm>
              <a:off x="2418" y="1541"/>
              <a:ext cx="3094" cy="1463"/>
              <a:chOff x="2578" y="1021"/>
              <a:chExt cx="3094" cy="1463"/>
            </a:xfrm>
          </p:grpSpPr>
          <p:sp>
            <p:nvSpPr>
              <p:cNvPr id="52" name="Line 160"/>
              <p:cNvSpPr>
                <a:spLocks noChangeShapeType="1"/>
              </p:cNvSpPr>
              <p:nvPr/>
            </p:nvSpPr>
            <p:spPr bwMode="auto">
              <a:xfrm>
                <a:off x="3105" y="2448"/>
                <a:ext cx="244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Line 161"/>
              <p:cNvSpPr>
                <a:spLocks noChangeShapeType="1"/>
              </p:cNvSpPr>
              <p:nvPr/>
            </p:nvSpPr>
            <p:spPr bwMode="auto">
              <a:xfrm flipV="1">
                <a:off x="3105" y="1384"/>
                <a:ext cx="78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4" name="Oval 162"/>
              <p:cNvSpPr>
                <a:spLocks noChangeArrowheads="1"/>
              </p:cNvSpPr>
              <p:nvPr/>
            </p:nvSpPr>
            <p:spPr bwMode="auto">
              <a:xfrm>
                <a:off x="2989" y="2044"/>
                <a:ext cx="227" cy="22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Line 163"/>
              <p:cNvSpPr>
                <a:spLocks noChangeShapeType="1"/>
              </p:cNvSpPr>
              <p:nvPr/>
            </p:nvSpPr>
            <p:spPr bwMode="auto">
              <a:xfrm>
                <a:off x="3105" y="1384"/>
                <a:ext cx="0" cy="1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6" name="Rectangle 164"/>
              <p:cNvSpPr>
                <a:spLocks noChangeArrowheads="1"/>
              </p:cNvSpPr>
              <p:nvPr/>
            </p:nvSpPr>
            <p:spPr bwMode="auto">
              <a:xfrm>
                <a:off x="3055" y="1561"/>
                <a:ext cx="91" cy="25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7" name="Text Box 165"/>
              <p:cNvSpPr txBox="1">
                <a:spLocks noChangeArrowheads="1"/>
              </p:cNvSpPr>
              <p:nvPr/>
            </p:nvSpPr>
            <p:spPr bwMode="auto">
              <a:xfrm>
                <a:off x="2880" y="1799"/>
                <a:ext cx="263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1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58" name="Line 166"/>
              <p:cNvSpPr>
                <a:spLocks noChangeShapeType="1"/>
              </p:cNvSpPr>
              <p:nvPr/>
            </p:nvSpPr>
            <p:spPr bwMode="auto">
              <a:xfrm flipH="1">
                <a:off x="3105" y="1822"/>
                <a:ext cx="0" cy="63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Rectangle 170"/>
              <p:cNvSpPr>
                <a:spLocks noChangeArrowheads="1"/>
              </p:cNvSpPr>
              <p:nvPr/>
            </p:nvSpPr>
            <p:spPr bwMode="auto">
              <a:xfrm>
                <a:off x="2888" y="2184"/>
                <a:ext cx="248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60" name="Rectangle 172"/>
              <p:cNvSpPr>
                <a:spLocks noChangeArrowheads="1"/>
              </p:cNvSpPr>
              <p:nvPr/>
            </p:nvSpPr>
            <p:spPr bwMode="auto">
              <a:xfrm>
                <a:off x="2578" y="2032"/>
                <a:ext cx="4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15V</a:t>
                </a:r>
              </a:p>
            </p:txBody>
          </p:sp>
          <p:sp>
            <p:nvSpPr>
              <p:cNvPr id="61" name="Rectangle 173"/>
              <p:cNvSpPr>
                <a:spLocks noChangeArrowheads="1"/>
              </p:cNvSpPr>
              <p:nvPr/>
            </p:nvSpPr>
            <p:spPr bwMode="auto">
              <a:xfrm>
                <a:off x="2623" y="1544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3k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</a:p>
            </p:txBody>
          </p:sp>
          <p:sp>
            <p:nvSpPr>
              <p:cNvPr id="62" name="Oval 174"/>
              <p:cNvSpPr>
                <a:spLocks noChangeArrowheads="1"/>
              </p:cNvSpPr>
              <p:nvPr/>
            </p:nvSpPr>
            <p:spPr bwMode="auto">
              <a:xfrm>
                <a:off x="3581" y="2044"/>
                <a:ext cx="227" cy="22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3" name="Line 175"/>
              <p:cNvSpPr>
                <a:spLocks noChangeShapeType="1"/>
              </p:cNvSpPr>
              <p:nvPr/>
            </p:nvSpPr>
            <p:spPr bwMode="auto">
              <a:xfrm>
                <a:off x="3697" y="1384"/>
                <a:ext cx="0" cy="1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4" name="Rectangle 176"/>
              <p:cNvSpPr>
                <a:spLocks noChangeArrowheads="1"/>
              </p:cNvSpPr>
              <p:nvPr/>
            </p:nvSpPr>
            <p:spPr bwMode="auto">
              <a:xfrm>
                <a:off x="3647" y="1561"/>
                <a:ext cx="91" cy="25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5" name="Text Box 177"/>
              <p:cNvSpPr txBox="1">
                <a:spLocks noChangeArrowheads="1"/>
              </p:cNvSpPr>
              <p:nvPr/>
            </p:nvSpPr>
            <p:spPr bwMode="auto">
              <a:xfrm>
                <a:off x="3448" y="2175"/>
                <a:ext cx="263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1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66" name="Line 178"/>
              <p:cNvSpPr>
                <a:spLocks noChangeShapeType="1"/>
              </p:cNvSpPr>
              <p:nvPr/>
            </p:nvSpPr>
            <p:spPr bwMode="auto">
              <a:xfrm flipH="1">
                <a:off x="3697" y="1822"/>
                <a:ext cx="0" cy="63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7" name="Rectangle 179"/>
              <p:cNvSpPr>
                <a:spLocks noChangeArrowheads="1"/>
              </p:cNvSpPr>
              <p:nvPr/>
            </p:nvSpPr>
            <p:spPr bwMode="auto">
              <a:xfrm>
                <a:off x="3456" y="1832"/>
                <a:ext cx="288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68" name="Rectangle 180"/>
              <p:cNvSpPr>
                <a:spLocks noChangeArrowheads="1"/>
              </p:cNvSpPr>
              <p:nvPr/>
            </p:nvSpPr>
            <p:spPr bwMode="auto">
              <a:xfrm>
                <a:off x="3170" y="2032"/>
                <a:ext cx="4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12V</a:t>
                </a:r>
              </a:p>
            </p:txBody>
          </p:sp>
          <p:sp>
            <p:nvSpPr>
              <p:cNvPr id="69" name="Rectangle 181"/>
              <p:cNvSpPr>
                <a:spLocks noChangeArrowheads="1"/>
              </p:cNvSpPr>
              <p:nvPr/>
            </p:nvSpPr>
            <p:spPr bwMode="auto">
              <a:xfrm>
                <a:off x="3215" y="1544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6k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</a:p>
            </p:txBody>
          </p:sp>
          <p:sp>
            <p:nvSpPr>
              <p:cNvPr id="70" name="Line 183"/>
              <p:cNvSpPr>
                <a:spLocks noChangeShapeType="1"/>
              </p:cNvSpPr>
              <p:nvPr/>
            </p:nvSpPr>
            <p:spPr bwMode="auto">
              <a:xfrm rot="5400000" flipH="1" flipV="1">
                <a:off x="4079" y="1065"/>
                <a:ext cx="0" cy="37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1" name="Rectangle 184"/>
              <p:cNvSpPr>
                <a:spLocks noChangeArrowheads="1"/>
              </p:cNvSpPr>
              <p:nvPr/>
            </p:nvSpPr>
            <p:spPr bwMode="auto">
              <a:xfrm>
                <a:off x="3932" y="1021"/>
                <a:ext cx="19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I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endParaRPr>
              </a:p>
            </p:txBody>
          </p:sp>
          <p:sp>
            <p:nvSpPr>
              <p:cNvPr id="72" name="Rectangle 185"/>
              <p:cNvSpPr>
                <a:spLocks noChangeArrowheads="1"/>
              </p:cNvSpPr>
              <p:nvPr/>
            </p:nvSpPr>
            <p:spPr bwMode="auto">
              <a:xfrm>
                <a:off x="3896" y="1336"/>
                <a:ext cx="280" cy="96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Line 186"/>
              <p:cNvSpPr>
                <a:spLocks noChangeShapeType="1"/>
              </p:cNvSpPr>
              <p:nvPr/>
            </p:nvSpPr>
            <p:spPr bwMode="auto">
              <a:xfrm>
                <a:off x="4176" y="1376"/>
                <a:ext cx="13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4" name="Rectangle 189"/>
              <p:cNvSpPr>
                <a:spLocks noChangeArrowheads="1"/>
              </p:cNvSpPr>
              <p:nvPr/>
            </p:nvSpPr>
            <p:spPr bwMode="auto">
              <a:xfrm>
                <a:off x="3574" y="1080"/>
                <a:ext cx="3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a</a:t>
                </a:r>
              </a:p>
            </p:txBody>
          </p:sp>
          <p:sp>
            <p:nvSpPr>
              <p:cNvPr id="75" name="Rectangle 190"/>
              <p:cNvSpPr>
                <a:spLocks noChangeArrowheads="1"/>
              </p:cNvSpPr>
              <p:nvPr/>
            </p:nvSpPr>
            <p:spPr bwMode="auto">
              <a:xfrm>
                <a:off x="4278" y="1080"/>
                <a:ext cx="3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b</a:t>
                </a:r>
              </a:p>
            </p:txBody>
          </p:sp>
          <p:sp>
            <p:nvSpPr>
              <p:cNvPr id="76" name="Rectangle 194"/>
              <p:cNvSpPr>
                <a:spLocks noChangeArrowheads="1"/>
              </p:cNvSpPr>
              <p:nvPr/>
            </p:nvSpPr>
            <p:spPr bwMode="auto">
              <a:xfrm>
                <a:off x="3890" y="1397"/>
                <a:ext cx="24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1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R</a:t>
                </a:r>
                <a:endPara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endParaRPr>
              </a:p>
            </p:txBody>
          </p:sp>
          <p:sp>
            <p:nvSpPr>
              <p:cNvPr id="77" name="Oval 203"/>
              <p:cNvSpPr>
                <a:spLocks noChangeArrowheads="1"/>
              </p:cNvSpPr>
              <p:nvPr/>
            </p:nvSpPr>
            <p:spPr bwMode="auto">
              <a:xfrm>
                <a:off x="4309" y="2044"/>
                <a:ext cx="227" cy="22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Line 204"/>
              <p:cNvSpPr>
                <a:spLocks noChangeShapeType="1"/>
              </p:cNvSpPr>
              <p:nvPr/>
            </p:nvSpPr>
            <p:spPr bwMode="auto">
              <a:xfrm>
                <a:off x="4425" y="1384"/>
                <a:ext cx="0" cy="1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Rectangle 205"/>
              <p:cNvSpPr>
                <a:spLocks noChangeArrowheads="1"/>
              </p:cNvSpPr>
              <p:nvPr/>
            </p:nvSpPr>
            <p:spPr bwMode="auto">
              <a:xfrm>
                <a:off x="4375" y="1561"/>
                <a:ext cx="91" cy="25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Text Box 206"/>
              <p:cNvSpPr txBox="1">
                <a:spLocks noChangeArrowheads="1"/>
              </p:cNvSpPr>
              <p:nvPr/>
            </p:nvSpPr>
            <p:spPr bwMode="auto">
              <a:xfrm>
                <a:off x="4176" y="2175"/>
                <a:ext cx="263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1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81" name="Line 207"/>
              <p:cNvSpPr>
                <a:spLocks noChangeShapeType="1"/>
              </p:cNvSpPr>
              <p:nvPr/>
            </p:nvSpPr>
            <p:spPr bwMode="auto">
              <a:xfrm flipH="1">
                <a:off x="4425" y="1822"/>
                <a:ext cx="0" cy="63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2" name="Rectangle 208"/>
              <p:cNvSpPr>
                <a:spLocks noChangeArrowheads="1"/>
              </p:cNvSpPr>
              <p:nvPr/>
            </p:nvSpPr>
            <p:spPr bwMode="auto">
              <a:xfrm>
                <a:off x="4184" y="1832"/>
                <a:ext cx="288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83" name="Rectangle 209"/>
              <p:cNvSpPr>
                <a:spLocks noChangeArrowheads="1"/>
              </p:cNvSpPr>
              <p:nvPr/>
            </p:nvSpPr>
            <p:spPr bwMode="auto">
              <a:xfrm>
                <a:off x="3986" y="2032"/>
                <a:ext cx="3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8V</a:t>
                </a:r>
              </a:p>
            </p:txBody>
          </p:sp>
          <p:sp>
            <p:nvSpPr>
              <p:cNvPr id="84" name="Rectangle 210"/>
              <p:cNvSpPr>
                <a:spLocks noChangeArrowheads="1"/>
              </p:cNvSpPr>
              <p:nvPr/>
            </p:nvSpPr>
            <p:spPr bwMode="auto">
              <a:xfrm>
                <a:off x="3943" y="1560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2k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</a:p>
            </p:txBody>
          </p:sp>
          <p:sp>
            <p:nvSpPr>
              <p:cNvPr id="85" name="Oval 211"/>
              <p:cNvSpPr>
                <a:spLocks noChangeArrowheads="1"/>
              </p:cNvSpPr>
              <p:nvPr/>
            </p:nvSpPr>
            <p:spPr bwMode="auto">
              <a:xfrm>
                <a:off x="4845" y="2036"/>
                <a:ext cx="227" cy="22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Line 212"/>
              <p:cNvSpPr>
                <a:spLocks noChangeShapeType="1"/>
              </p:cNvSpPr>
              <p:nvPr/>
            </p:nvSpPr>
            <p:spPr bwMode="auto">
              <a:xfrm>
                <a:off x="4961" y="1376"/>
                <a:ext cx="0" cy="1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Rectangle 213"/>
              <p:cNvSpPr>
                <a:spLocks noChangeArrowheads="1"/>
              </p:cNvSpPr>
              <p:nvPr/>
            </p:nvSpPr>
            <p:spPr bwMode="auto">
              <a:xfrm>
                <a:off x="4911" y="1553"/>
                <a:ext cx="91" cy="25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Text Box 214"/>
              <p:cNvSpPr txBox="1">
                <a:spLocks noChangeArrowheads="1"/>
              </p:cNvSpPr>
              <p:nvPr/>
            </p:nvSpPr>
            <p:spPr bwMode="auto">
              <a:xfrm>
                <a:off x="4736" y="1791"/>
                <a:ext cx="263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1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89" name="Line 215"/>
              <p:cNvSpPr>
                <a:spLocks noChangeShapeType="1"/>
              </p:cNvSpPr>
              <p:nvPr/>
            </p:nvSpPr>
            <p:spPr bwMode="auto">
              <a:xfrm flipH="1">
                <a:off x="4961" y="1814"/>
                <a:ext cx="0" cy="63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Rectangle 216"/>
              <p:cNvSpPr>
                <a:spLocks noChangeArrowheads="1"/>
              </p:cNvSpPr>
              <p:nvPr/>
            </p:nvSpPr>
            <p:spPr bwMode="auto">
              <a:xfrm>
                <a:off x="4744" y="2176"/>
                <a:ext cx="248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91" name="Rectangle 217"/>
              <p:cNvSpPr>
                <a:spLocks noChangeArrowheads="1"/>
              </p:cNvSpPr>
              <p:nvPr/>
            </p:nvSpPr>
            <p:spPr bwMode="auto">
              <a:xfrm>
                <a:off x="4538" y="2040"/>
                <a:ext cx="3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7V</a:t>
                </a:r>
              </a:p>
            </p:txBody>
          </p:sp>
          <p:sp>
            <p:nvSpPr>
              <p:cNvPr id="92" name="Rectangle 218"/>
              <p:cNvSpPr>
                <a:spLocks noChangeArrowheads="1"/>
              </p:cNvSpPr>
              <p:nvPr/>
            </p:nvSpPr>
            <p:spPr bwMode="auto">
              <a:xfrm>
                <a:off x="4479" y="1536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1k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</a:p>
            </p:txBody>
          </p:sp>
          <p:sp>
            <p:nvSpPr>
              <p:cNvPr id="93" name="Oval 219"/>
              <p:cNvSpPr>
                <a:spLocks noChangeArrowheads="1"/>
              </p:cNvSpPr>
              <p:nvPr/>
            </p:nvSpPr>
            <p:spPr bwMode="auto">
              <a:xfrm>
                <a:off x="5445" y="2036"/>
                <a:ext cx="227" cy="22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Line 220"/>
              <p:cNvSpPr>
                <a:spLocks noChangeShapeType="1"/>
              </p:cNvSpPr>
              <p:nvPr/>
            </p:nvSpPr>
            <p:spPr bwMode="auto">
              <a:xfrm>
                <a:off x="5561" y="1384"/>
                <a:ext cx="0" cy="16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5" name="Rectangle 221"/>
              <p:cNvSpPr>
                <a:spLocks noChangeArrowheads="1"/>
              </p:cNvSpPr>
              <p:nvPr/>
            </p:nvSpPr>
            <p:spPr bwMode="auto">
              <a:xfrm>
                <a:off x="5511" y="1553"/>
                <a:ext cx="91" cy="25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Text Box 222"/>
              <p:cNvSpPr txBox="1">
                <a:spLocks noChangeArrowheads="1"/>
              </p:cNvSpPr>
              <p:nvPr/>
            </p:nvSpPr>
            <p:spPr bwMode="auto">
              <a:xfrm>
                <a:off x="5336" y="1791"/>
                <a:ext cx="263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1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97" name="Line 223"/>
              <p:cNvSpPr>
                <a:spLocks noChangeShapeType="1"/>
              </p:cNvSpPr>
              <p:nvPr/>
            </p:nvSpPr>
            <p:spPr bwMode="auto">
              <a:xfrm flipH="1">
                <a:off x="5561" y="1814"/>
                <a:ext cx="0" cy="63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8" name="Rectangle 224"/>
              <p:cNvSpPr>
                <a:spLocks noChangeArrowheads="1"/>
              </p:cNvSpPr>
              <p:nvPr/>
            </p:nvSpPr>
            <p:spPr bwMode="auto">
              <a:xfrm>
                <a:off x="5344" y="2176"/>
                <a:ext cx="248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99" name="Rectangle 225"/>
              <p:cNvSpPr>
                <a:spLocks noChangeArrowheads="1"/>
              </p:cNvSpPr>
              <p:nvPr/>
            </p:nvSpPr>
            <p:spPr bwMode="auto">
              <a:xfrm>
                <a:off x="5034" y="2024"/>
                <a:ext cx="4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11V</a:t>
                </a:r>
              </a:p>
            </p:txBody>
          </p:sp>
          <p:sp>
            <p:nvSpPr>
              <p:cNvPr id="100" name="Rectangle 226"/>
              <p:cNvSpPr>
                <a:spLocks noChangeArrowheads="1"/>
              </p:cNvSpPr>
              <p:nvPr/>
            </p:nvSpPr>
            <p:spPr bwMode="auto">
              <a:xfrm>
                <a:off x="5079" y="1536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2k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</a:p>
            </p:txBody>
          </p:sp>
        </p:grpSp>
        <p:sp>
          <p:nvSpPr>
            <p:cNvPr id="50" name="Line 232"/>
            <p:cNvSpPr>
              <a:spLocks noChangeShapeType="1"/>
            </p:cNvSpPr>
            <p:nvPr/>
          </p:nvSpPr>
          <p:spPr bwMode="auto">
            <a:xfrm>
              <a:off x="3536" y="2976"/>
              <a:ext cx="0" cy="1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Line 233"/>
            <p:cNvSpPr>
              <a:spLocks noChangeShapeType="1"/>
            </p:cNvSpPr>
            <p:nvPr/>
          </p:nvSpPr>
          <p:spPr bwMode="auto">
            <a:xfrm>
              <a:off x="3456" y="3096"/>
              <a:ext cx="16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2974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04800" y="180975"/>
            <a:ext cx="6075363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:  (1)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将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、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间开路，求开路电压</a:t>
            </a:r>
            <a:r>
              <a:rPr kumimoji="0" lang="en-US" altLang="zh-CN" sz="32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32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1179513" y="3368675"/>
          <a:ext cx="2790825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8" r:id="rId3" imgW="1037160" imgH="626400" progId="Equation.3">
                  <p:embed/>
                </p:oleObj>
              </mc:Choice>
              <mc:Fallback>
                <p:oleObj r:id="rId3" imgW="1037160" imgH="62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79513" y="3368675"/>
                        <a:ext cx="2790825" cy="185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17600" y="5486400"/>
            <a:ext cx="6019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E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o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V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a0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 V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b0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6–4.25= 1.75V</a:t>
            </a:r>
          </a:p>
        </p:txBody>
      </p:sp>
      <p:grpSp>
        <p:nvGrpSpPr>
          <p:cNvPr id="7" name="Group 146"/>
          <p:cNvGrpSpPr>
            <a:grpSpLocks/>
          </p:cNvGrpSpPr>
          <p:nvPr/>
        </p:nvGrpSpPr>
        <p:grpSpPr bwMode="auto">
          <a:xfrm>
            <a:off x="968375" y="681038"/>
            <a:ext cx="4911725" cy="2532062"/>
            <a:chOff x="610" y="429"/>
            <a:chExt cx="3094" cy="1595"/>
          </a:xfrm>
        </p:grpSpPr>
        <p:grpSp>
          <p:nvGrpSpPr>
            <p:cNvPr id="8" name="Group 143"/>
            <p:cNvGrpSpPr>
              <a:grpSpLocks/>
            </p:cNvGrpSpPr>
            <p:nvPr/>
          </p:nvGrpSpPr>
          <p:grpSpPr bwMode="auto">
            <a:xfrm>
              <a:off x="610" y="429"/>
              <a:ext cx="3094" cy="1495"/>
              <a:chOff x="610" y="429"/>
              <a:chExt cx="3094" cy="1495"/>
            </a:xfrm>
          </p:grpSpPr>
          <p:sp>
            <p:nvSpPr>
              <p:cNvPr id="11" name="Line 92"/>
              <p:cNvSpPr>
                <a:spLocks noChangeShapeType="1"/>
              </p:cNvSpPr>
              <p:nvPr/>
            </p:nvSpPr>
            <p:spPr bwMode="auto">
              <a:xfrm>
                <a:off x="1137" y="1888"/>
                <a:ext cx="244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Line 93"/>
              <p:cNvSpPr>
                <a:spLocks noChangeShapeType="1"/>
              </p:cNvSpPr>
              <p:nvPr/>
            </p:nvSpPr>
            <p:spPr bwMode="auto">
              <a:xfrm flipV="1">
                <a:off x="1137" y="824"/>
                <a:ext cx="787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Oval 94"/>
              <p:cNvSpPr>
                <a:spLocks noChangeArrowheads="1"/>
              </p:cNvSpPr>
              <p:nvPr/>
            </p:nvSpPr>
            <p:spPr bwMode="auto">
              <a:xfrm>
                <a:off x="1021" y="1484"/>
                <a:ext cx="227" cy="22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Line 95"/>
              <p:cNvSpPr>
                <a:spLocks noChangeShapeType="1"/>
              </p:cNvSpPr>
              <p:nvPr/>
            </p:nvSpPr>
            <p:spPr bwMode="auto">
              <a:xfrm>
                <a:off x="1137" y="824"/>
                <a:ext cx="0" cy="1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Rectangle 96"/>
              <p:cNvSpPr>
                <a:spLocks noChangeArrowheads="1"/>
              </p:cNvSpPr>
              <p:nvPr/>
            </p:nvSpPr>
            <p:spPr bwMode="auto">
              <a:xfrm>
                <a:off x="1087" y="1001"/>
                <a:ext cx="91" cy="25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Text Box 97"/>
              <p:cNvSpPr txBox="1">
                <a:spLocks noChangeArrowheads="1"/>
              </p:cNvSpPr>
              <p:nvPr/>
            </p:nvSpPr>
            <p:spPr bwMode="auto">
              <a:xfrm>
                <a:off x="912" y="1239"/>
                <a:ext cx="263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1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17" name="Line 98"/>
              <p:cNvSpPr>
                <a:spLocks noChangeShapeType="1"/>
              </p:cNvSpPr>
              <p:nvPr/>
            </p:nvSpPr>
            <p:spPr bwMode="auto">
              <a:xfrm flipH="1">
                <a:off x="1137" y="1262"/>
                <a:ext cx="0" cy="63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Rectangle 99"/>
              <p:cNvSpPr>
                <a:spLocks noChangeArrowheads="1"/>
              </p:cNvSpPr>
              <p:nvPr/>
            </p:nvSpPr>
            <p:spPr bwMode="auto">
              <a:xfrm>
                <a:off x="920" y="1624"/>
                <a:ext cx="248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19" name="Rectangle 100"/>
              <p:cNvSpPr>
                <a:spLocks noChangeArrowheads="1"/>
              </p:cNvSpPr>
              <p:nvPr/>
            </p:nvSpPr>
            <p:spPr bwMode="auto">
              <a:xfrm>
                <a:off x="610" y="1472"/>
                <a:ext cx="4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15V</a:t>
                </a:r>
              </a:p>
            </p:txBody>
          </p:sp>
          <p:sp>
            <p:nvSpPr>
              <p:cNvPr id="20" name="Rectangle 101"/>
              <p:cNvSpPr>
                <a:spLocks noChangeArrowheads="1"/>
              </p:cNvSpPr>
              <p:nvPr/>
            </p:nvSpPr>
            <p:spPr bwMode="auto">
              <a:xfrm>
                <a:off x="655" y="984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3k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</a:p>
            </p:txBody>
          </p:sp>
          <p:sp>
            <p:nvSpPr>
              <p:cNvPr id="21" name="Oval 102"/>
              <p:cNvSpPr>
                <a:spLocks noChangeArrowheads="1"/>
              </p:cNvSpPr>
              <p:nvPr/>
            </p:nvSpPr>
            <p:spPr bwMode="auto">
              <a:xfrm>
                <a:off x="1613" y="1484"/>
                <a:ext cx="227" cy="22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Line 103"/>
              <p:cNvSpPr>
                <a:spLocks noChangeShapeType="1"/>
              </p:cNvSpPr>
              <p:nvPr/>
            </p:nvSpPr>
            <p:spPr bwMode="auto">
              <a:xfrm>
                <a:off x="1729" y="824"/>
                <a:ext cx="0" cy="1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3" name="Rectangle 104"/>
              <p:cNvSpPr>
                <a:spLocks noChangeArrowheads="1"/>
              </p:cNvSpPr>
              <p:nvPr/>
            </p:nvSpPr>
            <p:spPr bwMode="auto">
              <a:xfrm>
                <a:off x="1679" y="1001"/>
                <a:ext cx="91" cy="25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4" name="Text Box 105"/>
              <p:cNvSpPr txBox="1">
                <a:spLocks noChangeArrowheads="1"/>
              </p:cNvSpPr>
              <p:nvPr/>
            </p:nvSpPr>
            <p:spPr bwMode="auto">
              <a:xfrm>
                <a:off x="1480" y="1615"/>
                <a:ext cx="263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1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25" name="Line 106"/>
              <p:cNvSpPr>
                <a:spLocks noChangeShapeType="1"/>
              </p:cNvSpPr>
              <p:nvPr/>
            </p:nvSpPr>
            <p:spPr bwMode="auto">
              <a:xfrm flipH="1">
                <a:off x="1729" y="1262"/>
                <a:ext cx="0" cy="63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Rectangle 107"/>
              <p:cNvSpPr>
                <a:spLocks noChangeArrowheads="1"/>
              </p:cNvSpPr>
              <p:nvPr/>
            </p:nvSpPr>
            <p:spPr bwMode="auto">
              <a:xfrm>
                <a:off x="1488" y="1272"/>
                <a:ext cx="288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27" name="Rectangle 108"/>
              <p:cNvSpPr>
                <a:spLocks noChangeArrowheads="1"/>
              </p:cNvSpPr>
              <p:nvPr/>
            </p:nvSpPr>
            <p:spPr bwMode="auto">
              <a:xfrm>
                <a:off x="1202" y="1472"/>
                <a:ext cx="4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12V</a:t>
                </a:r>
              </a:p>
            </p:txBody>
          </p:sp>
          <p:sp>
            <p:nvSpPr>
              <p:cNvPr id="28" name="Rectangle 109"/>
              <p:cNvSpPr>
                <a:spLocks noChangeArrowheads="1"/>
              </p:cNvSpPr>
              <p:nvPr/>
            </p:nvSpPr>
            <p:spPr bwMode="auto">
              <a:xfrm>
                <a:off x="1247" y="984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6k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</a:p>
            </p:txBody>
          </p:sp>
          <p:sp>
            <p:nvSpPr>
              <p:cNvPr id="29" name="Line 110"/>
              <p:cNvSpPr>
                <a:spLocks noChangeShapeType="1"/>
              </p:cNvSpPr>
              <p:nvPr/>
            </p:nvSpPr>
            <p:spPr bwMode="auto">
              <a:xfrm rot="5400000" flipH="1" flipV="1">
                <a:off x="2111" y="505"/>
                <a:ext cx="0" cy="375"/>
              </a:xfrm>
              <a:prstGeom prst="line">
                <a:avLst/>
              </a:prstGeom>
              <a:noFill/>
              <a:ln w="38100">
                <a:solidFill>
                  <a:srgbClr val="FF00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Rectangle 111"/>
              <p:cNvSpPr>
                <a:spLocks noChangeArrowheads="1"/>
              </p:cNvSpPr>
              <p:nvPr/>
            </p:nvSpPr>
            <p:spPr bwMode="auto">
              <a:xfrm>
                <a:off x="1900" y="429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0</a:t>
                </a:r>
              </a:p>
            </p:txBody>
          </p:sp>
          <p:sp>
            <p:nvSpPr>
              <p:cNvPr id="31" name="Line 113"/>
              <p:cNvSpPr>
                <a:spLocks noChangeShapeType="1"/>
              </p:cNvSpPr>
              <p:nvPr/>
            </p:nvSpPr>
            <p:spPr bwMode="auto">
              <a:xfrm>
                <a:off x="2280" y="816"/>
                <a:ext cx="132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" name="Rectangle 114"/>
              <p:cNvSpPr>
                <a:spLocks noChangeArrowheads="1"/>
              </p:cNvSpPr>
              <p:nvPr/>
            </p:nvSpPr>
            <p:spPr bwMode="auto">
              <a:xfrm>
                <a:off x="1606" y="520"/>
                <a:ext cx="3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a</a:t>
                </a:r>
              </a:p>
            </p:txBody>
          </p:sp>
          <p:sp>
            <p:nvSpPr>
              <p:cNvPr id="33" name="Rectangle 115"/>
              <p:cNvSpPr>
                <a:spLocks noChangeArrowheads="1"/>
              </p:cNvSpPr>
              <p:nvPr/>
            </p:nvSpPr>
            <p:spPr bwMode="auto">
              <a:xfrm>
                <a:off x="2310" y="520"/>
                <a:ext cx="33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b</a:t>
                </a:r>
              </a:p>
            </p:txBody>
          </p:sp>
          <p:sp>
            <p:nvSpPr>
              <p:cNvPr id="34" name="Oval 117"/>
              <p:cNvSpPr>
                <a:spLocks noChangeArrowheads="1"/>
              </p:cNvSpPr>
              <p:nvPr/>
            </p:nvSpPr>
            <p:spPr bwMode="auto">
              <a:xfrm>
                <a:off x="2341" y="1484"/>
                <a:ext cx="227" cy="22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118"/>
              <p:cNvSpPr>
                <a:spLocks noChangeShapeType="1"/>
              </p:cNvSpPr>
              <p:nvPr/>
            </p:nvSpPr>
            <p:spPr bwMode="auto">
              <a:xfrm>
                <a:off x="2457" y="824"/>
                <a:ext cx="0" cy="1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119"/>
              <p:cNvSpPr>
                <a:spLocks noChangeArrowheads="1"/>
              </p:cNvSpPr>
              <p:nvPr/>
            </p:nvSpPr>
            <p:spPr bwMode="auto">
              <a:xfrm>
                <a:off x="2407" y="1001"/>
                <a:ext cx="91" cy="25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Text Box 120"/>
              <p:cNvSpPr txBox="1">
                <a:spLocks noChangeArrowheads="1"/>
              </p:cNvSpPr>
              <p:nvPr/>
            </p:nvSpPr>
            <p:spPr bwMode="auto">
              <a:xfrm>
                <a:off x="2208" y="1615"/>
                <a:ext cx="263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1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38" name="Line 121"/>
              <p:cNvSpPr>
                <a:spLocks noChangeShapeType="1"/>
              </p:cNvSpPr>
              <p:nvPr/>
            </p:nvSpPr>
            <p:spPr bwMode="auto">
              <a:xfrm flipH="1">
                <a:off x="2457" y="1262"/>
                <a:ext cx="0" cy="63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Rectangle 122"/>
              <p:cNvSpPr>
                <a:spLocks noChangeArrowheads="1"/>
              </p:cNvSpPr>
              <p:nvPr/>
            </p:nvSpPr>
            <p:spPr bwMode="auto">
              <a:xfrm>
                <a:off x="2216" y="1272"/>
                <a:ext cx="288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40" name="Rectangle 123"/>
              <p:cNvSpPr>
                <a:spLocks noChangeArrowheads="1"/>
              </p:cNvSpPr>
              <p:nvPr/>
            </p:nvSpPr>
            <p:spPr bwMode="auto">
              <a:xfrm>
                <a:off x="2018" y="1472"/>
                <a:ext cx="3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8V</a:t>
                </a:r>
              </a:p>
            </p:txBody>
          </p:sp>
          <p:sp>
            <p:nvSpPr>
              <p:cNvPr id="41" name="Rectangle 124"/>
              <p:cNvSpPr>
                <a:spLocks noChangeArrowheads="1"/>
              </p:cNvSpPr>
              <p:nvPr/>
            </p:nvSpPr>
            <p:spPr bwMode="auto">
              <a:xfrm>
                <a:off x="1975" y="1000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2k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</a:p>
            </p:txBody>
          </p:sp>
          <p:sp>
            <p:nvSpPr>
              <p:cNvPr id="42" name="Oval 125"/>
              <p:cNvSpPr>
                <a:spLocks noChangeArrowheads="1"/>
              </p:cNvSpPr>
              <p:nvPr/>
            </p:nvSpPr>
            <p:spPr bwMode="auto">
              <a:xfrm>
                <a:off x="2877" y="1476"/>
                <a:ext cx="227" cy="22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Line 126"/>
              <p:cNvSpPr>
                <a:spLocks noChangeShapeType="1"/>
              </p:cNvSpPr>
              <p:nvPr/>
            </p:nvSpPr>
            <p:spPr bwMode="auto">
              <a:xfrm>
                <a:off x="2993" y="816"/>
                <a:ext cx="0" cy="16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 type="oval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4" name="Rectangle 127"/>
              <p:cNvSpPr>
                <a:spLocks noChangeArrowheads="1"/>
              </p:cNvSpPr>
              <p:nvPr/>
            </p:nvSpPr>
            <p:spPr bwMode="auto">
              <a:xfrm>
                <a:off x="2943" y="993"/>
                <a:ext cx="91" cy="25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5" name="Text Box 128"/>
              <p:cNvSpPr txBox="1">
                <a:spLocks noChangeArrowheads="1"/>
              </p:cNvSpPr>
              <p:nvPr/>
            </p:nvSpPr>
            <p:spPr bwMode="auto">
              <a:xfrm>
                <a:off x="2768" y="1231"/>
                <a:ext cx="263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1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46" name="Line 129"/>
              <p:cNvSpPr>
                <a:spLocks noChangeShapeType="1"/>
              </p:cNvSpPr>
              <p:nvPr/>
            </p:nvSpPr>
            <p:spPr bwMode="auto">
              <a:xfrm flipH="1">
                <a:off x="2993" y="1254"/>
                <a:ext cx="0" cy="63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 type="oval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7" name="Rectangle 130"/>
              <p:cNvSpPr>
                <a:spLocks noChangeArrowheads="1"/>
              </p:cNvSpPr>
              <p:nvPr/>
            </p:nvSpPr>
            <p:spPr bwMode="auto">
              <a:xfrm>
                <a:off x="2776" y="1616"/>
                <a:ext cx="248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48" name="Rectangle 131"/>
              <p:cNvSpPr>
                <a:spLocks noChangeArrowheads="1"/>
              </p:cNvSpPr>
              <p:nvPr/>
            </p:nvSpPr>
            <p:spPr bwMode="auto">
              <a:xfrm>
                <a:off x="2570" y="1480"/>
                <a:ext cx="35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7V</a:t>
                </a:r>
              </a:p>
            </p:txBody>
          </p:sp>
          <p:sp>
            <p:nvSpPr>
              <p:cNvPr id="49" name="Rectangle 132"/>
              <p:cNvSpPr>
                <a:spLocks noChangeArrowheads="1"/>
              </p:cNvSpPr>
              <p:nvPr/>
            </p:nvSpPr>
            <p:spPr bwMode="auto">
              <a:xfrm>
                <a:off x="2511" y="976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1k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</a:p>
            </p:txBody>
          </p:sp>
          <p:sp>
            <p:nvSpPr>
              <p:cNvPr id="50" name="Oval 133"/>
              <p:cNvSpPr>
                <a:spLocks noChangeArrowheads="1"/>
              </p:cNvSpPr>
              <p:nvPr/>
            </p:nvSpPr>
            <p:spPr bwMode="auto">
              <a:xfrm>
                <a:off x="3477" y="1476"/>
                <a:ext cx="227" cy="22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1" name="Line 134"/>
              <p:cNvSpPr>
                <a:spLocks noChangeShapeType="1"/>
              </p:cNvSpPr>
              <p:nvPr/>
            </p:nvSpPr>
            <p:spPr bwMode="auto">
              <a:xfrm>
                <a:off x="3593" y="824"/>
                <a:ext cx="0" cy="161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Rectangle 135"/>
              <p:cNvSpPr>
                <a:spLocks noChangeArrowheads="1"/>
              </p:cNvSpPr>
              <p:nvPr/>
            </p:nvSpPr>
            <p:spPr bwMode="auto">
              <a:xfrm>
                <a:off x="3543" y="993"/>
                <a:ext cx="91" cy="253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3" name="Text Box 136"/>
              <p:cNvSpPr txBox="1">
                <a:spLocks noChangeArrowheads="1"/>
              </p:cNvSpPr>
              <p:nvPr/>
            </p:nvSpPr>
            <p:spPr bwMode="auto">
              <a:xfrm>
                <a:off x="3368" y="1231"/>
                <a:ext cx="263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1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54" name="Line 137"/>
              <p:cNvSpPr>
                <a:spLocks noChangeShapeType="1"/>
              </p:cNvSpPr>
              <p:nvPr/>
            </p:nvSpPr>
            <p:spPr bwMode="auto">
              <a:xfrm flipH="1">
                <a:off x="3593" y="1254"/>
                <a:ext cx="0" cy="63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5" name="Rectangle 138"/>
              <p:cNvSpPr>
                <a:spLocks noChangeArrowheads="1"/>
              </p:cNvSpPr>
              <p:nvPr/>
            </p:nvSpPr>
            <p:spPr bwMode="auto">
              <a:xfrm>
                <a:off x="3376" y="1616"/>
                <a:ext cx="248" cy="3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56" name="Rectangle 139"/>
              <p:cNvSpPr>
                <a:spLocks noChangeArrowheads="1"/>
              </p:cNvSpPr>
              <p:nvPr/>
            </p:nvSpPr>
            <p:spPr bwMode="auto">
              <a:xfrm>
                <a:off x="3066" y="1464"/>
                <a:ext cx="44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11V</a:t>
                </a:r>
              </a:p>
            </p:txBody>
          </p:sp>
          <p:sp>
            <p:nvSpPr>
              <p:cNvPr id="57" name="Rectangle 140"/>
              <p:cNvSpPr>
                <a:spLocks noChangeArrowheads="1"/>
              </p:cNvSpPr>
              <p:nvPr/>
            </p:nvSpPr>
            <p:spPr bwMode="auto">
              <a:xfrm>
                <a:off x="3111" y="976"/>
                <a:ext cx="467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2k</a:t>
                </a: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</a:t>
                </a:r>
              </a:p>
            </p:txBody>
          </p:sp>
          <p:sp>
            <p:nvSpPr>
              <p:cNvPr id="58" name="Oval 141"/>
              <p:cNvSpPr>
                <a:spLocks noChangeArrowheads="1"/>
              </p:cNvSpPr>
              <p:nvPr/>
            </p:nvSpPr>
            <p:spPr bwMode="auto">
              <a:xfrm>
                <a:off x="1912" y="792"/>
                <a:ext cx="56" cy="56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9" name="Oval 142"/>
              <p:cNvSpPr>
                <a:spLocks noChangeArrowheads="1"/>
              </p:cNvSpPr>
              <p:nvPr/>
            </p:nvSpPr>
            <p:spPr bwMode="auto">
              <a:xfrm>
                <a:off x="2208" y="792"/>
                <a:ext cx="56" cy="56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Line 144"/>
            <p:cNvSpPr>
              <a:spLocks noChangeShapeType="1"/>
            </p:cNvSpPr>
            <p:nvPr/>
          </p:nvSpPr>
          <p:spPr bwMode="auto">
            <a:xfrm>
              <a:off x="1728" y="1888"/>
              <a:ext cx="0" cy="1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ne 145"/>
            <p:cNvSpPr>
              <a:spLocks noChangeShapeType="1"/>
            </p:cNvSpPr>
            <p:nvPr/>
          </p:nvSpPr>
          <p:spPr bwMode="auto">
            <a:xfrm>
              <a:off x="1664" y="2024"/>
              <a:ext cx="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60" name="Object 147"/>
          <p:cNvGraphicFramePr>
            <a:graphicFrameLocks noChangeAspect="1"/>
          </p:cNvGraphicFramePr>
          <p:nvPr/>
        </p:nvGraphicFramePr>
        <p:xfrm>
          <a:off x="4403725" y="3330575"/>
          <a:ext cx="4116388" cy="185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09" r:id="rId5" imgW="1529640" imgH="626400" progId="Equation.3">
                  <p:embed/>
                </p:oleObj>
              </mc:Choice>
              <mc:Fallback>
                <p:oleObj r:id="rId5" imgW="1529640" imgH="626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03725" y="3330575"/>
                        <a:ext cx="4116388" cy="1857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18170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95300" y="469900"/>
            <a:ext cx="487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(2) 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求等效电源的内阻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Object 3"/>
          <p:cNvGraphicFramePr>
            <a:graphicFrameLocks noChangeAspect="1"/>
          </p:cNvGraphicFramePr>
          <p:nvPr/>
        </p:nvGraphicFramePr>
        <p:xfrm>
          <a:off x="5113338" y="1800225"/>
          <a:ext cx="3802062" cy="1139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2" r:id="rId3" imgW="1257120" imgH="371160" progId="Equation.3">
                  <p:embed/>
                </p:oleObj>
              </mc:Choice>
              <mc:Fallback>
                <p:oleObj r:id="rId3" imgW="1257120" imgH="3711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13338" y="1800225"/>
                        <a:ext cx="3802062" cy="1139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6" name="Group 66"/>
          <p:cNvGrpSpPr>
            <a:grpSpLocks/>
          </p:cNvGrpSpPr>
          <p:nvPr/>
        </p:nvGrpSpPr>
        <p:grpSpPr bwMode="auto">
          <a:xfrm>
            <a:off x="74613" y="1143000"/>
            <a:ext cx="4729162" cy="2387600"/>
            <a:chOff x="567" y="752"/>
            <a:chExt cx="2979" cy="1504"/>
          </a:xfrm>
        </p:grpSpPr>
        <p:sp>
          <p:nvSpPr>
            <p:cNvPr id="7" name="Line 7"/>
            <p:cNvSpPr>
              <a:spLocks noChangeShapeType="1"/>
            </p:cNvSpPr>
            <p:nvPr/>
          </p:nvSpPr>
          <p:spPr bwMode="auto">
            <a:xfrm>
              <a:off x="1049" y="2120"/>
              <a:ext cx="244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" name="Line 8"/>
            <p:cNvSpPr>
              <a:spLocks noChangeShapeType="1"/>
            </p:cNvSpPr>
            <p:nvPr/>
          </p:nvSpPr>
          <p:spPr bwMode="auto">
            <a:xfrm flipV="1">
              <a:off x="1049" y="1056"/>
              <a:ext cx="78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Line 10"/>
            <p:cNvSpPr>
              <a:spLocks noChangeShapeType="1"/>
            </p:cNvSpPr>
            <p:nvPr/>
          </p:nvSpPr>
          <p:spPr bwMode="auto">
            <a:xfrm>
              <a:off x="1049" y="1056"/>
              <a:ext cx="0" cy="1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Rectangle 11"/>
            <p:cNvSpPr>
              <a:spLocks noChangeArrowheads="1"/>
            </p:cNvSpPr>
            <p:nvPr/>
          </p:nvSpPr>
          <p:spPr bwMode="auto">
            <a:xfrm>
              <a:off x="999" y="1233"/>
              <a:ext cx="91" cy="25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Rectangle 16"/>
            <p:cNvSpPr>
              <a:spLocks noChangeArrowheads="1"/>
            </p:cNvSpPr>
            <p:nvPr/>
          </p:nvSpPr>
          <p:spPr bwMode="auto">
            <a:xfrm>
              <a:off x="567" y="1216"/>
              <a:ext cx="4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3k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12" name="Line 18"/>
            <p:cNvSpPr>
              <a:spLocks noChangeShapeType="1"/>
            </p:cNvSpPr>
            <p:nvPr/>
          </p:nvSpPr>
          <p:spPr bwMode="auto">
            <a:xfrm>
              <a:off x="1641" y="1056"/>
              <a:ext cx="0" cy="1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19"/>
            <p:cNvSpPr>
              <a:spLocks noChangeArrowheads="1"/>
            </p:cNvSpPr>
            <p:nvPr/>
          </p:nvSpPr>
          <p:spPr bwMode="auto">
            <a:xfrm>
              <a:off x="1591" y="1233"/>
              <a:ext cx="91" cy="25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21"/>
            <p:cNvSpPr>
              <a:spLocks noChangeShapeType="1"/>
            </p:cNvSpPr>
            <p:nvPr/>
          </p:nvSpPr>
          <p:spPr bwMode="auto">
            <a:xfrm flipH="1">
              <a:off x="1641" y="1494"/>
              <a:ext cx="0" cy="63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ectangle 24"/>
            <p:cNvSpPr>
              <a:spLocks noChangeArrowheads="1"/>
            </p:cNvSpPr>
            <p:nvPr/>
          </p:nvSpPr>
          <p:spPr bwMode="auto">
            <a:xfrm>
              <a:off x="1159" y="1216"/>
              <a:ext cx="4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6k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16" name="Line 27"/>
            <p:cNvSpPr>
              <a:spLocks noChangeShapeType="1"/>
            </p:cNvSpPr>
            <p:nvPr/>
          </p:nvSpPr>
          <p:spPr bwMode="auto">
            <a:xfrm>
              <a:off x="2192" y="1048"/>
              <a:ext cx="13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28"/>
            <p:cNvSpPr>
              <a:spLocks noChangeArrowheads="1"/>
            </p:cNvSpPr>
            <p:nvPr/>
          </p:nvSpPr>
          <p:spPr bwMode="auto">
            <a:xfrm>
              <a:off x="1518" y="752"/>
              <a:ext cx="3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18" name="Rectangle 29"/>
            <p:cNvSpPr>
              <a:spLocks noChangeArrowheads="1"/>
            </p:cNvSpPr>
            <p:nvPr/>
          </p:nvSpPr>
          <p:spPr bwMode="auto">
            <a:xfrm>
              <a:off x="2222" y="752"/>
              <a:ext cx="33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19" name="Line 31"/>
            <p:cNvSpPr>
              <a:spLocks noChangeShapeType="1"/>
            </p:cNvSpPr>
            <p:nvPr/>
          </p:nvSpPr>
          <p:spPr bwMode="auto">
            <a:xfrm>
              <a:off x="2369" y="1056"/>
              <a:ext cx="0" cy="1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32"/>
            <p:cNvSpPr>
              <a:spLocks noChangeArrowheads="1"/>
            </p:cNvSpPr>
            <p:nvPr/>
          </p:nvSpPr>
          <p:spPr bwMode="auto">
            <a:xfrm>
              <a:off x="2319" y="1233"/>
              <a:ext cx="91" cy="25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Line 34"/>
            <p:cNvSpPr>
              <a:spLocks noChangeShapeType="1"/>
            </p:cNvSpPr>
            <p:nvPr/>
          </p:nvSpPr>
          <p:spPr bwMode="auto">
            <a:xfrm flipH="1">
              <a:off x="2369" y="1494"/>
              <a:ext cx="0" cy="63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Rectangle 37"/>
            <p:cNvSpPr>
              <a:spLocks noChangeArrowheads="1"/>
            </p:cNvSpPr>
            <p:nvPr/>
          </p:nvSpPr>
          <p:spPr bwMode="auto">
            <a:xfrm>
              <a:off x="1887" y="1232"/>
              <a:ext cx="4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2k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3" name="Line 39"/>
            <p:cNvSpPr>
              <a:spLocks noChangeShapeType="1"/>
            </p:cNvSpPr>
            <p:nvPr/>
          </p:nvSpPr>
          <p:spPr bwMode="auto">
            <a:xfrm>
              <a:off x="2905" y="1048"/>
              <a:ext cx="0" cy="16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40"/>
            <p:cNvSpPr>
              <a:spLocks noChangeArrowheads="1"/>
            </p:cNvSpPr>
            <p:nvPr/>
          </p:nvSpPr>
          <p:spPr bwMode="auto">
            <a:xfrm>
              <a:off x="2855" y="1225"/>
              <a:ext cx="91" cy="25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42"/>
            <p:cNvSpPr>
              <a:spLocks noChangeShapeType="1"/>
            </p:cNvSpPr>
            <p:nvPr/>
          </p:nvSpPr>
          <p:spPr bwMode="auto">
            <a:xfrm flipH="1">
              <a:off x="2905" y="1486"/>
              <a:ext cx="0" cy="63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45"/>
            <p:cNvSpPr>
              <a:spLocks noChangeArrowheads="1"/>
            </p:cNvSpPr>
            <p:nvPr/>
          </p:nvSpPr>
          <p:spPr bwMode="auto">
            <a:xfrm>
              <a:off x="2423" y="1208"/>
              <a:ext cx="4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1k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27" name="Line 47"/>
            <p:cNvSpPr>
              <a:spLocks noChangeShapeType="1"/>
            </p:cNvSpPr>
            <p:nvPr/>
          </p:nvSpPr>
          <p:spPr bwMode="auto">
            <a:xfrm>
              <a:off x="3505" y="1056"/>
              <a:ext cx="0" cy="16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Rectangle 48"/>
            <p:cNvSpPr>
              <a:spLocks noChangeArrowheads="1"/>
            </p:cNvSpPr>
            <p:nvPr/>
          </p:nvSpPr>
          <p:spPr bwMode="auto">
            <a:xfrm>
              <a:off x="3455" y="1225"/>
              <a:ext cx="91" cy="25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50"/>
            <p:cNvSpPr>
              <a:spLocks noChangeShapeType="1"/>
            </p:cNvSpPr>
            <p:nvPr/>
          </p:nvSpPr>
          <p:spPr bwMode="auto">
            <a:xfrm flipH="1">
              <a:off x="3505" y="1486"/>
              <a:ext cx="0" cy="635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Rectangle 53"/>
            <p:cNvSpPr>
              <a:spLocks noChangeArrowheads="1"/>
            </p:cNvSpPr>
            <p:nvPr/>
          </p:nvSpPr>
          <p:spPr bwMode="auto">
            <a:xfrm>
              <a:off x="3023" y="1208"/>
              <a:ext cx="4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2k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31" name="Oval 54"/>
            <p:cNvSpPr>
              <a:spLocks noChangeArrowheads="1"/>
            </p:cNvSpPr>
            <p:nvPr/>
          </p:nvSpPr>
          <p:spPr bwMode="auto">
            <a:xfrm>
              <a:off x="1824" y="1024"/>
              <a:ext cx="56" cy="5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Oval 55"/>
            <p:cNvSpPr>
              <a:spLocks noChangeArrowheads="1"/>
            </p:cNvSpPr>
            <p:nvPr/>
          </p:nvSpPr>
          <p:spPr bwMode="auto">
            <a:xfrm>
              <a:off x="2120" y="1024"/>
              <a:ext cx="56" cy="5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56"/>
            <p:cNvSpPr>
              <a:spLocks noChangeShapeType="1"/>
            </p:cNvSpPr>
            <p:nvPr/>
          </p:nvSpPr>
          <p:spPr bwMode="auto">
            <a:xfrm>
              <a:off x="1640" y="2120"/>
              <a:ext cx="0" cy="1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57"/>
            <p:cNvSpPr>
              <a:spLocks noChangeShapeType="1"/>
            </p:cNvSpPr>
            <p:nvPr/>
          </p:nvSpPr>
          <p:spPr bwMode="auto">
            <a:xfrm>
              <a:off x="1576" y="2256"/>
              <a:ext cx="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Line 58"/>
            <p:cNvSpPr>
              <a:spLocks noChangeShapeType="1"/>
            </p:cNvSpPr>
            <p:nvPr/>
          </p:nvSpPr>
          <p:spPr bwMode="auto">
            <a:xfrm>
              <a:off x="1040" y="1488"/>
              <a:ext cx="0" cy="6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59"/>
            <p:cNvSpPr>
              <a:spLocks noChangeShapeType="1"/>
            </p:cNvSpPr>
            <p:nvPr/>
          </p:nvSpPr>
          <p:spPr bwMode="auto">
            <a:xfrm>
              <a:off x="1040" y="1704"/>
              <a:ext cx="0" cy="2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60"/>
            <p:cNvSpPr>
              <a:spLocks noChangeShapeType="1"/>
            </p:cNvSpPr>
            <p:nvPr/>
          </p:nvSpPr>
          <p:spPr bwMode="auto">
            <a:xfrm>
              <a:off x="1640" y="1712"/>
              <a:ext cx="0" cy="2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61"/>
            <p:cNvSpPr>
              <a:spLocks noChangeShapeType="1"/>
            </p:cNvSpPr>
            <p:nvPr/>
          </p:nvSpPr>
          <p:spPr bwMode="auto">
            <a:xfrm>
              <a:off x="2368" y="1728"/>
              <a:ext cx="0" cy="2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62"/>
            <p:cNvSpPr>
              <a:spLocks noChangeShapeType="1"/>
            </p:cNvSpPr>
            <p:nvPr/>
          </p:nvSpPr>
          <p:spPr bwMode="auto">
            <a:xfrm>
              <a:off x="2904" y="1736"/>
              <a:ext cx="0" cy="2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63"/>
            <p:cNvSpPr>
              <a:spLocks noChangeShapeType="1"/>
            </p:cNvSpPr>
            <p:nvPr/>
          </p:nvSpPr>
          <p:spPr bwMode="auto">
            <a:xfrm>
              <a:off x="3504" y="1736"/>
              <a:ext cx="0" cy="23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1" name="Group 65"/>
          <p:cNvGrpSpPr>
            <a:grpSpLocks/>
          </p:cNvGrpSpPr>
          <p:nvPr/>
        </p:nvGrpSpPr>
        <p:grpSpPr bwMode="auto">
          <a:xfrm>
            <a:off x="2147888" y="922338"/>
            <a:ext cx="488950" cy="792162"/>
            <a:chOff x="3841" y="277"/>
            <a:chExt cx="308" cy="499"/>
          </a:xfrm>
        </p:grpSpPr>
        <p:sp>
          <p:nvSpPr>
            <p:cNvPr id="42" name="Rectangle 26"/>
            <p:cNvSpPr>
              <a:spLocks noChangeArrowheads="1"/>
            </p:cNvSpPr>
            <p:nvPr/>
          </p:nvSpPr>
          <p:spPr bwMode="auto">
            <a:xfrm>
              <a:off x="3841" y="277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  <p:sp>
          <p:nvSpPr>
            <p:cNvPr id="43" name="AutoShape 64"/>
            <p:cNvSpPr>
              <a:spLocks noChangeArrowheads="1"/>
            </p:cNvSpPr>
            <p:nvPr/>
          </p:nvSpPr>
          <p:spPr bwMode="auto">
            <a:xfrm>
              <a:off x="3928" y="568"/>
              <a:ext cx="112" cy="208"/>
            </a:xfrm>
            <a:prstGeom prst="downArrow">
              <a:avLst>
                <a:gd name="adj1" fmla="val 50000"/>
                <a:gd name="adj2" fmla="val 46351"/>
              </a:avLst>
            </a:prstGeom>
            <a:solidFill>
              <a:srgbClr val="FF6600"/>
            </a:soli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4" name="Text Box 67"/>
          <p:cNvSpPr txBox="1">
            <a:spLocks noChangeArrowheads="1"/>
          </p:cNvSpPr>
          <p:nvPr/>
        </p:nvSpPr>
        <p:spPr bwMode="auto">
          <a:xfrm>
            <a:off x="457200" y="3633788"/>
            <a:ext cx="53086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(3)  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画出等效电路求</a:t>
            </a:r>
            <a:r>
              <a: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R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中的电流 </a:t>
            </a:r>
            <a:r>
              <a:rPr kumimoji="0" lang="en-US" altLang="zh-CN" sz="2800" b="0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I</a:t>
            </a: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</p:txBody>
      </p:sp>
      <p:graphicFrame>
        <p:nvGraphicFramePr>
          <p:cNvPr id="45" name="Object 68"/>
          <p:cNvGraphicFramePr>
            <a:graphicFrameLocks noChangeAspect="1"/>
          </p:cNvGraphicFramePr>
          <p:nvPr/>
        </p:nvGraphicFramePr>
        <p:xfrm>
          <a:off x="4162425" y="4630738"/>
          <a:ext cx="4637088" cy="993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33" r:id="rId5" imgW="1848240" imgH="348120" progId="Equation.3">
                  <p:embed/>
                </p:oleObj>
              </mc:Choice>
              <mc:Fallback>
                <p:oleObj r:id="rId5" imgW="184824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2425" y="4630738"/>
                        <a:ext cx="4637088" cy="993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6" name="Group 95"/>
          <p:cNvGrpSpPr>
            <a:grpSpLocks/>
          </p:cNvGrpSpPr>
          <p:nvPr/>
        </p:nvGrpSpPr>
        <p:grpSpPr bwMode="auto">
          <a:xfrm>
            <a:off x="1281113" y="4027488"/>
            <a:ext cx="2654300" cy="2667000"/>
            <a:chOff x="1047" y="2537"/>
            <a:chExt cx="1672" cy="1680"/>
          </a:xfrm>
        </p:grpSpPr>
        <p:sp>
          <p:nvSpPr>
            <p:cNvPr id="47" name="Oval 70"/>
            <p:cNvSpPr>
              <a:spLocks noChangeArrowheads="1"/>
            </p:cNvSpPr>
            <p:nvPr/>
          </p:nvSpPr>
          <p:spPr bwMode="auto">
            <a:xfrm>
              <a:off x="1346" y="3474"/>
              <a:ext cx="269" cy="26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Line 71"/>
            <p:cNvSpPr>
              <a:spLocks noChangeShapeType="1"/>
            </p:cNvSpPr>
            <p:nvPr/>
          </p:nvSpPr>
          <p:spPr bwMode="auto">
            <a:xfrm>
              <a:off x="1472" y="2841"/>
              <a:ext cx="59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Line 72"/>
            <p:cNvSpPr>
              <a:spLocks noChangeShapeType="1"/>
            </p:cNvSpPr>
            <p:nvPr/>
          </p:nvSpPr>
          <p:spPr bwMode="auto">
            <a:xfrm>
              <a:off x="1476" y="3897"/>
              <a:ext cx="6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Line 73"/>
            <p:cNvSpPr>
              <a:spLocks noChangeShapeType="1"/>
            </p:cNvSpPr>
            <p:nvPr/>
          </p:nvSpPr>
          <p:spPr bwMode="auto">
            <a:xfrm>
              <a:off x="1472" y="3321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Rectangle 74"/>
            <p:cNvSpPr>
              <a:spLocks noChangeArrowheads="1"/>
            </p:cNvSpPr>
            <p:nvPr/>
          </p:nvSpPr>
          <p:spPr bwMode="auto">
            <a:xfrm>
              <a:off x="1415" y="3042"/>
              <a:ext cx="109" cy="277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Text Box 75"/>
            <p:cNvSpPr txBox="1">
              <a:spLocks noChangeArrowheads="1"/>
            </p:cNvSpPr>
            <p:nvPr/>
          </p:nvSpPr>
          <p:spPr bwMode="auto">
            <a:xfrm>
              <a:off x="1080" y="3474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53" name="Text Box 76"/>
            <p:cNvSpPr txBox="1">
              <a:spLocks noChangeArrowheads="1"/>
            </p:cNvSpPr>
            <p:nvPr/>
          </p:nvSpPr>
          <p:spPr bwMode="auto">
            <a:xfrm>
              <a:off x="1088" y="2980"/>
              <a:ext cx="4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4" name="Text Box 77"/>
            <p:cNvSpPr txBox="1">
              <a:spLocks noChangeArrowheads="1"/>
            </p:cNvSpPr>
            <p:nvPr/>
          </p:nvSpPr>
          <p:spPr bwMode="auto">
            <a:xfrm>
              <a:off x="1248" y="3266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55" name="Text Box 78"/>
            <p:cNvSpPr txBox="1">
              <a:spLocks noChangeArrowheads="1"/>
            </p:cNvSpPr>
            <p:nvPr/>
          </p:nvSpPr>
          <p:spPr bwMode="auto">
            <a:xfrm>
              <a:off x="1288" y="356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sp>
          <p:nvSpPr>
            <p:cNvPr id="56" name="Line 79"/>
            <p:cNvSpPr>
              <a:spLocks noChangeShapeType="1"/>
            </p:cNvSpPr>
            <p:nvPr/>
          </p:nvSpPr>
          <p:spPr bwMode="auto">
            <a:xfrm flipH="1">
              <a:off x="2368" y="3441"/>
              <a:ext cx="0" cy="45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 Box 80"/>
            <p:cNvSpPr txBox="1">
              <a:spLocks noChangeArrowheads="1"/>
            </p:cNvSpPr>
            <p:nvPr/>
          </p:nvSpPr>
          <p:spPr bwMode="auto">
            <a:xfrm>
              <a:off x="2080" y="3193"/>
              <a:ext cx="24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R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58" name="Line 81"/>
            <p:cNvSpPr>
              <a:spLocks noChangeShapeType="1"/>
            </p:cNvSpPr>
            <p:nvPr/>
          </p:nvSpPr>
          <p:spPr bwMode="auto">
            <a:xfrm flipH="1">
              <a:off x="2368" y="2841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82"/>
            <p:cNvSpPr>
              <a:spLocks noChangeArrowheads="1"/>
            </p:cNvSpPr>
            <p:nvPr/>
          </p:nvSpPr>
          <p:spPr bwMode="auto">
            <a:xfrm>
              <a:off x="1960" y="253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60" name="Oval 83"/>
            <p:cNvSpPr>
              <a:spLocks noChangeArrowheads="1"/>
            </p:cNvSpPr>
            <p:nvPr/>
          </p:nvSpPr>
          <p:spPr bwMode="auto">
            <a:xfrm>
              <a:off x="2048" y="2816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Oval 84"/>
            <p:cNvSpPr>
              <a:spLocks noChangeArrowheads="1"/>
            </p:cNvSpPr>
            <p:nvPr/>
          </p:nvSpPr>
          <p:spPr bwMode="auto">
            <a:xfrm>
              <a:off x="2069" y="3862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Rectangle 85"/>
            <p:cNvSpPr>
              <a:spLocks noChangeArrowheads="1"/>
            </p:cNvSpPr>
            <p:nvPr/>
          </p:nvSpPr>
          <p:spPr bwMode="auto">
            <a:xfrm>
              <a:off x="2009" y="3929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63" name="Line 86"/>
            <p:cNvSpPr>
              <a:spLocks noChangeShapeType="1"/>
            </p:cNvSpPr>
            <p:nvPr/>
          </p:nvSpPr>
          <p:spPr bwMode="auto">
            <a:xfrm rot="5400000">
              <a:off x="2355" y="3320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Rectangle 87"/>
            <p:cNvSpPr>
              <a:spLocks noChangeArrowheads="1"/>
            </p:cNvSpPr>
            <p:nvPr/>
          </p:nvSpPr>
          <p:spPr bwMode="auto">
            <a:xfrm>
              <a:off x="2528" y="3169"/>
              <a:ext cx="1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endPara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Line 88"/>
            <p:cNvSpPr>
              <a:spLocks noChangeShapeType="1"/>
            </p:cNvSpPr>
            <p:nvPr/>
          </p:nvSpPr>
          <p:spPr bwMode="auto">
            <a:xfrm>
              <a:off x="1472" y="2841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Rectangle 91"/>
            <p:cNvSpPr>
              <a:spLocks noChangeArrowheads="1"/>
            </p:cNvSpPr>
            <p:nvPr/>
          </p:nvSpPr>
          <p:spPr bwMode="auto">
            <a:xfrm>
              <a:off x="1047" y="2704"/>
              <a:ext cx="849" cy="1248"/>
            </a:xfrm>
            <a:prstGeom prst="rect">
              <a:avLst/>
            </a:prstGeom>
            <a:noFill/>
            <a:ln w="38100">
              <a:solidFill>
                <a:srgbClr val="333399"/>
              </a:solidFill>
              <a:prstDash val="dash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0" fontAlgn="auto" latinLnBrk="0" hangingPunct="0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  <a:p>
              <a:pPr marL="0" marR="0" lvl="0" indent="0" algn="ctr" defTabSz="914400" eaLnBrk="0" fontAlgn="auto" latinLnBrk="0" hangingPunct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67" name="Line 92"/>
            <p:cNvSpPr>
              <a:spLocks noChangeShapeType="1"/>
            </p:cNvSpPr>
            <p:nvPr/>
          </p:nvSpPr>
          <p:spPr bwMode="auto">
            <a:xfrm>
              <a:off x="2120" y="2840"/>
              <a:ext cx="2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Line 93"/>
            <p:cNvSpPr>
              <a:spLocks noChangeShapeType="1"/>
            </p:cNvSpPr>
            <p:nvPr/>
          </p:nvSpPr>
          <p:spPr bwMode="auto">
            <a:xfrm>
              <a:off x="2136" y="3896"/>
              <a:ext cx="22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ectangle 94"/>
            <p:cNvSpPr>
              <a:spLocks noChangeArrowheads="1"/>
            </p:cNvSpPr>
            <p:nvPr/>
          </p:nvSpPr>
          <p:spPr bwMode="auto">
            <a:xfrm>
              <a:off x="2311" y="3162"/>
              <a:ext cx="109" cy="277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668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332656"/>
            <a:ext cx="2554287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728737"/>
            <a:ext cx="7754937" cy="5797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36026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AutoShape 39">
            <a:hlinkClick r:id="" action="ppaction://hlinkshowjump?jump=previousslide" highlightClick="1"/>
          </p:cNvPr>
          <p:cNvSpPr>
            <a:spLocks noChangeArrowheads="1"/>
          </p:cNvSpPr>
          <p:nvPr/>
        </p:nvSpPr>
        <p:spPr bwMode="auto">
          <a:xfrm>
            <a:off x="7994650" y="6242050"/>
            <a:ext cx="539750" cy="539750"/>
          </a:xfrm>
          <a:prstGeom prst="actionButtonBackPrevious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333399"/>
              </a:buClr>
              <a:buSzPct val="75000"/>
              <a:buFont typeface="Monotype Sorts" pitchFamily="2" charset="2"/>
              <a:buNone/>
              <a:tabLst/>
              <a:defRPr/>
            </a:pPr>
            <a:endParaRPr kumimoji="0" lang="zh-CN" altLang="zh-CN" sz="24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imes New Roman" pitchFamily="18" charset="0"/>
              <a:ea typeface="楷体_GB2312" pitchFamily="49" charset="-122"/>
            </a:endParaRPr>
          </a:p>
        </p:txBody>
      </p:sp>
      <p:sp>
        <p:nvSpPr>
          <p:cNvPr id="122" name="AutoShape 40">
            <a:hlinkClick r:id="" action="ppaction://hlinkshowjump?jump=nextslide" highlightClick="1"/>
          </p:cNvPr>
          <p:cNvSpPr>
            <a:spLocks noChangeArrowheads="1"/>
          </p:cNvSpPr>
          <p:nvPr/>
        </p:nvSpPr>
        <p:spPr bwMode="auto">
          <a:xfrm>
            <a:off x="8528050" y="6242050"/>
            <a:ext cx="539750" cy="539750"/>
          </a:xfrm>
          <a:prstGeom prst="actionButtonForwardNext">
            <a:avLst/>
          </a:prstGeom>
          <a:blipFill dpi="0" rotWithShape="0">
            <a:blip r:embed="rId3"/>
            <a:srcRect/>
            <a:tile tx="0" ty="0" sx="100000" sy="100000" flip="none" algn="tl"/>
          </a:blipFill>
          <a:ln w="12700" cap="sq">
            <a:solidFill>
              <a:srgbClr val="FFFFFF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3" name="Text Box 41"/>
          <p:cNvSpPr txBox="1">
            <a:spLocks noChangeArrowheads="1"/>
          </p:cNvSpPr>
          <p:nvPr/>
        </p:nvSpPr>
        <p:spPr bwMode="auto">
          <a:xfrm>
            <a:off x="323850" y="4076700"/>
            <a:ext cx="18002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1" lang="zh-CN" altLang="en-US" sz="2400">
                <a:latin typeface="Times New Roman" pitchFamily="18" charset="0"/>
                <a:ea typeface="宋体" pitchFamily="2" charset="-122"/>
              </a:rPr>
              <a:t>已知开关</a:t>
            </a:r>
            <a:r>
              <a:rPr kumimoji="1" lang="en-US" altLang="zh-CN" sz="2400">
                <a:latin typeface="Times New Roman" pitchFamily="18" charset="0"/>
                <a:ea typeface="宋体" pitchFamily="2" charset="-122"/>
              </a:rPr>
              <a:t>S</a:t>
            </a:r>
          </a:p>
        </p:txBody>
      </p:sp>
      <p:sp>
        <p:nvSpPr>
          <p:cNvPr id="124" name="Text Box 42"/>
          <p:cNvSpPr txBox="1">
            <a:spLocks noChangeArrowheads="1"/>
          </p:cNvSpPr>
          <p:nvPr/>
        </p:nvSpPr>
        <p:spPr bwMode="auto">
          <a:xfrm>
            <a:off x="396875" y="3284538"/>
            <a:ext cx="863600" cy="369332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例</a:t>
            </a:r>
            <a:r>
              <a:rPr kumimoji="1" lang="en-US" altLang="zh-CN" kern="0" dirty="0">
                <a:solidFill>
                  <a:srgbClr val="FFFFFF"/>
                </a:solidFill>
                <a:latin typeface="Times New Roman" pitchFamily="18" charset="0"/>
                <a:ea typeface="宋体" pitchFamily="2" charset="-122"/>
              </a:rPr>
              <a:t>5</a:t>
            </a:r>
            <a:r>
              <a:rPr kumimoji="1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.</a:t>
            </a:r>
          </a:p>
        </p:txBody>
      </p:sp>
      <p:sp>
        <p:nvSpPr>
          <p:cNvPr id="125" name="Line 60"/>
          <p:cNvSpPr>
            <a:spLocks noChangeShapeType="1"/>
          </p:cNvSpPr>
          <p:nvPr/>
        </p:nvSpPr>
        <p:spPr bwMode="auto">
          <a:xfrm flipV="1">
            <a:off x="6659563" y="2997200"/>
            <a:ext cx="1008062" cy="2159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26" name="Line 66"/>
          <p:cNvSpPr>
            <a:spLocks noChangeShapeType="1"/>
          </p:cNvSpPr>
          <p:nvPr/>
        </p:nvSpPr>
        <p:spPr bwMode="auto">
          <a:xfrm flipV="1">
            <a:off x="2051050" y="3860800"/>
            <a:ext cx="504825" cy="287338"/>
          </a:xfrm>
          <a:prstGeom prst="line">
            <a:avLst/>
          </a:prstGeom>
          <a:noFill/>
          <a:ln w="57150">
            <a:solidFill>
              <a:srgbClr val="BBE0E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27" name="Group 70"/>
          <p:cNvGrpSpPr>
            <a:grpSpLocks/>
          </p:cNvGrpSpPr>
          <p:nvPr/>
        </p:nvGrpSpPr>
        <p:grpSpPr bwMode="auto">
          <a:xfrm>
            <a:off x="2555875" y="3500438"/>
            <a:ext cx="2017713" cy="519112"/>
            <a:chOff x="1610" y="2205"/>
            <a:chExt cx="1271" cy="327"/>
          </a:xfrm>
        </p:grpSpPr>
        <p:sp>
          <p:nvSpPr>
            <p:cNvPr id="128" name="Text Box 67"/>
            <p:cNvSpPr txBox="1">
              <a:spLocks noChangeArrowheads="1"/>
            </p:cNvSpPr>
            <p:nvPr/>
          </p:nvSpPr>
          <p:spPr bwMode="auto">
            <a:xfrm>
              <a:off x="1610" y="2205"/>
              <a:ext cx="2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1  </a:t>
              </a:r>
            </a:p>
          </p:txBody>
        </p:sp>
        <p:sp>
          <p:nvSpPr>
            <p:cNvPr id="129" name="Oval 68" descr="花束"/>
            <p:cNvSpPr>
              <a:spLocks noChangeArrowheads="1"/>
            </p:cNvSpPr>
            <p:nvPr/>
          </p:nvSpPr>
          <p:spPr bwMode="auto">
            <a:xfrm>
              <a:off x="1927" y="2205"/>
              <a:ext cx="318" cy="31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</a:rPr>
                <a:t>A</a:t>
              </a:r>
            </a:p>
          </p:txBody>
        </p:sp>
        <p:sp>
          <p:nvSpPr>
            <p:cNvPr id="130" name="Text Box 69"/>
            <p:cNvSpPr txBox="1">
              <a:spLocks noChangeArrowheads="1"/>
            </p:cNvSpPr>
            <p:nvPr/>
          </p:nvSpPr>
          <p:spPr bwMode="auto">
            <a:xfrm>
              <a:off x="2200" y="2205"/>
              <a:ext cx="6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＝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2A</a:t>
              </a:r>
            </a:p>
          </p:txBody>
        </p:sp>
      </p:grpSp>
      <p:sp>
        <p:nvSpPr>
          <p:cNvPr id="131" name="Line 71"/>
          <p:cNvSpPr>
            <a:spLocks noChangeShapeType="1"/>
          </p:cNvSpPr>
          <p:nvPr/>
        </p:nvSpPr>
        <p:spPr bwMode="auto">
          <a:xfrm>
            <a:off x="2051050" y="4365625"/>
            <a:ext cx="504825" cy="0"/>
          </a:xfrm>
          <a:prstGeom prst="line">
            <a:avLst/>
          </a:prstGeom>
          <a:noFill/>
          <a:ln w="57150">
            <a:solidFill>
              <a:srgbClr val="BBE0E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32" name="Group 72"/>
          <p:cNvGrpSpPr>
            <a:grpSpLocks/>
          </p:cNvGrpSpPr>
          <p:nvPr/>
        </p:nvGrpSpPr>
        <p:grpSpPr bwMode="auto">
          <a:xfrm>
            <a:off x="2555875" y="4076700"/>
            <a:ext cx="2017713" cy="519113"/>
            <a:chOff x="1610" y="2205"/>
            <a:chExt cx="1271" cy="327"/>
          </a:xfrm>
        </p:grpSpPr>
        <p:sp>
          <p:nvSpPr>
            <p:cNvPr id="133" name="Text Box 73"/>
            <p:cNvSpPr txBox="1">
              <a:spLocks noChangeArrowheads="1"/>
            </p:cNvSpPr>
            <p:nvPr/>
          </p:nvSpPr>
          <p:spPr bwMode="auto">
            <a:xfrm>
              <a:off x="1610" y="2205"/>
              <a:ext cx="2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2 </a:t>
              </a:r>
            </a:p>
          </p:txBody>
        </p:sp>
        <p:sp>
          <p:nvSpPr>
            <p:cNvPr id="134" name="Oval 74" descr="花束"/>
            <p:cNvSpPr>
              <a:spLocks noChangeArrowheads="1"/>
            </p:cNvSpPr>
            <p:nvPr/>
          </p:nvSpPr>
          <p:spPr bwMode="auto">
            <a:xfrm>
              <a:off x="1927" y="2205"/>
              <a:ext cx="318" cy="318"/>
            </a:xfrm>
            <a:prstGeom prst="ellipse">
              <a:avLst/>
            </a:prstGeom>
            <a:blipFill dpi="0" rotWithShape="1">
              <a:blip r:embed="rId3"/>
              <a:srcRect/>
              <a:tile tx="0" ty="0" sx="100000" sy="100000" flip="none" algn="tl"/>
            </a:blip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00FF"/>
                  </a:solidFill>
                  <a:effectLst/>
                  <a:uLnTx/>
                  <a:uFillTx/>
                  <a:latin typeface="Times New Roman" pitchFamily="18" charset="0"/>
                </a:rPr>
                <a:t>V</a:t>
              </a:r>
            </a:p>
          </p:txBody>
        </p:sp>
        <p:sp>
          <p:nvSpPr>
            <p:cNvPr id="135" name="Text Box 75"/>
            <p:cNvSpPr txBox="1">
              <a:spLocks noChangeArrowheads="1"/>
            </p:cNvSpPr>
            <p:nvPr/>
          </p:nvSpPr>
          <p:spPr bwMode="auto">
            <a:xfrm>
              <a:off x="2200" y="2205"/>
              <a:ext cx="681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＝</a:t>
              </a: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4V</a:t>
              </a:r>
            </a:p>
          </p:txBody>
        </p:sp>
      </p:grpSp>
      <p:sp>
        <p:nvSpPr>
          <p:cNvPr id="136" name="Text Box 76"/>
          <p:cNvSpPr txBox="1">
            <a:spLocks noChangeArrowheads="1"/>
          </p:cNvSpPr>
          <p:nvPr/>
        </p:nvSpPr>
        <p:spPr bwMode="auto">
          <a:xfrm>
            <a:off x="468313" y="4797425"/>
            <a:ext cx="50403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>
                <a:latin typeface="宋体" pitchFamily="2" charset="-122"/>
                <a:ea typeface="宋体" pitchFamily="2" charset="-122"/>
              </a:rPr>
              <a:t>求开关</a:t>
            </a:r>
            <a:r>
              <a:rPr lang="en-US" altLang="zh-CN" sz="2400">
                <a:latin typeface="Times New Roman" pitchFamily="18" charset="0"/>
                <a:ea typeface="宋体" pitchFamily="2" charset="-122"/>
              </a:rPr>
              <a:t>S</a:t>
            </a:r>
            <a:r>
              <a:rPr lang="zh-CN" altLang="en-US" sz="2400">
                <a:latin typeface="宋体" pitchFamily="2" charset="-122"/>
                <a:ea typeface="宋体" pitchFamily="2" charset="-122"/>
              </a:rPr>
              <a:t>打向</a:t>
            </a:r>
            <a:r>
              <a:rPr lang="en-US" altLang="zh-CN" sz="2400">
                <a:latin typeface="宋体" pitchFamily="2" charset="-122"/>
                <a:ea typeface="宋体" pitchFamily="2" charset="-122"/>
              </a:rPr>
              <a:t>3</a:t>
            </a:r>
            <a:r>
              <a:rPr lang="zh-CN" altLang="en-US" sz="2400">
                <a:latin typeface="宋体" pitchFamily="2" charset="-122"/>
                <a:ea typeface="宋体" pitchFamily="2" charset="-122"/>
              </a:rPr>
              <a:t>，电压</a:t>
            </a:r>
            <a:r>
              <a:rPr lang="en-US" altLang="zh-CN" sz="2400" i="1">
                <a:latin typeface="Times New Roman" pitchFamily="18" charset="0"/>
                <a:ea typeface="宋体" pitchFamily="2" charset="-122"/>
              </a:rPr>
              <a:t>U</a:t>
            </a:r>
            <a:r>
              <a:rPr lang="zh-CN" altLang="en-US" sz="2400">
                <a:latin typeface="宋体" pitchFamily="2" charset="-122"/>
                <a:ea typeface="宋体" pitchFamily="2" charset="-122"/>
              </a:rPr>
              <a:t>等于多少</a:t>
            </a:r>
          </a:p>
        </p:txBody>
      </p:sp>
      <p:sp>
        <p:nvSpPr>
          <p:cNvPr id="137" name="Line 78"/>
          <p:cNvSpPr>
            <a:spLocks noChangeShapeType="1"/>
          </p:cNvSpPr>
          <p:nvPr/>
        </p:nvSpPr>
        <p:spPr bwMode="auto">
          <a:xfrm flipH="1">
            <a:off x="7380288" y="2997200"/>
            <a:ext cx="287337" cy="21590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8" name="Line 79"/>
          <p:cNvSpPr>
            <a:spLocks noChangeShapeType="1"/>
          </p:cNvSpPr>
          <p:nvPr/>
        </p:nvSpPr>
        <p:spPr bwMode="auto">
          <a:xfrm>
            <a:off x="7667625" y="2997200"/>
            <a:ext cx="720725" cy="144463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39" name="Text Box 80"/>
          <p:cNvSpPr txBox="1">
            <a:spLocks noChangeArrowheads="1"/>
          </p:cNvSpPr>
          <p:nvPr/>
        </p:nvSpPr>
        <p:spPr bwMode="auto">
          <a:xfrm>
            <a:off x="250825" y="5445125"/>
            <a:ext cx="666750" cy="519113"/>
          </a:xfrm>
          <a:prstGeom prst="rect">
            <a:avLst/>
          </a:prstGeom>
          <a:solidFill>
            <a:srgbClr val="99336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解</a:t>
            </a:r>
          </a:p>
        </p:txBody>
      </p:sp>
      <p:graphicFrame>
        <p:nvGraphicFramePr>
          <p:cNvPr id="140" name="Object 81"/>
          <p:cNvGraphicFramePr>
            <a:graphicFrameLocks noChangeAspect="1"/>
          </p:cNvGraphicFramePr>
          <p:nvPr/>
        </p:nvGraphicFramePr>
        <p:xfrm>
          <a:off x="1258888" y="5445125"/>
          <a:ext cx="331311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5" name="Equation" r:id="rId4" imgW="1257120" imgH="228600" progId="Equation.3">
                  <p:embed/>
                </p:oleObj>
              </mc:Choice>
              <mc:Fallback>
                <p:oleObj name="Equation" r:id="rId4" imgW="125712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8888" y="5445125"/>
                        <a:ext cx="3313112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1" name="Object 82"/>
          <p:cNvGraphicFramePr>
            <a:graphicFrameLocks noChangeAspect="1"/>
          </p:cNvGraphicFramePr>
          <p:nvPr/>
        </p:nvGraphicFramePr>
        <p:xfrm>
          <a:off x="2124075" y="6021388"/>
          <a:ext cx="1447800" cy="5730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6" name="Equation" r:id="rId6" imgW="609480" imgH="241200" progId="Equation.3">
                  <p:embed/>
                </p:oleObj>
              </mc:Choice>
              <mc:Fallback>
                <p:oleObj name="Equation" r:id="rId6" imgW="609480" imgH="241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6021388"/>
                        <a:ext cx="1447800" cy="5730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2" name="Line 83"/>
          <p:cNvSpPr>
            <a:spLocks noChangeShapeType="1"/>
          </p:cNvSpPr>
          <p:nvPr/>
        </p:nvSpPr>
        <p:spPr bwMode="auto">
          <a:xfrm>
            <a:off x="1187450" y="6237288"/>
            <a:ext cx="792163" cy="0"/>
          </a:xfrm>
          <a:prstGeom prst="line">
            <a:avLst/>
          </a:prstGeom>
          <a:noFill/>
          <a:ln w="76200">
            <a:solidFill>
              <a:srgbClr val="BBE0E3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aphicFrame>
        <p:nvGraphicFramePr>
          <p:cNvPr id="143" name="Object 84"/>
          <p:cNvGraphicFramePr>
            <a:graphicFrameLocks noChangeAspect="1"/>
          </p:cNvGraphicFramePr>
          <p:nvPr/>
        </p:nvGraphicFramePr>
        <p:xfrm>
          <a:off x="5003800" y="5373688"/>
          <a:ext cx="3619500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67" name="Equation" r:id="rId8" imgW="1523880" imgH="203040" progId="Equation.3">
                  <p:embed/>
                </p:oleObj>
              </mc:Choice>
              <mc:Fallback>
                <p:oleObj name="Equation" r:id="rId8" imgW="1523880" imgH="2030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03800" y="5373688"/>
                        <a:ext cx="3619500" cy="48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44" name="Group 87"/>
          <p:cNvGrpSpPr>
            <a:grpSpLocks/>
          </p:cNvGrpSpPr>
          <p:nvPr/>
        </p:nvGrpSpPr>
        <p:grpSpPr bwMode="auto">
          <a:xfrm>
            <a:off x="5292725" y="2492375"/>
            <a:ext cx="3743325" cy="2114550"/>
            <a:chOff x="3334" y="1570"/>
            <a:chExt cx="2358" cy="1332"/>
          </a:xfrm>
        </p:grpSpPr>
        <p:grpSp>
          <p:nvGrpSpPr>
            <p:cNvPr id="145" name="Group 77"/>
            <p:cNvGrpSpPr>
              <a:grpSpLocks/>
            </p:cNvGrpSpPr>
            <p:nvPr/>
          </p:nvGrpSpPr>
          <p:grpSpPr bwMode="auto">
            <a:xfrm>
              <a:off x="3334" y="1570"/>
              <a:ext cx="2358" cy="1332"/>
              <a:chOff x="3334" y="1570"/>
              <a:chExt cx="2358" cy="1332"/>
            </a:xfrm>
          </p:grpSpPr>
          <p:sp>
            <p:nvSpPr>
              <p:cNvPr id="148" name="Line 53"/>
              <p:cNvSpPr>
                <a:spLocks noChangeShapeType="1"/>
              </p:cNvSpPr>
              <p:nvPr/>
            </p:nvSpPr>
            <p:spPr bwMode="auto">
              <a:xfrm>
                <a:off x="5284" y="1979"/>
                <a:ext cx="0" cy="59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9" name="Line 51"/>
              <p:cNvSpPr>
                <a:spLocks noChangeShapeType="1"/>
              </p:cNvSpPr>
              <p:nvPr/>
            </p:nvSpPr>
            <p:spPr bwMode="auto">
              <a:xfrm>
                <a:off x="4195" y="2024"/>
                <a:ext cx="0" cy="59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0" name="Rectangle 43"/>
              <p:cNvSpPr>
                <a:spLocks noChangeArrowheads="1"/>
              </p:cNvSpPr>
              <p:nvPr/>
            </p:nvSpPr>
            <p:spPr bwMode="auto">
              <a:xfrm>
                <a:off x="3334" y="1842"/>
                <a:ext cx="499" cy="817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FFCC99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线性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含源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</a:rPr>
                  <a:t>网络</a:t>
                </a:r>
              </a:p>
            </p:txBody>
          </p:sp>
          <p:sp>
            <p:nvSpPr>
              <p:cNvPr id="151" name="Line 44"/>
              <p:cNvSpPr>
                <a:spLocks noChangeShapeType="1"/>
              </p:cNvSpPr>
              <p:nvPr/>
            </p:nvSpPr>
            <p:spPr bwMode="auto">
              <a:xfrm>
                <a:off x="3833" y="1888"/>
                <a:ext cx="997" cy="0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2" name="Line 45"/>
              <p:cNvSpPr>
                <a:spLocks noChangeShapeType="1"/>
              </p:cNvSpPr>
              <p:nvPr/>
            </p:nvSpPr>
            <p:spPr bwMode="auto">
              <a:xfrm>
                <a:off x="3833" y="2614"/>
                <a:ext cx="1451" cy="0"/>
              </a:xfrm>
              <a:prstGeom prst="line">
                <a:avLst/>
              </a:prstGeom>
              <a:noFill/>
              <a:ln w="28575">
                <a:solidFill>
                  <a:srgbClr val="FFCC99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3" name="Oval 46" descr="花束"/>
              <p:cNvSpPr>
                <a:spLocks noChangeArrowheads="1"/>
              </p:cNvSpPr>
              <p:nvPr/>
            </p:nvSpPr>
            <p:spPr bwMode="auto">
              <a:xfrm>
                <a:off x="4014" y="2160"/>
                <a:ext cx="318" cy="318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</a:rPr>
                  <a:t>A</a:t>
                </a:r>
              </a:p>
            </p:txBody>
          </p:sp>
          <p:grpSp>
            <p:nvGrpSpPr>
              <p:cNvPr id="154" name="Group 50"/>
              <p:cNvGrpSpPr>
                <a:grpSpLocks/>
              </p:cNvGrpSpPr>
              <p:nvPr/>
            </p:nvGrpSpPr>
            <p:grpSpPr bwMode="auto">
              <a:xfrm>
                <a:off x="5103" y="2160"/>
                <a:ext cx="318" cy="318"/>
                <a:chOff x="3833" y="3657"/>
                <a:chExt cx="318" cy="318"/>
              </a:xfrm>
            </p:grpSpPr>
            <p:sp>
              <p:nvSpPr>
                <p:cNvPr id="166" name="Oval 47"/>
                <p:cNvSpPr>
                  <a:spLocks noChangeArrowheads="1"/>
                </p:cNvSpPr>
                <p:nvPr/>
              </p:nvSpPr>
              <p:spPr bwMode="auto">
                <a:xfrm>
                  <a:off x="3833" y="3657"/>
                  <a:ext cx="318" cy="318"/>
                </a:xfrm>
                <a:prstGeom prst="ellipse">
                  <a:avLst/>
                </a:prstGeom>
                <a:solidFill>
                  <a:srgbClr val="33CCFF"/>
                </a:solidFill>
                <a:ln w="3810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67" name="Line 49"/>
                <p:cNvSpPr>
                  <a:spLocks noChangeShapeType="1"/>
                </p:cNvSpPr>
                <p:nvPr/>
              </p:nvSpPr>
              <p:spPr bwMode="auto">
                <a:xfrm>
                  <a:off x="3833" y="3838"/>
                  <a:ext cx="317" cy="0"/>
                </a:xfrm>
                <a:prstGeom prst="line">
                  <a:avLst/>
                </a:prstGeom>
                <a:noFill/>
                <a:ln w="38100">
                  <a:solidFill>
                    <a:srgbClr val="FF9900"/>
                  </a:solidFill>
                  <a:round/>
                  <a:headEnd/>
                  <a:tailEnd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55" name="Line 52"/>
              <p:cNvSpPr>
                <a:spLocks noChangeShapeType="1"/>
              </p:cNvSpPr>
              <p:nvPr/>
            </p:nvSpPr>
            <p:spPr bwMode="auto">
              <a:xfrm>
                <a:off x="4649" y="2024"/>
                <a:ext cx="0" cy="590"/>
              </a:xfrm>
              <a:prstGeom prst="line">
                <a:avLst/>
              </a:prstGeom>
              <a:noFill/>
              <a:ln w="28575">
                <a:solidFill>
                  <a:srgbClr val="FFCC00"/>
                </a:solidFill>
                <a:round/>
                <a:headEnd type="oval" w="med" len="med"/>
                <a:tailEnd type="oval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6" name="Oval 48" descr="花束"/>
              <p:cNvSpPr>
                <a:spLocks noChangeArrowheads="1"/>
              </p:cNvSpPr>
              <p:nvPr/>
            </p:nvSpPr>
            <p:spPr bwMode="auto">
              <a:xfrm>
                <a:off x="4468" y="2160"/>
                <a:ext cx="318" cy="318"/>
              </a:xfrm>
              <a:prstGeom prst="ellipse">
                <a:avLst/>
              </a:prstGeom>
              <a:blipFill dpi="0" rotWithShape="1">
                <a:blip r:embed="rId3"/>
                <a:srcRect/>
                <a:tile tx="0" ty="0" sx="100000" sy="100000" flip="none" algn="tl"/>
              </a:blipFill>
              <a:ln w="38100">
                <a:solidFill>
                  <a:srgbClr val="FF990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00FF"/>
                    </a:solidFill>
                    <a:effectLst/>
                    <a:uLnTx/>
                    <a:uFillTx/>
                    <a:latin typeface="Times New Roman" pitchFamily="18" charset="0"/>
                  </a:rPr>
                  <a:t>V</a:t>
                </a:r>
              </a:p>
            </p:txBody>
          </p:sp>
          <p:sp>
            <p:nvSpPr>
              <p:cNvPr id="157" name="Rectangle 54"/>
              <p:cNvSpPr>
                <a:spLocks noChangeArrowheads="1"/>
              </p:cNvSpPr>
              <p:nvPr/>
            </p:nvSpPr>
            <p:spPr bwMode="auto">
              <a:xfrm>
                <a:off x="4785" y="2568"/>
                <a:ext cx="272" cy="91"/>
              </a:xfrm>
              <a:prstGeom prst="rect">
                <a:avLst/>
              </a:prstGeom>
              <a:solidFill>
                <a:srgbClr val="FF9900"/>
              </a:solidFill>
              <a:ln w="9525">
                <a:solidFill>
                  <a:srgbClr val="FF9900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8" name="Text Box 55"/>
              <p:cNvSpPr txBox="1">
                <a:spLocks noChangeArrowheads="1"/>
              </p:cNvSpPr>
              <p:nvPr/>
            </p:nvSpPr>
            <p:spPr bwMode="auto">
              <a:xfrm>
                <a:off x="4740" y="2614"/>
                <a:ext cx="40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</a:rPr>
                  <a:t>5</a:t>
                </a:r>
                <a:r>
                  <a: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  <a:sym typeface="Symbol" pitchFamily="18" charset="2"/>
                  </a:rPr>
                  <a:t></a:t>
                </a:r>
              </a:p>
            </p:txBody>
          </p:sp>
          <p:sp>
            <p:nvSpPr>
              <p:cNvPr id="159" name="Text Box 57"/>
              <p:cNvSpPr txBox="1">
                <a:spLocks noChangeArrowheads="1"/>
              </p:cNvSpPr>
              <p:nvPr/>
            </p:nvSpPr>
            <p:spPr bwMode="auto">
              <a:xfrm>
                <a:off x="5442" y="2160"/>
                <a:ext cx="250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000" b="0" i="1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</a:rPr>
                  <a:t>U</a:t>
                </a:r>
              </a:p>
            </p:txBody>
          </p:sp>
          <p:sp>
            <p:nvSpPr>
              <p:cNvPr id="160" name="Text Box 58"/>
              <p:cNvSpPr txBox="1">
                <a:spLocks noChangeArrowheads="1"/>
              </p:cNvSpPr>
              <p:nvPr/>
            </p:nvSpPr>
            <p:spPr bwMode="auto">
              <a:xfrm>
                <a:off x="5329" y="1933"/>
                <a:ext cx="2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</a:rPr>
                  <a:t>+</a:t>
                </a:r>
              </a:p>
            </p:txBody>
          </p:sp>
          <p:sp>
            <p:nvSpPr>
              <p:cNvPr id="161" name="Text Box 59"/>
              <p:cNvSpPr txBox="1">
                <a:spLocks noChangeArrowheads="1"/>
              </p:cNvSpPr>
              <p:nvPr/>
            </p:nvSpPr>
            <p:spPr bwMode="auto">
              <a:xfrm>
                <a:off x="5284" y="2387"/>
                <a:ext cx="27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</a:rPr>
                  <a:t>－</a:t>
                </a:r>
              </a:p>
            </p:txBody>
          </p:sp>
          <p:sp>
            <p:nvSpPr>
              <p:cNvPr id="162" name="Text Box 61"/>
              <p:cNvSpPr txBox="1">
                <a:spLocks noChangeArrowheads="1"/>
              </p:cNvSpPr>
              <p:nvPr/>
            </p:nvSpPr>
            <p:spPr bwMode="auto">
              <a:xfrm>
                <a:off x="4694" y="1570"/>
                <a:ext cx="318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</a:rPr>
                  <a:t>S</a:t>
                </a:r>
              </a:p>
            </p:txBody>
          </p:sp>
          <p:sp>
            <p:nvSpPr>
              <p:cNvPr id="163" name="Text Box 62"/>
              <p:cNvSpPr txBox="1">
                <a:spLocks noChangeArrowheads="1"/>
              </p:cNvSpPr>
              <p:nvPr/>
            </p:nvSpPr>
            <p:spPr bwMode="auto">
              <a:xfrm>
                <a:off x="3923" y="1888"/>
                <a:ext cx="22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164" name="Text Box 63"/>
              <p:cNvSpPr txBox="1">
                <a:spLocks noChangeArrowheads="1"/>
              </p:cNvSpPr>
              <p:nvPr/>
            </p:nvSpPr>
            <p:spPr bwMode="auto">
              <a:xfrm>
                <a:off x="5057" y="1888"/>
                <a:ext cx="22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</a:rPr>
                  <a:t>3</a:t>
                </a:r>
              </a:p>
            </p:txBody>
          </p:sp>
          <p:sp>
            <p:nvSpPr>
              <p:cNvPr id="165" name="Text Box 64"/>
              <p:cNvSpPr txBox="1">
                <a:spLocks noChangeArrowheads="1"/>
              </p:cNvSpPr>
              <p:nvPr/>
            </p:nvSpPr>
            <p:spPr bwMode="auto">
              <a:xfrm>
                <a:off x="4422" y="1888"/>
                <a:ext cx="226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Times New Roman" pitchFamily="18" charset="0"/>
                  </a:rPr>
                  <a:t>2</a:t>
                </a:r>
              </a:p>
            </p:txBody>
          </p:sp>
        </p:grpSp>
        <p:sp>
          <p:nvSpPr>
            <p:cNvPr id="146" name="Line 85"/>
            <p:cNvSpPr>
              <a:spLocks noChangeShapeType="1"/>
            </p:cNvSpPr>
            <p:nvPr/>
          </p:nvSpPr>
          <p:spPr bwMode="auto">
            <a:xfrm flipV="1">
              <a:off x="5057" y="2115"/>
              <a:ext cx="0" cy="272"/>
            </a:xfrm>
            <a:prstGeom prst="line">
              <a:avLst/>
            </a:prstGeom>
            <a:noFill/>
            <a:ln w="38100">
              <a:solidFill>
                <a:srgbClr val="66FFFF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7" name="Text Box 86"/>
            <p:cNvSpPr txBox="1">
              <a:spLocks noChangeArrowheads="1"/>
            </p:cNvSpPr>
            <p:nvPr/>
          </p:nvSpPr>
          <p:spPr bwMode="auto">
            <a:xfrm>
              <a:off x="4740" y="2069"/>
              <a:ext cx="36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1A</a:t>
              </a:r>
            </a:p>
          </p:txBody>
        </p:sp>
      </p:grpSp>
      <p:grpSp>
        <p:nvGrpSpPr>
          <p:cNvPr id="168" name="Group 96"/>
          <p:cNvGrpSpPr>
            <a:grpSpLocks/>
          </p:cNvGrpSpPr>
          <p:nvPr/>
        </p:nvGrpSpPr>
        <p:grpSpPr bwMode="auto">
          <a:xfrm>
            <a:off x="5003800" y="2565400"/>
            <a:ext cx="1296988" cy="2159000"/>
            <a:chOff x="3152" y="1616"/>
            <a:chExt cx="817" cy="1360"/>
          </a:xfrm>
        </p:grpSpPr>
        <p:sp>
          <p:nvSpPr>
            <p:cNvPr id="169" name="Rectangle 88"/>
            <p:cNvSpPr>
              <a:spLocks noChangeArrowheads="1"/>
            </p:cNvSpPr>
            <p:nvPr/>
          </p:nvSpPr>
          <p:spPr bwMode="auto">
            <a:xfrm>
              <a:off x="3152" y="1616"/>
              <a:ext cx="771" cy="1360"/>
            </a:xfrm>
            <a:prstGeom prst="rect">
              <a:avLst/>
            </a:prstGeom>
            <a:solidFill>
              <a:srgbClr val="0033CC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0" name="Oval 91"/>
            <p:cNvSpPr>
              <a:spLocks noChangeArrowheads="1"/>
            </p:cNvSpPr>
            <p:nvPr/>
          </p:nvSpPr>
          <p:spPr bwMode="auto">
            <a:xfrm>
              <a:off x="3515" y="2296"/>
              <a:ext cx="272" cy="318"/>
            </a:xfrm>
            <a:prstGeom prst="ellipse">
              <a:avLst/>
            </a:prstGeom>
            <a:solidFill>
              <a:srgbClr val="00CCFF"/>
            </a:solidFill>
            <a:ln w="38100">
              <a:solidFill>
                <a:srgbClr val="FF99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Freeform 90"/>
            <p:cNvSpPr>
              <a:spLocks/>
            </p:cNvSpPr>
            <p:nvPr/>
          </p:nvSpPr>
          <p:spPr bwMode="auto">
            <a:xfrm>
              <a:off x="3507" y="1888"/>
              <a:ext cx="462" cy="726"/>
            </a:xfrm>
            <a:custGeom>
              <a:avLst/>
              <a:gdLst>
                <a:gd name="T0" fmla="*/ 416 w 462"/>
                <a:gd name="T1" fmla="*/ 0 h 726"/>
                <a:gd name="T2" fmla="*/ 8 w 462"/>
                <a:gd name="T3" fmla="*/ 408 h 726"/>
                <a:gd name="T4" fmla="*/ 462 w 462"/>
                <a:gd name="T5" fmla="*/ 726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2" h="726">
                  <a:moveTo>
                    <a:pt x="416" y="0"/>
                  </a:moveTo>
                  <a:cubicBezTo>
                    <a:pt x="208" y="143"/>
                    <a:pt x="0" y="287"/>
                    <a:pt x="8" y="408"/>
                  </a:cubicBezTo>
                  <a:cubicBezTo>
                    <a:pt x="16" y="529"/>
                    <a:pt x="239" y="627"/>
                    <a:pt x="462" y="726"/>
                  </a:cubicBezTo>
                </a:path>
              </a:pathLst>
            </a:custGeom>
            <a:noFill/>
            <a:ln w="38100" cmpd="sng">
              <a:solidFill>
                <a:srgbClr val="FFCC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Rectangle 92"/>
            <p:cNvSpPr>
              <a:spLocks noChangeArrowheads="1"/>
            </p:cNvSpPr>
            <p:nvPr/>
          </p:nvSpPr>
          <p:spPr bwMode="auto">
            <a:xfrm rot="2657208">
              <a:off x="3651" y="1933"/>
              <a:ext cx="91" cy="227"/>
            </a:xfrm>
            <a:prstGeom prst="rect">
              <a:avLst/>
            </a:prstGeom>
            <a:solidFill>
              <a:srgbClr val="FF9900"/>
            </a:solidFill>
            <a:ln w="9525">
              <a:solidFill>
                <a:srgbClr val="FF990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3" name="Text Box 93"/>
            <p:cNvSpPr txBox="1">
              <a:spLocks noChangeArrowheads="1"/>
            </p:cNvSpPr>
            <p:nvPr/>
          </p:nvSpPr>
          <p:spPr bwMode="auto">
            <a:xfrm>
              <a:off x="3243" y="2205"/>
              <a:ext cx="2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＋</a:t>
              </a:r>
            </a:p>
          </p:txBody>
        </p:sp>
        <p:sp>
          <p:nvSpPr>
            <p:cNvPr id="174" name="Text Box 94"/>
            <p:cNvSpPr txBox="1">
              <a:spLocks noChangeArrowheads="1"/>
            </p:cNvSpPr>
            <p:nvPr/>
          </p:nvSpPr>
          <p:spPr bwMode="auto">
            <a:xfrm>
              <a:off x="3606" y="2523"/>
              <a:ext cx="272" cy="32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</a:rPr>
                <a:t>－</a:t>
              </a:r>
            </a:p>
          </p:txBody>
        </p:sp>
        <p:sp>
          <p:nvSpPr>
            <p:cNvPr id="175" name="Text Box 95"/>
            <p:cNvSpPr txBox="1">
              <a:spLocks noChangeArrowheads="1"/>
            </p:cNvSpPr>
            <p:nvPr/>
          </p:nvSpPr>
          <p:spPr bwMode="auto">
            <a:xfrm>
              <a:off x="3288" y="2523"/>
              <a:ext cx="54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0" cap="none" spc="0" normalizeH="0" baseline="0" noProof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Times New Roman" pitchFamily="18" charset="0"/>
                </a:rPr>
                <a:t>4V</a:t>
              </a:r>
              <a:endParaRPr kumimoji="0" lang="en-US" altLang="zh-CN" sz="2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24004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4" dur="2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0"/>
                            </p:stCondLst>
                            <p:childTnLst>
                              <p:par>
                                <p:cTn id="1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6" dur="1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4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1" dur="1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4" dur="1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2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2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 autoUpdateAnimBg="0"/>
      <p:bldP spid="124" grpId="0" animBg="1" autoUpdateAnimBg="0"/>
      <p:bldP spid="125" grpId="0" animBg="1"/>
      <p:bldP spid="125" grpId="1" animBg="1"/>
      <p:bldP spid="126" grpId="0" animBg="1"/>
      <p:bldP spid="131" grpId="0" animBg="1"/>
      <p:bldP spid="136" grpId="0"/>
      <p:bldP spid="137" grpId="0" animBg="1"/>
      <p:bldP spid="137" grpId="1" animBg="1"/>
      <p:bldP spid="138" grpId="0" animBg="1"/>
      <p:bldP spid="139" grpId="0" animBg="1" autoUpdateAnimBg="0"/>
      <p:bldP spid="142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52400" y="190500"/>
            <a:ext cx="326390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/>
            <a:r>
              <a:rPr lang="en-US" altLang="zh-CN" sz="3200" b="1" dirty="0" smtClean="0">
                <a:solidFill>
                  <a:srgbClr val="000099"/>
                </a:solidFill>
                <a:ea typeface="楷体_GB2312" pitchFamily="49" charset="-122"/>
              </a:rPr>
              <a:t>2.7.2</a:t>
            </a:r>
            <a:r>
              <a:rPr lang="en-US" altLang="zh-CN" sz="3200" b="1" dirty="0" smtClean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 </a:t>
            </a:r>
            <a:r>
              <a:rPr lang="zh-CN" altLang="en-US" sz="3200" b="1" dirty="0" smtClean="0">
                <a:solidFill>
                  <a:srgbClr val="000099"/>
                </a:solidFill>
                <a:latin typeface="楷体_GB2312" pitchFamily="49" charset="-122"/>
                <a:ea typeface="楷体_GB2312" pitchFamily="49" charset="-122"/>
              </a:rPr>
              <a:t>诺顿定理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762000" y="708025"/>
            <a:ext cx="2324100" cy="53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</a:rPr>
              <a:t>定理的内容：</a:t>
            </a:r>
          </a:p>
        </p:txBody>
      </p:sp>
      <p:grpSp>
        <p:nvGrpSpPr>
          <p:cNvPr id="6" name="Group 69"/>
          <p:cNvGrpSpPr>
            <a:grpSpLocks/>
          </p:cNvGrpSpPr>
          <p:nvPr/>
        </p:nvGrpSpPr>
        <p:grpSpPr bwMode="auto">
          <a:xfrm>
            <a:off x="330200" y="2374900"/>
            <a:ext cx="2195513" cy="1411288"/>
            <a:chOff x="624" y="192"/>
            <a:chExt cx="1383" cy="889"/>
          </a:xfrm>
        </p:grpSpPr>
        <p:grpSp>
          <p:nvGrpSpPr>
            <p:cNvPr id="7" name="Group 70"/>
            <p:cNvGrpSpPr>
              <a:grpSpLocks/>
            </p:cNvGrpSpPr>
            <p:nvPr/>
          </p:nvGrpSpPr>
          <p:grpSpPr bwMode="auto">
            <a:xfrm flipH="1">
              <a:off x="1296" y="369"/>
              <a:ext cx="456" cy="60"/>
              <a:chOff x="1692" y="1980"/>
              <a:chExt cx="456" cy="60"/>
            </a:xfrm>
          </p:grpSpPr>
          <p:sp>
            <p:nvSpPr>
              <p:cNvPr id="14" name="Oval 71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Line 72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Group 73"/>
            <p:cNvGrpSpPr>
              <a:grpSpLocks/>
            </p:cNvGrpSpPr>
            <p:nvPr/>
          </p:nvGrpSpPr>
          <p:grpSpPr bwMode="auto">
            <a:xfrm flipH="1">
              <a:off x="1296" y="873"/>
              <a:ext cx="456" cy="60"/>
              <a:chOff x="1692" y="1980"/>
              <a:chExt cx="456" cy="60"/>
            </a:xfrm>
          </p:grpSpPr>
          <p:sp>
            <p:nvSpPr>
              <p:cNvPr id="12" name="Oval 74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Line 75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9" name="Text Box 76"/>
            <p:cNvSpPr txBox="1">
              <a:spLocks noChangeArrowheads="1"/>
            </p:cNvSpPr>
            <p:nvPr/>
          </p:nvSpPr>
          <p:spPr bwMode="auto">
            <a:xfrm>
              <a:off x="1784" y="25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10" name="Text Box 77"/>
            <p:cNvSpPr txBox="1">
              <a:spLocks noChangeArrowheads="1"/>
            </p:cNvSpPr>
            <p:nvPr/>
          </p:nvSpPr>
          <p:spPr bwMode="auto">
            <a:xfrm>
              <a:off x="1784" y="787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11" name="Text Box 78"/>
            <p:cNvSpPr txBox="1">
              <a:spLocks noChangeArrowheads="1"/>
            </p:cNvSpPr>
            <p:nvPr/>
          </p:nvSpPr>
          <p:spPr bwMode="auto">
            <a:xfrm>
              <a:off x="624" y="192"/>
              <a:ext cx="672" cy="88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有源二端网络</a:t>
              </a:r>
            </a:p>
          </p:txBody>
        </p:sp>
      </p:grpSp>
      <p:sp>
        <p:nvSpPr>
          <p:cNvPr id="16" name="AutoShape 79"/>
          <p:cNvSpPr>
            <a:spLocks noChangeArrowheads="1"/>
          </p:cNvSpPr>
          <p:nvPr/>
        </p:nvSpPr>
        <p:spPr bwMode="auto">
          <a:xfrm>
            <a:off x="2387600" y="2921000"/>
            <a:ext cx="533400" cy="285750"/>
          </a:xfrm>
          <a:prstGeom prst="notchedRightArrow">
            <a:avLst>
              <a:gd name="adj1" fmla="val 50000"/>
              <a:gd name="adj2" fmla="val 46667"/>
            </a:avLst>
          </a:prstGeom>
          <a:gradFill rotWithShape="0">
            <a:gsLst>
              <a:gs pos="0">
                <a:srgbClr val="FFFF00"/>
              </a:gs>
              <a:gs pos="100000">
                <a:srgbClr val="FF3300"/>
              </a:gs>
            </a:gsLst>
            <a:lin ang="0" scaled="1"/>
          </a:gradFill>
          <a:ln w="381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sp>
        <p:nvSpPr>
          <p:cNvPr id="17" name="Line 80"/>
          <p:cNvSpPr>
            <a:spLocks noChangeShapeType="1"/>
          </p:cNvSpPr>
          <p:nvPr/>
        </p:nvSpPr>
        <p:spPr bwMode="auto">
          <a:xfrm flipV="1">
            <a:off x="4851400" y="2082800"/>
            <a:ext cx="673100" cy="6731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18" name="Line 81"/>
          <p:cNvSpPr>
            <a:spLocks noChangeShapeType="1"/>
          </p:cNvSpPr>
          <p:nvPr/>
        </p:nvSpPr>
        <p:spPr bwMode="auto">
          <a:xfrm>
            <a:off x="4838700" y="2997200"/>
            <a:ext cx="673100" cy="67310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19" name="Group 82"/>
          <p:cNvGrpSpPr>
            <a:grpSpLocks/>
          </p:cNvGrpSpPr>
          <p:nvPr/>
        </p:nvGrpSpPr>
        <p:grpSpPr bwMode="auto">
          <a:xfrm>
            <a:off x="5676900" y="3187700"/>
            <a:ext cx="2195513" cy="1411288"/>
            <a:chOff x="624" y="192"/>
            <a:chExt cx="1383" cy="889"/>
          </a:xfrm>
        </p:grpSpPr>
        <p:grpSp>
          <p:nvGrpSpPr>
            <p:cNvPr id="20" name="Group 83"/>
            <p:cNvGrpSpPr>
              <a:grpSpLocks/>
            </p:cNvGrpSpPr>
            <p:nvPr/>
          </p:nvGrpSpPr>
          <p:grpSpPr bwMode="auto">
            <a:xfrm flipH="1">
              <a:off x="1296" y="369"/>
              <a:ext cx="456" cy="60"/>
              <a:chOff x="1692" y="1980"/>
              <a:chExt cx="456" cy="60"/>
            </a:xfrm>
          </p:grpSpPr>
          <p:sp>
            <p:nvSpPr>
              <p:cNvPr id="27" name="Oval 84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Line 85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1" name="Group 86"/>
            <p:cNvGrpSpPr>
              <a:grpSpLocks/>
            </p:cNvGrpSpPr>
            <p:nvPr/>
          </p:nvGrpSpPr>
          <p:grpSpPr bwMode="auto">
            <a:xfrm flipH="1">
              <a:off x="1296" y="873"/>
              <a:ext cx="456" cy="60"/>
              <a:chOff x="1692" y="1980"/>
              <a:chExt cx="456" cy="60"/>
            </a:xfrm>
          </p:grpSpPr>
          <p:sp>
            <p:nvSpPr>
              <p:cNvPr id="25" name="Oval 87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Line 88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2" name="Text Box 89"/>
            <p:cNvSpPr txBox="1">
              <a:spLocks noChangeArrowheads="1"/>
            </p:cNvSpPr>
            <p:nvPr/>
          </p:nvSpPr>
          <p:spPr bwMode="auto">
            <a:xfrm>
              <a:off x="1784" y="25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23" name="Text Box 90"/>
            <p:cNvSpPr txBox="1">
              <a:spLocks noChangeArrowheads="1"/>
            </p:cNvSpPr>
            <p:nvPr/>
          </p:nvSpPr>
          <p:spPr bwMode="auto">
            <a:xfrm>
              <a:off x="1784" y="787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24" name="Text Box 91"/>
            <p:cNvSpPr txBox="1">
              <a:spLocks noChangeArrowheads="1"/>
            </p:cNvSpPr>
            <p:nvPr/>
          </p:nvSpPr>
          <p:spPr bwMode="auto">
            <a:xfrm>
              <a:off x="624" y="192"/>
              <a:ext cx="672" cy="88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无源二端网络</a:t>
              </a:r>
            </a:p>
          </p:txBody>
        </p:sp>
      </p:grpSp>
      <p:grpSp>
        <p:nvGrpSpPr>
          <p:cNvPr id="29" name="Group 92"/>
          <p:cNvGrpSpPr>
            <a:grpSpLocks/>
          </p:cNvGrpSpPr>
          <p:nvPr/>
        </p:nvGrpSpPr>
        <p:grpSpPr bwMode="auto">
          <a:xfrm>
            <a:off x="7416800" y="3848100"/>
            <a:ext cx="1108075" cy="546100"/>
            <a:chOff x="4912" y="2496"/>
            <a:chExt cx="698" cy="344"/>
          </a:xfrm>
        </p:grpSpPr>
        <p:sp>
          <p:nvSpPr>
            <p:cNvPr id="30" name="Line 93"/>
            <p:cNvSpPr>
              <a:spLocks noChangeShapeType="1"/>
            </p:cNvSpPr>
            <p:nvPr/>
          </p:nvSpPr>
          <p:spPr bwMode="auto">
            <a:xfrm>
              <a:off x="4912" y="2504"/>
              <a:ext cx="38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94"/>
            <p:cNvSpPr>
              <a:spLocks noChangeShapeType="1"/>
            </p:cNvSpPr>
            <p:nvPr/>
          </p:nvSpPr>
          <p:spPr bwMode="auto">
            <a:xfrm>
              <a:off x="5288" y="2496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Rectangle 95"/>
            <p:cNvSpPr>
              <a:spLocks noChangeArrowheads="1"/>
            </p:cNvSpPr>
            <p:nvPr/>
          </p:nvSpPr>
          <p:spPr bwMode="auto">
            <a:xfrm>
              <a:off x="5294" y="2552"/>
              <a:ext cx="3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pSp>
        <p:nvGrpSpPr>
          <p:cNvPr id="33" name="Group 96"/>
          <p:cNvGrpSpPr>
            <a:grpSpLocks/>
          </p:cNvGrpSpPr>
          <p:nvPr/>
        </p:nvGrpSpPr>
        <p:grpSpPr bwMode="auto">
          <a:xfrm>
            <a:off x="2970213" y="1871663"/>
            <a:ext cx="2032000" cy="2205037"/>
            <a:chOff x="1919" y="923"/>
            <a:chExt cx="1280" cy="1389"/>
          </a:xfrm>
        </p:grpSpPr>
        <p:grpSp>
          <p:nvGrpSpPr>
            <p:cNvPr id="34" name="Group 97"/>
            <p:cNvGrpSpPr>
              <a:grpSpLocks/>
            </p:cNvGrpSpPr>
            <p:nvPr/>
          </p:nvGrpSpPr>
          <p:grpSpPr bwMode="auto">
            <a:xfrm flipV="1">
              <a:off x="1919" y="1497"/>
              <a:ext cx="271" cy="268"/>
              <a:chOff x="1344" y="1872"/>
              <a:chExt cx="192" cy="192"/>
            </a:xfrm>
          </p:grpSpPr>
          <p:sp>
            <p:nvSpPr>
              <p:cNvPr id="51" name="Oval 98"/>
              <p:cNvSpPr>
                <a:spLocks noChangeArrowheads="1"/>
              </p:cNvSpPr>
              <p:nvPr/>
            </p:nvSpPr>
            <p:spPr bwMode="auto">
              <a:xfrm>
                <a:off x="1344" y="1872"/>
                <a:ext cx="192" cy="192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2" name="Line 99"/>
              <p:cNvSpPr>
                <a:spLocks noChangeShapeType="1"/>
              </p:cNvSpPr>
              <p:nvPr/>
            </p:nvSpPr>
            <p:spPr bwMode="auto">
              <a:xfrm>
                <a:off x="1344" y="1968"/>
                <a:ext cx="192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5" name="Line 100"/>
            <p:cNvSpPr>
              <a:spLocks noChangeShapeType="1"/>
            </p:cNvSpPr>
            <p:nvPr/>
          </p:nvSpPr>
          <p:spPr bwMode="auto">
            <a:xfrm>
              <a:off x="2055" y="1765"/>
              <a:ext cx="0" cy="42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101"/>
            <p:cNvSpPr>
              <a:spLocks noChangeShapeType="1"/>
            </p:cNvSpPr>
            <p:nvPr/>
          </p:nvSpPr>
          <p:spPr bwMode="auto">
            <a:xfrm>
              <a:off x="2055" y="1092"/>
              <a:ext cx="0" cy="41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Rectangle 102"/>
            <p:cNvSpPr>
              <a:spLocks noChangeArrowheads="1"/>
            </p:cNvSpPr>
            <p:nvPr/>
          </p:nvSpPr>
          <p:spPr bwMode="auto">
            <a:xfrm>
              <a:off x="2563" y="1505"/>
              <a:ext cx="104" cy="277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38" name="Line 103"/>
            <p:cNvSpPr>
              <a:spLocks noChangeShapeType="1"/>
            </p:cNvSpPr>
            <p:nvPr/>
          </p:nvSpPr>
          <p:spPr bwMode="auto">
            <a:xfrm>
              <a:off x="2615" y="1798"/>
              <a:ext cx="0" cy="38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Line 104"/>
            <p:cNvSpPr>
              <a:spLocks noChangeShapeType="1"/>
            </p:cNvSpPr>
            <p:nvPr/>
          </p:nvSpPr>
          <p:spPr bwMode="auto">
            <a:xfrm flipV="1">
              <a:off x="2615" y="1077"/>
              <a:ext cx="0" cy="42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0" name="Group 105"/>
            <p:cNvGrpSpPr>
              <a:grpSpLocks/>
            </p:cNvGrpSpPr>
            <p:nvPr/>
          </p:nvGrpSpPr>
          <p:grpSpPr bwMode="auto">
            <a:xfrm>
              <a:off x="2046" y="2140"/>
              <a:ext cx="942" cy="77"/>
              <a:chOff x="4422" y="2412"/>
              <a:chExt cx="666" cy="60"/>
            </a:xfrm>
          </p:grpSpPr>
          <p:sp>
            <p:nvSpPr>
              <p:cNvPr id="49" name="Line 106"/>
              <p:cNvSpPr>
                <a:spLocks noChangeShapeType="1"/>
              </p:cNvSpPr>
              <p:nvPr/>
            </p:nvSpPr>
            <p:spPr bwMode="auto">
              <a:xfrm rot="5400000" flipV="1">
                <a:off x="4734" y="2130"/>
                <a:ext cx="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50" name="Oval 107"/>
              <p:cNvSpPr>
                <a:spLocks noChangeArrowheads="1"/>
              </p:cNvSpPr>
              <p:nvPr/>
            </p:nvSpPr>
            <p:spPr bwMode="auto">
              <a:xfrm>
                <a:off x="5028" y="2412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41" name="Group 108"/>
            <p:cNvGrpSpPr>
              <a:grpSpLocks/>
            </p:cNvGrpSpPr>
            <p:nvPr/>
          </p:nvGrpSpPr>
          <p:grpSpPr bwMode="auto">
            <a:xfrm>
              <a:off x="2046" y="1046"/>
              <a:ext cx="942" cy="77"/>
              <a:chOff x="4422" y="2412"/>
              <a:chExt cx="666" cy="60"/>
            </a:xfrm>
          </p:grpSpPr>
          <p:sp>
            <p:nvSpPr>
              <p:cNvPr id="47" name="Line 109"/>
              <p:cNvSpPr>
                <a:spLocks noChangeShapeType="1"/>
              </p:cNvSpPr>
              <p:nvPr/>
            </p:nvSpPr>
            <p:spPr bwMode="auto">
              <a:xfrm rot="5400000" flipV="1">
                <a:off x="4734" y="2130"/>
                <a:ext cx="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8" name="Oval 110"/>
              <p:cNvSpPr>
                <a:spLocks noChangeArrowheads="1"/>
              </p:cNvSpPr>
              <p:nvPr/>
            </p:nvSpPr>
            <p:spPr bwMode="auto">
              <a:xfrm>
                <a:off x="5028" y="2412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2" name="Text Box 111"/>
            <p:cNvSpPr txBox="1">
              <a:spLocks noChangeArrowheads="1"/>
            </p:cNvSpPr>
            <p:nvPr/>
          </p:nvSpPr>
          <p:spPr bwMode="auto">
            <a:xfrm>
              <a:off x="2986" y="923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43" name="Text Box 112"/>
            <p:cNvSpPr txBox="1">
              <a:spLocks noChangeArrowheads="1"/>
            </p:cNvSpPr>
            <p:nvPr/>
          </p:nvSpPr>
          <p:spPr bwMode="auto">
            <a:xfrm>
              <a:off x="2976" y="20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44" name="Line 113"/>
            <p:cNvSpPr>
              <a:spLocks noChangeShapeType="1"/>
            </p:cNvSpPr>
            <p:nvPr/>
          </p:nvSpPr>
          <p:spPr bwMode="auto">
            <a:xfrm flipV="1">
              <a:off x="2237" y="1468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Text Box 114"/>
            <p:cNvSpPr txBox="1">
              <a:spLocks noChangeArrowheads="1"/>
            </p:cNvSpPr>
            <p:nvPr/>
          </p:nvSpPr>
          <p:spPr bwMode="auto">
            <a:xfrm>
              <a:off x="2131" y="1535"/>
              <a:ext cx="4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6" name="Text Box 115"/>
            <p:cNvSpPr txBox="1">
              <a:spLocks noChangeArrowheads="1"/>
            </p:cNvSpPr>
            <p:nvPr/>
          </p:nvSpPr>
          <p:spPr bwMode="auto">
            <a:xfrm>
              <a:off x="2600" y="1487"/>
              <a:ext cx="47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53" name="Group 122"/>
          <p:cNvGrpSpPr>
            <a:grpSpLocks/>
          </p:cNvGrpSpPr>
          <p:nvPr/>
        </p:nvGrpSpPr>
        <p:grpSpPr bwMode="auto">
          <a:xfrm>
            <a:off x="5676900" y="804863"/>
            <a:ext cx="1992313" cy="1714500"/>
            <a:chOff x="3624" y="251"/>
            <a:chExt cx="1255" cy="1080"/>
          </a:xfrm>
        </p:grpSpPr>
        <p:grpSp>
          <p:nvGrpSpPr>
            <p:cNvPr id="54" name="Group 123"/>
            <p:cNvGrpSpPr>
              <a:grpSpLocks/>
            </p:cNvGrpSpPr>
            <p:nvPr/>
          </p:nvGrpSpPr>
          <p:grpSpPr bwMode="auto">
            <a:xfrm flipH="1">
              <a:off x="4296" y="513"/>
              <a:ext cx="456" cy="60"/>
              <a:chOff x="1692" y="1980"/>
              <a:chExt cx="456" cy="60"/>
            </a:xfrm>
          </p:grpSpPr>
          <p:sp>
            <p:nvSpPr>
              <p:cNvPr id="61" name="Oval 124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2" name="Line 125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5" name="Group 126"/>
            <p:cNvGrpSpPr>
              <a:grpSpLocks/>
            </p:cNvGrpSpPr>
            <p:nvPr/>
          </p:nvGrpSpPr>
          <p:grpSpPr bwMode="auto">
            <a:xfrm flipH="1">
              <a:off x="4296" y="1017"/>
              <a:ext cx="456" cy="60"/>
              <a:chOff x="1692" y="1980"/>
              <a:chExt cx="456" cy="60"/>
            </a:xfrm>
          </p:grpSpPr>
          <p:sp>
            <p:nvSpPr>
              <p:cNvPr id="59" name="Oval 127"/>
              <p:cNvSpPr>
                <a:spLocks noChangeArrowheads="1"/>
              </p:cNvSpPr>
              <p:nvPr/>
            </p:nvSpPr>
            <p:spPr bwMode="auto">
              <a:xfrm>
                <a:off x="1692" y="1980"/>
                <a:ext cx="60" cy="60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0" name="Line 128"/>
              <p:cNvSpPr>
                <a:spLocks noChangeShapeType="1"/>
              </p:cNvSpPr>
              <p:nvPr/>
            </p:nvSpPr>
            <p:spPr bwMode="auto">
              <a:xfrm>
                <a:off x="1740" y="2004"/>
                <a:ext cx="40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6" name="Text Box 129"/>
            <p:cNvSpPr txBox="1">
              <a:spLocks noChangeArrowheads="1"/>
            </p:cNvSpPr>
            <p:nvPr/>
          </p:nvSpPr>
          <p:spPr bwMode="auto">
            <a:xfrm>
              <a:off x="4624" y="251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57" name="Text Box 130"/>
            <p:cNvSpPr txBox="1">
              <a:spLocks noChangeArrowheads="1"/>
            </p:cNvSpPr>
            <p:nvPr/>
          </p:nvSpPr>
          <p:spPr bwMode="auto">
            <a:xfrm>
              <a:off x="4656" y="1043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58" name="Text Box 131"/>
            <p:cNvSpPr txBox="1">
              <a:spLocks noChangeArrowheads="1"/>
            </p:cNvSpPr>
            <p:nvPr/>
          </p:nvSpPr>
          <p:spPr bwMode="auto">
            <a:xfrm>
              <a:off x="3624" y="336"/>
              <a:ext cx="672" cy="88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有源二端网络</a:t>
              </a:r>
            </a:p>
          </p:txBody>
        </p:sp>
      </p:grpSp>
      <p:grpSp>
        <p:nvGrpSpPr>
          <p:cNvPr id="63" name="Group 133"/>
          <p:cNvGrpSpPr>
            <a:grpSpLocks/>
          </p:cNvGrpSpPr>
          <p:nvPr/>
        </p:nvGrpSpPr>
        <p:grpSpPr bwMode="auto">
          <a:xfrm>
            <a:off x="7467600" y="1200150"/>
            <a:ext cx="1162050" cy="1063625"/>
            <a:chOff x="4704" y="756"/>
            <a:chExt cx="732" cy="670"/>
          </a:xfrm>
        </p:grpSpPr>
        <p:sp>
          <p:nvSpPr>
            <p:cNvPr id="64" name="Text Box 117"/>
            <p:cNvSpPr txBox="1">
              <a:spLocks noChangeArrowheads="1"/>
            </p:cNvSpPr>
            <p:nvPr/>
          </p:nvSpPr>
          <p:spPr bwMode="auto">
            <a:xfrm>
              <a:off x="4974" y="756"/>
              <a:ext cx="33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65" name="Line 118"/>
            <p:cNvSpPr>
              <a:spLocks noChangeShapeType="1"/>
            </p:cNvSpPr>
            <p:nvPr/>
          </p:nvSpPr>
          <p:spPr bwMode="auto">
            <a:xfrm>
              <a:off x="4704" y="792"/>
              <a:ext cx="2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119"/>
            <p:cNvSpPr>
              <a:spLocks noChangeShapeType="1"/>
            </p:cNvSpPr>
            <p:nvPr/>
          </p:nvSpPr>
          <p:spPr bwMode="auto">
            <a:xfrm>
              <a:off x="4912" y="792"/>
              <a:ext cx="0" cy="512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Line 120"/>
            <p:cNvSpPr>
              <a:spLocks noChangeShapeType="1"/>
            </p:cNvSpPr>
            <p:nvPr/>
          </p:nvSpPr>
          <p:spPr bwMode="auto">
            <a:xfrm>
              <a:off x="4712" y="1304"/>
              <a:ext cx="2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Line 121"/>
            <p:cNvSpPr>
              <a:spLocks noChangeShapeType="1"/>
            </p:cNvSpPr>
            <p:nvPr/>
          </p:nvSpPr>
          <p:spPr bwMode="auto">
            <a:xfrm>
              <a:off x="4904" y="984"/>
              <a:ext cx="0" cy="49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ectangle 132"/>
            <p:cNvSpPr>
              <a:spLocks noChangeArrowheads="1"/>
            </p:cNvSpPr>
            <p:nvPr/>
          </p:nvSpPr>
          <p:spPr bwMode="auto">
            <a:xfrm>
              <a:off x="4924" y="984"/>
              <a:ext cx="512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0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ea typeface="楷体_GB2312" pitchFamily="49" charset="-122"/>
                  <a:sym typeface="+mn-ea"/>
                </a:rPr>
                <a:t>短路电流</a:t>
              </a:r>
            </a:p>
          </p:txBody>
        </p:sp>
      </p:grpSp>
      <p:sp>
        <p:nvSpPr>
          <p:cNvPr id="70" name="AutoShape 134"/>
          <p:cNvSpPr>
            <a:spLocks noChangeArrowheads="1"/>
          </p:cNvSpPr>
          <p:nvPr/>
        </p:nvSpPr>
        <p:spPr bwMode="auto">
          <a:xfrm>
            <a:off x="2497138" y="4841875"/>
            <a:ext cx="2882900" cy="1724025"/>
          </a:xfrm>
          <a:prstGeom prst="wedgeRoundRectCallout">
            <a:avLst>
              <a:gd name="adj1" fmla="val 56444"/>
              <a:gd name="adj2" fmla="val -72745"/>
              <a:gd name="adj3" fmla="val 16667"/>
            </a:avLst>
          </a:prstGeom>
          <a:noFill/>
          <a:ln w="38100">
            <a:solidFill>
              <a:srgbClr val="008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  <a:latin typeface="仿宋_GB2312" pitchFamily="49" charset="-122"/>
                <a:ea typeface="仿宋_GB2312" pitchFamily="49" charset="-122"/>
                <a:sym typeface="+mn-ea"/>
              </a:rPr>
              <a:t>有源网络除源后（电压源处短路，电流源处开路）所得到的无源网络</a:t>
            </a:r>
            <a:endParaRPr kumimoji="1" lang="en-US" altLang="zh-CN">
              <a:latin typeface="Tahoma" panose="020B0604030504040204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56636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6" grpId="0" animBg="1"/>
      <p:bldP spid="17" grpId="0" animBg="1"/>
      <p:bldP spid="18" grpId="0" animBg="1"/>
      <p:bldP spid="70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3"/>
          <p:cNvSpPr txBox="1">
            <a:spLocks noChangeArrowheads="1"/>
          </p:cNvSpPr>
          <p:nvPr/>
        </p:nvSpPr>
        <p:spPr bwMode="auto">
          <a:xfrm>
            <a:off x="1028700" y="338138"/>
            <a:ext cx="3873500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755" tIns="49378" rIns="98755" bIns="49378">
            <a:spAutoFit/>
          </a:bodyPr>
          <a:lstStyle>
            <a:lvl1pPr defTabSz="98742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defTabSz="98742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defTabSz="98742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defTabSz="98742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defTabSz="987425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defTabSz="9874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defTabSz="9874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defTabSz="9874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defTabSz="987425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874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实验法求等效内阻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:</a:t>
            </a:r>
          </a:p>
        </p:txBody>
      </p:sp>
      <p:sp>
        <p:nvSpPr>
          <p:cNvPr id="5" name="AutoShape 108"/>
          <p:cNvSpPr>
            <a:spLocks noChangeArrowheads="1"/>
          </p:cNvSpPr>
          <p:nvPr/>
        </p:nvSpPr>
        <p:spPr bwMode="auto">
          <a:xfrm>
            <a:off x="3819525" y="3651250"/>
            <a:ext cx="862013" cy="239713"/>
          </a:xfrm>
          <a:prstGeom prst="rightArrow">
            <a:avLst>
              <a:gd name="adj1" fmla="val 50000"/>
              <a:gd name="adj2" fmla="val 89751"/>
            </a:avLst>
          </a:prstGeom>
          <a:solidFill>
            <a:srgbClr val="FF9900"/>
          </a:solidFill>
          <a:ln w="38100">
            <a:solidFill>
              <a:srgbClr val="FF0000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6" name="Group 254"/>
          <p:cNvGrpSpPr>
            <a:grpSpLocks/>
          </p:cNvGrpSpPr>
          <p:nvPr/>
        </p:nvGrpSpPr>
        <p:grpSpPr bwMode="auto">
          <a:xfrm>
            <a:off x="1079500" y="3001963"/>
            <a:ext cx="2705100" cy="1714500"/>
            <a:chOff x="432" y="1643"/>
            <a:chExt cx="1704" cy="1080"/>
          </a:xfrm>
        </p:grpSpPr>
        <p:grpSp>
          <p:nvGrpSpPr>
            <p:cNvPr id="7" name="Group 214"/>
            <p:cNvGrpSpPr>
              <a:grpSpLocks/>
            </p:cNvGrpSpPr>
            <p:nvPr/>
          </p:nvGrpSpPr>
          <p:grpSpPr bwMode="auto">
            <a:xfrm>
              <a:off x="1560" y="1928"/>
              <a:ext cx="576" cy="512"/>
              <a:chOff x="4600" y="336"/>
              <a:chExt cx="576" cy="1088"/>
            </a:xfrm>
          </p:grpSpPr>
          <p:sp>
            <p:nvSpPr>
              <p:cNvPr id="18" name="Text Box 215"/>
              <p:cNvSpPr txBox="1">
                <a:spLocks noChangeArrowheads="1"/>
              </p:cNvSpPr>
              <p:nvPr/>
            </p:nvSpPr>
            <p:spPr bwMode="auto">
              <a:xfrm>
                <a:off x="4862" y="446"/>
                <a:ext cx="314" cy="6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FF33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S</a:t>
                </a:r>
                <a:endParaRPr kumimoji="0" lang="en-US" altLang="zh-CN" sz="2000" b="1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9" name="Line 216"/>
              <p:cNvSpPr>
                <a:spLocks noChangeShapeType="1"/>
              </p:cNvSpPr>
              <p:nvPr/>
            </p:nvSpPr>
            <p:spPr bwMode="auto">
              <a:xfrm>
                <a:off x="4600" y="336"/>
                <a:ext cx="200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Line 217"/>
              <p:cNvSpPr>
                <a:spLocks noChangeShapeType="1"/>
              </p:cNvSpPr>
              <p:nvPr/>
            </p:nvSpPr>
            <p:spPr bwMode="auto">
              <a:xfrm>
                <a:off x="4808" y="336"/>
                <a:ext cx="0" cy="108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Line 218"/>
              <p:cNvSpPr>
                <a:spLocks noChangeShapeType="1"/>
              </p:cNvSpPr>
              <p:nvPr/>
            </p:nvSpPr>
            <p:spPr bwMode="auto">
              <a:xfrm>
                <a:off x="4608" y="1424"/>
                <a:ext cx="200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Line 219"/>
              <p:cNvSpPr>
                <a:spLocks noChangeShapeType="1"/>
              </p:cNvSpPr>
              <p:nvPr/>
            </p:nvSpPr>
            <p:spPr bwMode="auto">
              <a:xfrm>
                <a:off x="4800" y="744"/>
                <a:ext cx="0" cy="104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8" name="Group 220"/>
            <p:cNvGrpSpPr>
              <a:grpSpLocks/>
            </p:cNvGrpSpPr>
            <p:nvPr/>
          </p:nvGrpSpPr>
          <p:grpSpPr bwMode="auto">
            <a:xfrm>
              <a:off x="432" y="1643"/>
              <a:ext cx="1255" cy="1080"/>
              <a:chOff x="3624" y="251"/>
              <a:chExt cx="1255" cy="1080"/>
            </a:xfrm>
          </p:grpSpPr>
          <p:grpSp>
            <p:nvGrpSpPr>
              <p:cNvPr id="9" name="Group 221"/>
              <p:cNvGrpSpPr>
                <a:grpSpLocks/>
              </p:cNvGrpSpPr>
              <p:nvPr/>
            </p:nvGrpSpPr>
            <p:grpSpPr bwMode="auto">
              <a:xfrm flipH="1">
                <a:off x="4296" y="513"/>
                <a:ext cx="456" cy="60"/>
                <a:chOff x="1692" y="1980"/>
                <a:chExt cx="456" cy="60"/>
              </a:xfrm>
            </p:grpSpPr>
            <p:sp>
              <p:nvSpPr>
                <p:cNvPr id="16" name="Oval 222"/>
                <p:cNvSpPr>
                  <a:spLocks noChangeArrowheads="1"/>
                </p:cNvSpPr>
                <p:nvPr/>
              </p:nvSpPr>
              <p:spPr bwMode="auto">
                <a:xfrm>
                  <a:off x="1692" y="1980"/>
                  <a:ext cx="60" cy="60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7" name="Line 223"/>
                <p:cNvSpPr>
                  <a:spLocks noChangeShapeType="1"/>
                </p:cNvSpPr>
                <p:nvPr/>
              </p:nvSpPr>
              <p:spPr bwMode="auto">
                <a:xfrm>
                  <a:off x="1740" y="2004"/>
                  <a:ext cx="408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10" name="Group 224"/>
              <p:cNvGrpSpPr>
                <a:grpSpLocks/>
              </p:cNvGrpSpPr>
              <p:nvPr/>
            </p:nvGrpSpPr>
            <p:grpSpPr bwMode="auto">
              <a:xfrm flipH="1">
                <a:off x="4296" y="1017"/>
                <a:ext cx="456" cy="60"/>
                <a:chOff x="1692" y="1980"/>
                <a:chExt cx="456" cy="60"/>
              </a:xfrm>
            </p:grpSpPr>
            <p:sp>
              <p:nvSpPr>
                <p:cNvPr id="14" name="Oval 225"/>
                <p:cNvSpPr>
                  <a:spLocks noChangeArrowheads="1"/>
                </p:cNvSpPr>
                <p:nvPr/>
              </p:nvSpPr>
              <p:spPr bwMode="auto">
                <a:xfrm>
                  <a:off x="1692" y="1980"/>
                  <a:ext cx="60" cy="60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15" name="Line 226"/>
                <p:cNvSpPr>
                  <a:spLocks noChangeShapeType="1"/>
                </p:cNvSpPr>
                <p:nvPr/>
              </p:nvSpPr>
              <p:spPr bwMode="auto">
                <a:xfrm>
                  <a:off x="1740" y="2004"/>
                  <a:ext cx="408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11" name="Text Box 227"/>
              <p:cNvSpPr txBox="1">
                <a:spLocks noChangeArrowheads="1"/>
              </p:cNvSpPr>
              <p:nvPr/>
            </p:nvSpPr>
            <p:spPr bwMode="auto">
              <a:xfrm>
                <a:off x="4624" y="251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a</a:t>
                </a:r>
              </a:p>
            </p:txBody>
          </p:sp>
          <p:sp>
            <p:nvSpPr>
              <p:cNvPr id="12" name="Text Box 228"/>
              <p:cNvSpPr txBox="1">
                <a:spLocks noChangeArrowheads="1"/>
              </p:cNvSpPr>
              <p:nvPr/>
            </p:nvSpPr>
            <p:spPr bwMode="auto">
              <a:xfrm>
                <a:off x="4656" y="1043"/>
                <a:ext cx="223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b</a:t>
                </a:r>
              </a:p>
            </p:txBody>
          </p:sp>
          <p:sp>
            <p:nvSpPr>
              <p:cNvPr id="13" name="Text Box 229"/>
              <p:cNvSpPr txBox="1">
                <a:spLocks noChangeArrowheads="1"/>
              </p:cNvSpPr>
              <p:nvPr/>
            </p:nvSpPr>
            <p:spPr bwMode="auto">
              <a:xfrm>
                <a:off x="3624" y="336"/>
                <a:ext cx="672" cy="889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有源二端网络</a:t>
                </a:r>
              </a:p>
            </p:txBody>
          </p:sp>
        </p:grpSp>
      </p:grpSp>
      <p:grpSp>
        <p:nvGrpSpPr>
          <p:cNvPr id="23" name="Group 253"/>
          <p:cNvGrpSpPr>
            <a:grpSpLocks/>
          </p:cNvGrpSpPr>
          <p:nvPr/>
        </p:nvGrpSpPr>
        <p:grpSpPr bwMode="auto">
          <a:xfrm>
            <a:off x="4892675" y="2544763"/>
            <a:ext cx="2155825" cy="2662237"/>
            <a:chOff x="2834" y="1307"/>
            <a:chExt cx="1358" cy="1677"/>
          </a:xfrm>
        </p:grpSpPr>
        <p:sp>
          <p:nvSpPr>
            <p:cNvPr id="24" name="Line 232"/>
            <p:cNvSpPr>
              <a:spLocks noChangeShapeType="1"/>
            </p:cNvSpPr>
            <p:nvPr/>
          </p:nvSpPr>
          <p:spPr bwMode="auto">
            <a:xfrm rot="5400000" flipV="1">
              <a:off x="3285" y="1325"/>
              <a:ext cx="0" cy="52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233"/>
            <p:cNvSpPr>
              <a:spLocks noChangeArrowheads="1"/>
            </p:cNvSpPr>
            <p:nvPr/>
          </p:nvSpPr>
          <p:spPr bwMode="auto">
            <a:xfrm>
              <a:off x="3532" y="1557"/>
              <a:ext cx="76" cy="7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234"/>
            <p:cNvSpPr>
              <a:spLocks noChangeShapeType="1"/>
            </p:cNvSpPr>
            <p:nvPr/>
          </p:nvSpPr>
          <p:spPr bwMode="auto">
            <a:xfrm>
              <a:off x="2834" y="2022"/>
              <a:ext cx="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val 235"/>
            <p:cNvSpPr>
              <a:spLocks noChangeArrowheads="1"/>
            </p:cNvSpPr>
            <p:nvPr/>
          </p:nvSpPr>
          <p:spPr bwMode="auto">
            <a:xfrm>
              <a:off x="2894" y="1774"/>
              <a:ext cx="242" cy="24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236"/>
            <p:cNvSpPr>
              <a:spLocks noChangeShapeType="1"/>
            </p:cNvSpPr>
            <p:nvPr/>
          </p:nvSpPr>
          <p:spPr bwMode="auto">
            <a:xfrm>
              <a:off x="3015" y="1588"/>
              <a:ext cx="0" cy="6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Rectangle 237"/>
            <p:cNvSpPr>
              <a:spLocks noChangeArrowheads="1"/>
            </p:cNvSpPr>
            <p:nvPr/>
          </p:nvSpPr>
          <p:spPr bwMode="auto">
            <a:xfrm>
              <a:off x="2955" y="2208"/>
              <a:ext cx="121" cy="248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30" name="Line 238"/>
            <p:cNvSpPr>
              <a:spLocks noChangeShapeType="1"/>
            </p:cNvSpPr>
            <p:nvPr/>
          </p:nvSpPr>
          <p:spPr bwMode="auto">
            <a:xfrm>
              <a:off x="3015" y="2456"/>
              <a:ext cx="0" cy="2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Text Box 239"/>
            <p:cNvSpPr txBox="1">
              <a:spLocks noChangeArrowheads="1"/>
            </p:cNvSpPr>
            <p:nvPr/>
          </p:nvSpPr>
          <p:spPr bwMode="auto">
            <a:xfrm>
              <a:off x="3015" y="1571"/>
              <a:ext cx="242" cy="54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sp>
          <p:nvSpPr>
            <p:cNvPr id="32" name="Line 241"/>
            <p:cNvSpPr>
              <a:spLocks noChangeShapeType="1"/>
            </p:cNvSpPr>
            <p:nvPr/>
          </p:nvSpPr>
          <p:spPr bwMode="auto">
            <a:xfrm rot="5400000" flipV="1">
              <a:off x="3277" y="2418"/>
              <a:ext cx="0" cy="53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val 242"/>
            <p:cNvSpPr>
              <a:spLocks noChangeArrowheads="1"/>
            </p:cNvSpPr>
            <p:nvPr/>
          </p:nvSpPr>
          <p:spPr bwMode="auto">
            <a:xfrm>
              <a:off x="3532" y="2658"/>
              <a:ext cx="76" cy="7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Text Box 243"/>
            <p:cNvSpPr txBox="1">
              <a:spLocks noChangeArrowheads="1"/>
            </p:cNvSpPr>
            <p:nvPr/>
          </p:nvSpPr>
          <p:spPr bwMode="auto">
            <a:xfrm>
              <a:off x="2991" y="1768"/>
              <a:ext cx="4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5" name="Text Box 244"/>
            <p:cNvSpPr txBox="1">
              <a:spLocks noChangeArrowheads="1"/>
            </p:cNvSpPr>
            <p:nvPr/>
          </p:nvSpPr>
          <p:spPr bwMode="auto">
            <a:xfrm>
              <a:off x="3013" y="2187"/>
              <a:ext cx="47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6" name="Text Box 245"/>
            <p:cNvSpPr txBox="1">
              <a:spLocks noChangeArrowheads="1"/>
            </p:cNvSpPr>
            <p:nvPr/>
          </p:nvSpPr>
          <p:spPr bwMode="auto">
            <a:xfrm>
              <a:off x="3487" y="1307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37" name="Text Box 246"/>
            <p:cNvSpPr txBox="1">
              <a:spLocks noChangeArrowheads="1"/>
            </p:cNvSpPr>
            <p:nvPr/>
          </p:nvSpPr>
          <p:spPr bwMode="auto">
            <a:xfrm>
              <a:off x="3505" y="2696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38" name="Text Box 248"/>
            <p:cNvSpPr txBox="1">
              <a:spLocks noChangeArrowheads="1"/>
            </p:cNvSpPr>
            <p:nvPr/>
          </p:nvSpPr>
          <p:spPr bwMode="auto">
            <a:xfrm>
              <a:off x="3878" y="1873"/>
              <a:ext cx="31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0" lang="en-US" altLang="zh-CN" sz="2000" b="1" i="0" u="none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Line 249"/>
            <p:cNvSpPr>
              <a:spLocks noChangeShapeType="1"/>
            </p:cNvSpPr>
            <p:nvPr/>
          </p:nvSpPr>
          <p:spPr bwMode="auto">
            <a:xfrm>
              <a:off x="3616" y="1600"/>
              <a:ext cx="2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0" name="Line 250"/>
            <p:cNvSpPr>
              <a:spLocks noChangeShapeType="1"/>
            </p:cNvSpPr>
            <p:nvPr/>
          </p:nvSpPr>
          <p:spPr bwMode="auto">
            <a:xfrm>
              <a:off x="3824" y="1600"/>
              <a:ext cx="0" cy="108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251"/>
            <p:cNvSpPr>
              <a:spLocks noChangeShapeType="1"/>
            </p:cNvSpPr>
            <p:nvPr/>
          </p:nvSpPr>
          <p:spPr bwMode="auto">
            <a:xfrm>
              <a:off x="3616" y="2688"/>
              <a:ext cx="208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252"/>
            <p:cNvSpPr>
              <a:spLocks noChangeShapeType="1"/>
            </p:cNvSpPr>
            <p:nvPr/>
          </p:nvSpPr>
          <p:spPr bwMode="auto">
            <a:xfrm>
              <a:off x="3816" y="2008"/>
              <a:ext cx="0" cy="104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43" name="Text Box 255"/>
          <p:cNvSpPr txBox="1">
            <a:spLocks noChangeArrowheads="1"/>
          </p:cNvSpPr>
          <p:nvPr/>
        </p:nvSpPr>
        <p:spPr bwMode="auto">
          <a:xfrm>
            <a:off x="1549400" y="1087438"/>
            <a:ext cx="4149725" cy="525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755" tIns="49378" rIns="98755" bIns="49378">
            <a:spAutoFit/>
          </a:bodyPr>
          <a:lstStyle>
            <a:lvl1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defTabSz="987425"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defTabSz="987425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defRPr sz="2400" b="1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0" marR="0" lvl="0" indent="0" defTabSz="98742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E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=</a:t>
            </a:r>
            <a:r>
              <a:rPr kumimoji="0" lang="en-US" altLang="zh-CN" sz="2800" b="1" i="1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S</a:t>
            </a:r>
            <a:r>
              <a:rPr kumimoji="0" lang="en-US" altLang="zh-CN" sz="2800" b="1" i="1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0   </a:t>
            </a: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rgbClr val="333399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或   </a:t>
            </a:r>
            <a:r>
              <a:rPr kumimoji="0" lang="en-US" altLang="zh-CN" sz="2800" b="1" i="1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S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=</a:t>
            </a:r>
            <a:r>
              <a:rPr kumimoji="0" lang="en-US" altLang="zh-CN" sz="2800" b="1" i="1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E</a:t>
            </a: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/</a:t>
            </a:r>
            <a:r>
              <a:rPr kumimoji="0" lang="en-US" altLang="zh-CN" sz="2800" b="1" i="1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latin typeface="Times New Roman" pitchFamily="18" charset="0"/>
                <a:ea typeface="宋体" pitchFamily="2" charset="-122"/>
              </a:rPr>
              <a:t>0</a:t>
            </a:r>
          </a:p>
        </p:txBody>
      </p:sp>
      <p:graphicFrame>
        <p:nvGraphicFramePr>
          <p:cNvPr id="44" name="Object 256"/>
          <p:cNvGraphicFramePr>
            <a:graphicFrameLocks noChangeAspect="1"/>
          </p:cNvGraphicFramePr>
          <p:nvPr/>
        </p:nvGraphicFramePr>
        <p:xfrm>
          <a:off x="2557463" y="1703388"/>
          <a:ext cx="1266825" cy="1077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45" r:id="rId3" imgW="411480" imgH="348120" progId="Equation.3">
                  <p:embed/>
                </p:oleObj>
              </mc:Choice>
              <mc:Fallback>
                <p:oleObj r:id="rId3" imgW="41148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7463" y="1703388"/>
                        <a:ext cx="1266825" cy="1077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Rectangle 257"/>
          <p:cNvSpPr>
            <a:spLocks noChangeArrowheads="1"/>
          </p:cNvSpPr>
          <p:nvPr/>
        </p:nvSpPr>
        <p:spPr bwMode="auto">
          <a:xfrm>
            <a:off x="4787900" y="2781300"/>
            <a:ext cx="1066800" cy="2228850"/>
          </a:xfrm>
          <a:prstGeom prst="rect">
            <a:avLst/>
          </a:prstGeom>
          <a:noFill/>
          <a:ln w="38100">
            <a:solidFill>
              <a:srgbClr val="333399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47172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build="p"/>
      <p:bldP spid="45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8600" y="95250"/>
            <a:ext cx="842963" cy="571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l"/>
            <a:r>
              <a:rPr lang="zh-CN" altLang="en-US" sz="2800" b="1" smtClean="0">
                <a:solidFill>
                  <a:srgbClr val="CC0000"/>
                </a:solidFill>
                <a:latin typeface="仿宋_GB2312" pitchFamily="49" charset="-122"/>
                <a:ea typeface="仿宋_GB2312" pitchFamily="49" charset="-122"/>
              </a:rPr>
              <a:t>例</a:t>
            </a:r>
            <a:r>
              <a:rPr lang="en-US" altLang="zh-CN" sz="2800" b="1" smtClean="0">
                <a:solidFill>
                  <a:srgbClr val="CC0000"/>
                </a:solidFill>
                <a:ea typeface="仿宋_GB2312" pitchFamily="49" charset="-122"/>
              </a:rPr>
              <a:t>1</a:t>
            </a:r>
            <a:r>
              <a:rPr lang="zh-CN" altLang="en-US" sz="2800" b="1" smtClean="0">
                <a:solidFill>
                  <a:srgbClr val="CC0000"/>
                </a:solidFill>
                <a:ea typeface="仿宋_GB2312" pitchFamily="49" charset="-122"/>
              </a:rPr>
              <a:t>：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919163" y="111125"/>
            <a:ext cx="6950075" cy="56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用诺顿定理求如图所示电路中的电流</a:t>
            </a:r>
            <a:r>
              <a:rPr kumimoji="1" lang="en-US" altLang="zh-CN" sz="2800" b="0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I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6" name="Text Box 4"/>
          <p:cNvSpPr txBox="1">
            <a:spLocks noChangeArrowheads="1"/>
          </p:cNvSpPr>
          <p:nvPr/>
        </p:nvSpPr>
        <p:spPr bwMode="auto">
          <a:xfrm>
            <a:off x="4171950" y="862013"/>
            <a:ext cx="4613275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zh-CN" altLang="en-US" sz="2800">
                <a:latin typeface="楷体_GB2312" pitchFamily="49" charset="-122"/>
                <a:ea typeface="楷体_GB2312" pitchFamily="49" charset="-122"/>
              </a:rPr>
              <a:t>解：先求除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en-US" altLang="zh-CN" sz="280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</a:t>
            </a:r>
            <a:r>
              <a:rPr lang="zh-CN" altLang="en-US" sz="2800">
                <a:latin typeface="楷体_GB2312" pitchFamily="49" charset="-122"/>
                <a:ea typeface="楷体_GB2312" pitchFamily="49" charset="-122"/>
                <a:sym typeface="Symbol" pitchFamily="18" charset="2"/>
              </a:rPr>
              <a:t>以外电路的诺           顿等效电路。</a:t>
            </a:r>
          </a:p>
        </p:txBody>
      </p:sp>
      <p:graphicFrame>
        <p:nvGraphicFramePr>
          <p:cNvPr id="7" name="Object 5"/>
          <p:cNvGraphicFramePr>
            <a:graphicFrameLocks noChangeAspect="1"/>
          </p:cNvGraphicFramePr>
          <p:nvPr/>
        </p:nvGraphicFramePr>
        <p:xfrm>
          <a:off x="5059363" y="2692400"/>
          <a:ext cx="2517775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1" r:id="rId3" imgW="1002240" imgH="318960" progId="Equation.3">
                  <p:embed/>
                </p:oleObj>
              </mc:Choice>
              <mc:Fallback>
                <p:oleObj r:id="rId3" imgW="100224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9363" y="2692400"/>
                        <a:ext cx="2517775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Box 6"/>
          <p:cNvSpPr txBox="1">
            <a:spLocks noChangeArrowheads="1"/>
          </p:cNvSpPr>
          <p:nvPr/>
        </p:nvSpPr>
        <p:spPr bwMode="auto">
          <a:xfrm>
            <a:off x="4351338" y="3475038"/>
            <a:ext cx="45847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008000"/>
                </a:solidFill>
                <a:latin typeface="楷体_GB2312" pitchFamily="49" charset="-122"/>
                <a:ea typeface="楷体_GB2312" pitchFamily="49" charset="-122"/>
              </a:rPr>
              <a:t>(2) </a:t>
            </a:r>
            <a:r>
              <a:rPr lang="zh-CN" altLang="en-US" sz="2800">
                <a:solidFill>
                  <a:srgbClr val="008000"/>
                </a:solidFill>
                <a:latin typeface="楷体_GB2312" pitchFamily="49" charset="-122"/>
                <a:ea typeface="楷体_GB2312" pitchFamily="49" charset="-122"/>
              </a:rPr>
              <a:t>求等效电源的内阻</a:t>
            </a:r>
            <a:r>
              <a:rPr lang="en-US" altLang="zh-CN" sz="2800" i="1">
                <a:solidFill>
                  <a:srgbClr val="008000"/>
                </a:solidFill>
                <a:ea typeface="楷体_GB2312" pitchFamily="49" charset="-122"/>
              </a:rPr>
              <a:t>R</a:t>
            </a:r>
            <a:r>
              <a:rPr lang="en-US" altLang="zh-CN" sz="2800" baseline="-25000">
                <a:solidFill>
                  <a:srgbClr val="008000"/>
                </a:solidFill>
                <a:ea typeface="楷体_GB2312" pitchFamily="49" charset="-122"/>
              </a:rPr>
              <a:t>0</a:t>
            </a:r>
          </a:p>
        </p:txBody>
      </p:sp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71438" y="5268913"/>
            <a:ext cx="2540000" cy="1308100"/>
            <a:chOff x="133" y="2168"/>
            <a:chExt cx="1600" cy="824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165" y="2459"/>
              <a:ext cx="133" cy="24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1229" y="2705"/>
              <a:ext cx="0" cy="24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H="1" flipV="1">
              <a:off x="1229" y="2193"/>
              <a:ext cx="0" cy="2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>
              <a:off x="512" y="2462"/>
              <a:ext cx="133" cy="25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4" name="Line 12"/>
            <p:cNvSpPr>
              <a:spLocks noChangeShapeType="1"/>
            </p:cNvSpPr>
            <p:nvPr/>
          </p:nvSpPr>
          <p:spPr bwMode="auto">
            <a:xfrm>
              <a:off x="577" y="2712"/>
              <a:ext cx="2" cy="24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 flipH="1" flipV="1">
              <a:off x="577" y="2204"/>
              <a:ext cx="0" cy="26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133" y="2445"/>
              <a:ext cx="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>
              <a:off x="577" y="2957"/>
              <a:ext cx="1081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>
              <a:off x="577" y="2204"/>
              <a:ext cx="109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1205" y="2179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1200" y="2937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19"/>
            <p:cNvSpPr txBox="1">
              <a:spLocks noChangeArrowheads="1"/>
            </p:cNvSpPr>
            <p:nvPr/>
          </p:nvSpPr>
          <p:spPr bwMode="auto">
            <a:xfrm>
              <a:off x="685" y="2429"/>
              <a:ext cx="57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1661" y="216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val 21"/>
            <p:cNvSpPr>
              <a:spLocks noChangeArrowheads="1"/>
            </p:cNvSpPr>
            <p:nvPr/>
          </p:nvSpPr>
          <p:spPr bwMode="auto">
            <a:xfrm>
              <a:off x="1653" y="2920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4" name="Group 22"/>
          <p:cNvGrpSpPr>
            <a:grpSpLocks/>
          </p:cNvGrpSpPr>
          <p:nvPr/>
        </p:nvGrpSpPr>
        <p:grpSpPr bwMode="auto">
          <a:xfrm>
            <a:off x="2052638" y="5788025"/>
            <a:ext cx="1463675" cy="557213"/>
            <a:chOff x="1552" y="2496"/>
            <a:chExt cx="922" cy="310"/>
          </a:xfrm>
        </p:grpSpPr>
        <p:sp>
          <p:nvSpPr>
            <p:cNvPr id="25" name="Line 23"/>
            <p:cNvSpPr>
              <a:spLocks noChangeShapeType="1"/>
            </p:cNvSpPr>
            <p:nvPr/>
          </p:nvSpPr>
          <p:spPr bwMode="auto">
            <a:xfrm>
              <a:off x="1552" y="2504"/>
              <a:ext cx="384" cy="0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 type="triangle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1928" y="2496"/>
              <a:ext cx="0" cy="288"/>
            </a:xfrm>
            <a:prstGeom prst="line">
              <a:avLst/>
            </a:prstGeom>
            <a:noFill/>
            <a:ln w="38100">
              <a:solidFill>
                <a:srgbClr val="CC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Rectangle 25"/>
            <p:cNvSpPr>
              <a:spLocks noChangeArrowheads="1"/>
            </p:cNvSpPr>
            <p:nvPr/>
          </p:nvSpPr>
          <p:spPr bwMode="auto">
            <a:xfrm>
              <a:off x="1934" y="2552"/>
              <a:ext cx="540" cy="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</a:p>
          </p:txBody>
        </p:sp>
      </p:grpSp>
      <p:graphicFrame>
        <p:nvGraphicFramePr>
          <p:cNvPr id="28" name="Object 26"/>
          <p:cNvGraphicFramePr>
            <a:graphicFrameLocks noChangeAspect="1"/>
          </p:cNvGraphicFramePr>
          <p:nvPr/>
        </p:nvGraphicFramePr>
        <p:xfrm>
          <a:off x="5316538" y="4105275"/>
          <a:ext cx="2233612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2" r:id="rId5" imgW="805320" imgH="179640" progId="Equation.3">
                  <p:embed/>
                </p:oleObj>
              </mc:Choice>
              <mc:Fallback>
                <p:oleObj r:id="rId5" imgW="805320" imgH="179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16538" y="4105275"/>
                        <a:ext cx="2233612" cy="520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9" name="Text Box 27"/>
          <p:cNvSpPr txBox="1">
            <a:spLocks noChangeArrowheads="1"/>
          </p:cNvSpPr>
          <p:nvPr/>
        </p:nvSpPr>
        <p:spPr bwMode="auto">
          <a:xfrm>
            <a:off x="5018088" y="4630738"/>
            <a:ext cx="3149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008000"/>
                </a:solidFill>
                <a:latin typeface="楷体_GB2312" pitchFamily="49" charset="-122"/>
                <a:ea typeface="楷体_GB2312" pitchFamily="49" charset="-122"/>
              </a:rPr>
              <a:t>(3) </a:t>
            </a:r>
            <a:r>
              <a:rPr lang="zh-CN" altLang="en-US" sz="2800">
                <a:solidFill>
                  <a:srgbClr val="008000"/>
                </a:solidFill>
                <a:latin typeface="楷体_GB2312" pitchFamily="49" charset="-122"/>
                <a:ea typeface="楷体_GB2312" pitchFamily="49" charset="-122"/>
              </a:rPr>
              <a:t>画出等效电路</a:t>
            </a:r>
          </a:p>
        </p:txBody>
      </p:sp>
      <p:grpSp>
        <p:nvGrpSpPr>
          <p:cNvPr id="30" name="Group 28"/>
          <p:cNvGrpSpPr>
            <a:grpSpLocks/>
          </p:cNvGrpSpPr>
          <p:nvPr/>
        </p:nvGrpSpPr>
        <p:grpSpPr bwMode="auto">
          <a:xfrm>
            <a:off x="71438" y="746125"/>
            <a:ext cx="4014787" cy="1905000"/>
            <a:chOff x="0" y="560"/>
            <a:chExt cx="2529" cy="1200"/>
          </a:xfrm>
        </p:grpSpPr>
        <p:sp>
          <p:nvSpPr>
            <p:cNvPr id="31" name="Rectangle 29"/>
            <p:cNvSpPr>
              <a:spLocks noChangeArrowheads="1"/>
            </p:cNvSpPr>
            <p:nvPr/>
          </p:nvSpPr>
          <p:spPr bwMode="auto">
            <a:xfrm>
              <a:off x="998" y="985"/>
              <a:ext cx="133" cy="24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32" name="Line 30"/>
            <p:cNvSpPr>
              <a:spLocks noChangeShapeType="1"/>
            </p:cNvSpPr>
            <p:nvPr/>
          </p:nvSpPr>
          <p:spPr bwMode="auto">
            <a:xfrm>
              <a:off x="1062" y="1239"/>
              <a:ext cx="0" cy="3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Line 31"/>
            <p:cNvSpPr>
              <a:spLocks noChangeShapeType="1"/>
            </p:cNvSpPr>
            <p:nvPr/>
          </p:nvSpPr>
          <p:spPr bwMode="auto">
            <a:xfrm flipV="1">
              <a:off x="1062" y="591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Oval 32"/>
            <p:cNvSpPr>
              <a:spLocks noChangeArrowheads="1"/>
            </p:cNvSpPr>
            <p:nvPr/>
          </p:nvSpPr>
          <p:spPr bwMode="auto">
            <a:xfrm>
              <a:off x="348" y="774"/>
              <a:ext cx="266" cy="25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Rectangle 33"/>
            <p:cNvSpPr>
              <a:spLocks noChangeArrowheads="1"/>
            </p:cNvSpPr>
            <p:nvPr/>
          </p:nvSpPr>
          <p:spPr bwMode="auto">
            <a:xfrm>
              <a:off x="408" y="1212"/>
              <a:ext cx="133" cy="25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36" name="Line 34"/>
            <p:cNvSpPr>
              <a:spLocks noChangeShapeType="1"/>
            </p:cNvSpPr>
            <p:nvPr/>
          </p:nvSpPr>
          <p:spPr bwMode="auto">
            <a:xfrm>
              <a:off x="473" y="1462"/>
              <a:ext cx="1" cy="1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Line 35"/>
            <p:cNvSpPr>
              <a:spLocks noChangeShapeType="1"/>
            </p:cNvSpPr>
            <p:nvPr/>
          </p:nvSpPr>
          <p:spPr bwMode="auto">
            <a:xfrm flipH="1" flipV="1">
              <a:off x="473" y="617"/>
              <a:ext cx="0" cy="5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Text Box 36"/>
            <p:cNvSpPr txBox="1">
              <a:spLocks noChangeArrowheads="1"/>
            </p:cNvSpPr>
            <p:nvPr/>
          </p:nvSpPr>
          <p:spPr bwMode="auto">
            <a:xfrm>
              <a:off x="0" y="786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9V</a:t>
              </a:r>
            </a:p>
          </p:txBody>
        </p:sp>
        <p:sp>
          <p:nvSpPr>
            <p:cNvPr id="39" name="Text Box 37"/>
            <p:cNvSpPr txBox="1">
              <a:spLocks noChangeArrowheads="1"/>
            </p:cNvSpPr>
            <p:nvPr/>
          </p:nvSpPr>
          <p:spPr bwMode="auto">
            <a:xfrm>
              <a:off x="222" y="560"/>
              <a:ext cx="267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40" name="Text Box 38"/>
            <p:cNvSpPr txBox="1">
              <a:spLocks noChangeArrowheads="1"/>
            </p:cNvSpPr>
            <p:nvPr/>
          </p:nvSpPr>
          <p:spPr bwMode="auto">
            <a:xfrm>
              <a:off x="29" y="1195"/>
              <a:ext cx="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41" name="Line 39"/>
            <p:cNvSpPr>
              <a:spLocks noChangeShapeType="1"/>
            </p:cNvSpPr>
            <p:nvPr/>
          </p:nvSpPr>
          <p:spPr bwMode="auto">
            <a:xfrm>
              <a:off x="473" y="1616"/>
              <a:ext cx="14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40"/>
            <p:cNvSpPr>
              <a:spLocks noChangeShapeType="1"/>
            </p:cNvSpPr>
            <p:nvPr/>
          </p:nvSpPr>
          <p:spPr bwMode="auto">
            <a:xfrm>
              <a:off x="473" y="617"/>
              <a:ext cx="145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Oval 41"/>
            <p:cNvSpPr>
              <a:spLocks noChangeArrowheads="1"/>
            </p:cNvSpPr>
            <p:nvPr/>
          </p:nvSpPr>
          <p:spPr bwMode="auto">
            <a:xfrm>
              <a:off x="1030" y="600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Oval 42"/>
            <p:cNvSpPr>
              <a:spLocks noChangeArrowheads="1"/>
            </p:cNvSpPr>
            <p:nvPr/>
          </p:nvSpPr>
          <p:spPr bwMode="auto">
            <a:xfrm>
              <a:off x="1033" y="1596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Text Box 43"/>
            <p:cNvSpPr txBox="1">
              <a:spLocks noChangeArrowheads="1"/>
            </p:cNvSpPr>
            <p:nvPr/>
          </p:nvSpPr>
          <p:spPr bwMode="auto">
            <a:xfrm>
              <a:off x="644" y="955"/>
              <a:ext cx="3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46" name="Text Box 44"/>
            <p:cNvSpPr txBox="1">
              <a:spLocks noChangeArrowheads="1"/>
            </p:cNvSpPr>
            <p:nvPr/>
          </p:nvSpPr>
          <p:spPr bwMode="auto">
            <a:xfrm>
              <a:off x="1298" y="1222"/>
              <a:ext cx="4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V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47" name="Oval 45"/>
            <p:cNvSpPr>
              <a:spLocks noChangeArrowheads="1"/>
            </p:cNvSpPr>
            <p:nvPr/>
          </p:nvSpPr>
          <p:spPr bwMode="auto">
            <a:xfrm>
              <a:off x="1922" y="581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val 46"/>
            <p:cNvSpPr>
              <a:spLocks noChangeArrowheads="1"/>
            </p:cNvSpPr>
            <p:nvPr/>
          </p:nvSpPr>
          <p:spPr bwMode="auto">
            <a:xfrm>
              <a:off x="1914" y="158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val 47"/>
            <p:cNvSpPr>
              <a:spLocks noChangeArrowheads="1"/>
            </p:cNvSpPr>
            <p:nvPr/>
          </p:nvSpPr>
          <p:spPr bwMode="auto">
            <a:xfrm>
              <a:off x="1353" y="1482"/>
              <a:ext cx="268" cy="27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 Box 48"/>
            <p:cNvSpPr txBox="1">
              <a:spLocks noChangeArrowheads="1"/>
            </p:cNvSpPr>
            <p:nvPr/>
          </p:nvSpPr>
          <p:spPr bwMode="auto">
            <a:xfrm>
              <a:off x="1155" y="1359"/>
              <a:ext cx="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51" name="Rectangle 49"/>
            <p:cNvSpPr>
              <a:spLocks noChangeArrowheads="1"/>
            </p:cNvSpPr>
            <p:nvPr/>
          </p:nvSpPr>
          <p:spPr bwMode="auto">
            <a:xfrm>
              <a:off x="1623" y="1340"/>
              <a:ext cx="3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52" name="Rectangle 50"/>
            <p:cNvSpPr>
              <a:spLocks noChangeArrowheads="1"/>
            </p:cNvSpPr>
            <p:nvPr/>
          </p:nvSpPr>
          <p:spPr bwMode="auto">
            <a:xfrm>
              <a:off x="2228" y="973"/>
              <a:ext cx="133" cy="24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53" name="Line 51"/>
            <p:cNvSpPr>
              <a:spLocks noChangeShapeType="1"/>
            </p:cNvSpPr>
            <p:nvPr/>
          </p:nvSpPr>
          <p:spPr bwMode="auto">
            <a:xfrm>
              <a:off x="2292" y="1227"/>
              <a:ext cx="0" cy="39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Line 52"/>
            <p:cNvSpPr>
              <a:spLocks noChangeShapeType="1"/>
            </p:cNvSpPr>
            <p:nvPr/>
          </p:nvSpPr>
          <p:spPr bwMode="auto">
            <a:xfrm flipV="1">
              <a:off x="2292" y="624"/>
              <a:ext cx="0" cy="33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 Box 53"/>
            <p:cNvSpPr txBox="1">
              <a:spLocks noChangeArrowheads="1"/>
            </p:cNvSpPr>
            <p:nvPr/>
          </p:nvSpPr>
          <p:spPr bwMode="auto">
            <a:xfrm>
              <a:off x="1874" y="943"/>
              <a:ext cx="3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4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56" name="Line 54"/>
            <p:cNvSpPr>
              <a:spLocks noChangeShapeType="1"/>
            </p:cNvSpPr>
            <p:nvPr/>
          </p:nvSpPr>
          <p:spPr bwMode="auto">
            <a:xfrm>
              <a:off x="1983" y="1620"/>
              <a:ext cx="31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55"/>
            <p:cNvSpPr>
              <a:spLocks noChangeShapeType="1"/>
            </p:cNvSpPr>
            <p:nvPr/>
          </p:nvSpPr>
          <p:spPr bwMode="auto">
            <a:xfrm>
              <a:off x="1992" y="621"/>
              <a:ext cx="30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56"/>
            <p:cNvSpPr>
              <a:spLocks noChangeShapeType="1"/>
            </p:cNvSpPr>
            <p:nvPr/>
          </p:nvSpPr>
          <p:spPr bwMode="auto">
            <a:xfrm>
              <a:off x="2289" y="1332"/>
              <a:ext cx="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Rectangle 57"/>
            <p:cNvSpPr>
              <a:spLocks noChangeArrowheads="1"/>
            </p:cNvSpPr>
            <p:nvPr/>
          </p:nvSpPr>
          <p:spPr bwMode="auto">
            <a:xfrm>
              <a:off x="2338" y="1264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I</a:t>
              </a:r>
            </a:p>
          </p:txBody>
        </p:sp>
        <p:sp>
          <p:nvSpPr>
            <p:cNvPr id="60" name="Rectangle 58"/>
            <p:cNvSpPr>
              <a:spLocks noChangeArrowheads="1"/>
            </p:cNvSpPr>
            <p:nvPr/>
          </p:nvSpPr>
          <p:spPr bwMode="auto">
            <a:xfrm>
              <a:off x="1860" y="5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a</a:t>
              </a:r>
            </a:p>
          </p:txBody>
        </p:sp>
        <p:sp>
          <p:nvSpPr>
            <p:cNvPr id="61" name="Rectangle 59"/>
            <p:cNvSpPr>
              <a:spLocks noChangeArrowheads="1"/>
            </p:cNvSpPr>
            <p:nvPr/>
          </p:nvSpPr>
          <p:spPr bwMode="auto">
            <a:xfrm>
              <a:off x="1843" y="1324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b</a:t>
              </a:r>
            </a:p>
          </p:txBody>
        </p:sp>
      </p:grpSp>
      <p:sp>
        <p:nvSpPr>
          <p:cNvPr id="62" name="Rectangle 60"/>
          <p:cNvSpPr>
            <a:spLocks noChangeArrowheads="1"/>
          </p:cNvSpPr>
          <p:nvPr/>
        </p:nvSpPr>
        <p:spPr bwMode="auto">
          <a:xfrm>
            <a:off x="4359275" y="1741488"/>
            <a:ext cx="4300538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800">
                <a:solidFill>
                  <a:srgbClr val="008000"/>
                </a:solidFill>
                <a:latin typeface="楷体_GB2312" pitchFamily="49" charset="-122"/>
                <a:ea typeface="楷体_GB2312" pitchFamily="49" charset="-122"/>
              </a:rPr>
              <a:t>(1) </a:t>
            </a:r>
            <a:r>
              <a:rPr lang="zh-CN" altLang="en-US" sz="2800">
                <a:solidFill>
                  <a:srgbClr val="008000"/>
                </a:solidFill>
                <a:latin typeface="楷体_GB2312" pitchFamily="49" charset="-122"/>
                <a:ea typeface="楷体_GB2312" pitchFamily="49" charset="-122"/>
              </a:rPr>
              <a:t>求短路电流</a:t>
            </a:r>
            <a:r>
              <a:rPr lang="zh-CN" altLang="en-US" sz="2800" i="1">
                <a:solidFill>
                  <a:srgbClr val="008000"/>
                </a:solidFill>
                <a:ea typeface="楷体_GB2312" pitchFamily="49" charset="-122"/>
              </a:rPr>
              <a:t> </a:t>
            </a:r>
            <a:r>
              <a:rPr lang="en-US" altLang="zh-CN" sz="2800" i="1">
                <a:solidFill>
                  <a:srgbClr val="008000"/>
                </a:solidFill>
                <a:ea typeface="楷体_GB2312" pitchFamily="49" charset="-122"/>
              </a:rPr>
              <a:t>I</a:t>
            </a:r>
            <a:r>
              <a:rPr lang="en-US" altLang="zh-CN" sz="2800" baseline="-25000">
                <a:solidFill>
                  <a:srgbClr val="008000"/>
                </a:solidFill>
                <a:ea typeface="楷体_GB2312" pitchFamily="49" charset="-122"/>
              </a:rPr>
              <a:t>s</a:t>
            </a:r>
            <a:r>
              <a:rPr lang="zh-CN" altLang="en-US" sz="2800">
                <a:solidFill>
                  <a:srgbClr val="008000"/>
                </a:solidFill>
                <a:latin typeface="楷体_GB2312" pitchFamily="49" charset="-122"/>
                <a:ea typeface="楷体_GB2312" pitchFamily="49" charset="-122"/>
              </a:rPr>
              <a:t>，根据叠加定理有：</a:t>
            </a:r>
          </a:p>
        </p:txBody>
      </p:sp>
      <p:grpSp>
        <p:nvGrpSpPr>
          <p:cNvPr id="63" name="Group 61"/>
          <p:cNvGrpSpPr>
            <a:grpSpLocks/>
          </p:cNvGrpSpPr>
          <p:nvPr/>
        </p:nvGrpSpPr>
        <p:grpSpPr bwMode="auto">
          <a:xfrm>
            <a:off x="85725" y="2789238"/>
            <a:ext cx="4173538" cy="1905000"/>
            <a:chOff x="54" y="1757"/>
            <a:chExt cx="2629" cy="1200"/>
          </a:xfrm>
        </p:grpSpPr>
        <p:sp>
          <p:nvSpPr>
            <p:cNvPr id="64" name="Text Box 62"/>
            <p:cNvSpPr txBox="1">
              <a:spLocks noChangeArrowheads="1"/>
            </p:cNvSpPr>
            <p:nvPr/>
          </p:nvSpPr>
          <p:spPr bwMode="auto">
            <a:xfrm>
              <a:off x="2371" y="2145"/>
              <a:ext cx="3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</a:p>
          </p:txBody>
        </p:sp>
        <p:sp>
          <p:nvSpPr>
            <p:cNvPr id="65" name="Rectangle 63"/>
            <p:cNvSpPr>
              <a:spLocks noChangeArrowheads="1"/>
            </p:cNvSpPr>
            <p:nvPr/>
          </p:nvSpPr>
          <p:spPr bwMode="auto">
            <a:xfrm>
              <a:off x="1052" y="2182"/>
              <a:ext cx="133" cy="249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66" name="Line 64"/>
            <p:cNvSpPr>
              <a:spLocks noChangeShapeType="1"/>
            </p:cNvSpPr>
            <p:nvPr/>
          </p:nvSpPr>
          <p:spPr bwMode="auto">
            <a:xfrm>
              <a:off x="1116" y="2436"/>
              <a:ext cx="0" cy="3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Line 65"/>
            <p:cNvSpPr>
              <a:spLocks noChangeShapeType="1"/>
            </p:cNvSpPr>
            <p:nvPr/>
          </p:nvSpPr>
          <p:spPr bwMode="auto">
            <a:xfrm flipV="1">
              <a:off x="1116" y="178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Oval 66"/>
            <p:cNvSpPr>
              <a:spLocks noChangeArrowheads="1"/>
            </p:cNvSpPr>
            <p:nvPr/>
          </p:nvSpPr>
          <p:spPr bwMode="auto">
            <a:xfrm>
              <a:off x="402" y="1971"/>
              <a:ext cx="266" cy="25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Rectangle 67"/>
            <p:cNvSpPr>
              <a:spLocks noChangeArrowheads="1"/>
            </p:cNvSpPr>
            <p:nvPr/>
          </p:nvSpPr>
          <p:spPr bwMode="auto">
            <a:xfrm>
              <a:off x="462" y="2409"/>
              <a:ext cx="133" cy="250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70" name="Line 68"/>
            <p:cNvSpPr>
              <a:spLocks noChangeShapeType="1"/>
            </p:cNvSpPr>
            <p:nvPr/>
          </p:nvSpPr>
          <p:spPr bwMode="auto">
            <a:xfrm>
              <a:off x="527" y="2659"/>
              <a:ext cx="1" cy="15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69"/>
            <p:cNvSpPr>
              <a:spLocks noChangeShapeType="1"/>
            </p:cNvSpPr>
            <p:nvPr/>
          </p:nvSpPr>
          <p:spPr bwMode="auto">
            <a:xfrm flipH="1" flipV="1">
              <a:off x="527" y="1814"/>
              <a:ext cx="0" cy="5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Text Box 70"/>
            <p:cNvSpPr txBox="1">
              <a:spLocks noChangeArrowheads="1"/>
            </p:cNvSpPr>
            <p:nvPr/>
          </p:nvSpPr>
          <p:spPr bwMode="auto">
            <a:xfrm>
              <a:off x="54" y="1983"/>
              <a:ext cx="35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9V</a:t>
              </a:r>
            </a:p>
          </p:txBody>
        </p:sp>
        <p:sp>
          <p:nvSpPr>
            <p:cNvPr id="73" name="Text Box 71"/>
            <p:cNvSpPr txBox="1">
              <a:spLocks noChangeArrowheads="1"/>
            </p:cNvSpPr>
            <p:nvPr/>
          </p:nvSpPr>
          <p:spPr bwMode="auto">
            <a:xfrm>
              <a:off x="276" y="1757"/>
              <a:ext cx="267" cy="6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74" name="Text Box 72"/>
            <p:cNvSpPr txBox="1">
              <a:spLocks noChangeArrowheads="1"/>
            </p:cNvSpPr>
            <p:nvPr/>
          </p:nvSpPr>
          <p:spPr bwMode="auto">
            <a:xfrm>
              <a:off x="83" y="2392"/>
              <a:ext cx="38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75" name="Line 73"/>
            <p:cNvSpPr>
              <a:spLocks noChangeShapeType="1"/>
            </p:cNvSpPr>
            <p:nvPr/>
          </p:nvSpPr>
          <p:spPr bwMode="auto">
            <a:xfrm>
              <a:off x="527" y="2813"/>
              <a:ext cx="14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Line 74"/>
            <p:cNvSpPr>
              <a:spLocks noChangeShapeType="1"/>
            </p:cNvSpPr>
            <p:nvPr/>
          </p:nvSpPr>
          <p:spPr bwMode="auto">
            <a:xfrm>
              <a:off x="527" y="1814"/>
              <a:ext cx="145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Oval 75"/>
            <p:cNvSpPr>
              <a:spLocks noChangeArrowheads="1"/>
            </p:cNvSpPr>
            <p:nvPr/>
          </p:nvSpPr>
          <p:spPr bwMode="auto">
            <a:xfrm>
              <a:off x="1084" y="1797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Oval 76"/>
            <p:cNvSpPr>
              <a:spLocks noChangeArrowheads="1"/>
            </p:cNvSpPr>
            <p:nvPr/>
          </p:nvSpPr>
          <p:spPr bwMode="auto">
            <a:xfrm>
              <a:off x="1087" y="2793"/>
              <a:ext cx="54" cy="54"/>
            </a:xfrm>
            <a:prstGeom prst="ellipse">
              <a:avLst/>
            </a:prstGeom>
            <a:solidFill>
              <a:srgbClr val="000000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Text Box 77"/>
            <p:cNvSpPr txBox="1">
              <a:spLocks noChangeArrowheads="1"/>
            </p:cNvSpPr>
            <p:nvPr/>
          </p:nvSpPr>
          <p:spPr bwMode="auto">
            <a:xfrm>
              <a:off x="698" y="2152"/>
              <a:ext cx="38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6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80" name="Text Box 78"/>
            <p:cNvSpPr txBox="1">
              <a:spLocks noChangeArrowheads="1"/>
            </p:cNvSpPr>
            <p:nvPr/>
          </p:nvSpPr>
          <p:spPr bwMode="auto">
            <a:xfrm>
              <a:off x="1352" y="2419"/>
              <a:ext cx="4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V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81" name="Oval 79"/>
            <p:cNvSpPr>
              <a:spLocks noChangeArrowheads="1"/>
            </p:cNvSpPr>
            <p:nvPr/>
          </p:nvSpPr>
          <p:spPr bwMode="auto">
            <a:xfrm>
              <a:off x="1976" y="177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Oval 80"/>
            <p:cNvSpPr>
              <a:spLocks noChangeArrowheads="1"/>
            </p:cNvSpPr>
            <p:nvPr/>
          </p:nvSpPr>
          <p:spPr bwMode="auto">
            <a:xfrm>
              <a:off x="1968" y="2785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Oval 81"/>
            <p:cNvSpPr>
              <a:spLocks noChangeArrowheads="1"/>
            </p:cNvSpPr>
            <p:nvPr/>
          </p:nvSpPr>
          <p:spPr bwMode="auto">
            <a:xfrm>
              <a:off x="1407" y="2679"/>
              <a:ext cx="268" cy="27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Text Box 82"/>
            <p:cNvSpPr txBox="1">
              <a:spLocks noChangeArrowheads="1"/>
            </p:cNvSpPr>
            <p:nvPr/>
          </p:nvSpPr>
          <p:spPr bwMode="auto">
            <a:xfrm>
              <a:off x="1209" y="2556"/>
              <a:ext cx="26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85" name="Rectangle 83"/>
            <p:cNvSpPr>
              <a:spLocks noChangeArrowheads="1"/>
            </p:cNvSpPr>
            <p:nvPr/>
          </p:nvSpPr>
          <p:spPr bwMode="auto">
            <a:xfrm>
              <a:off x="1677" y="2537"/>
              <a:ext cx="3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86" name="Line 84"/>
            <p:cNvSpPr>
              <a:spLocks noChangeShapeType="1"/>
            </p:cNvSpPr>
            <p:nvPr/>
          </p:nvSpPr>
          <p:spPr bwMode="auto">
            <a:xfrm>
              <a:off x="2346" y="1821"/>
              <a:ext cx="0" cy="99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7" name="Line 85"/>
            <p:cNvSpPr>
              <a:spLocks noChangeShapeType="1"/>
            </p:cNvSpPr>
            <p:nvPr/>
          </p:nvSpPr>
          <p:spPr bwMode="auto">
            <a:xfrm>
              <a:off x="2037" y="2817"/>
              <a:ext cx="31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8" name="Line 86"/>
            <p:cNvSpPr>
              <a:spLocks noChangeShapeType="1"/>
            </p:cNvSpPr>
            <p:nvPr/>
          </p:nvSpPr>
          <p:spPr bwMode="auto">
            <a:xfrm>
              <a:off x="2046" y="1818"/>
              <a:ext cx="30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9" name="Line 87"/>
            <p:cNvSpPr>
              <a:spLocks noChangeShapeType="1"/>
            </p:cNvSpPr>
            <p:nvPr/>
          </p:nvSpPr>
          <p:spPr bwMode="auto">
            <a:xfrm>
              <a:off x="2343" y="2205"/>
              <a:ext cx="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0" name="Rectangle 88"/>
            <p:cNvSpPr>
              <a:spLocks noChangeArrowheads="1"/>
            </p:cNvSpPr>
            <p:nvPr/>
          </p:nvSpPr>
          <p:spPr bwMode="auto">
            <a:xfrm>
              <a:off x="1914" y="179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a</a:t>
              </a:r>
            </a:p>
          </p:txBody>
        </p:sp>
        <p:sp>
          <p:nvSpPr>
            <p:cNvPr id="91" name="Rectangle 89"/>
            <p:cNvSpPr>
              <a:spLocks noChangeArrowheads="1"/>
            </p:cNvSpPr>
            <p:nvPr/>
          </p:nvSpPr>
          <p:spPr bwMode="auto">
            <a:xfrm>
              <a:off x="1897" y="252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b</a:t>
              </a:r>
            </a:p>
          </p:txBody>
        </p:sp>
      </p:grpSp>
      <p:grpSp>
        <p:nvGrpSpPr>
          <p:cNvPr id="92" name="Group 90"/>
          <p:cNvGrpSpPr>
            <a:grpSpLocks/>
          </p:cNvGrpSpPr>
          <p:nvPr/>
        </p:nvGrpSpPr>
        <p:grpSpPr bwMode="auto">
          <a:xfrm>
            <a:off x="3228975" y="5137150"/>
            <a:ext cx="2795588" cy="1263650"/>
            <a:chOff x="2034" y="3236"/>
            <a:chExt cx="1761" cy="796"/>
          </a:xfrm>
        </p:grpSpPr>
        <p:sp>
          <p:nvSpPr>
            <p:cNvPr id="93" name="Rectangle 91"/>
            <p:cNvSpPr>
              <a:spLocks noChangeArrowheads="1"/>
            </p:cNvSpPr>
            <p:nvPr/>
          </p:nvSpPr>
          <p:spPr bwMode="auto">
            <a:xfrm>
              <a:off x="2599" y="3513"/>
              <a:ext cx="118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94" name="Line 92"/>
            <p:cNvSpPr>
              <a:spLocks noChangeShapeType="1"/>
            </p:cNvSpPr>
            <p:nvPr/>
          </p:nvSpPr>
          <p:spPr bwMode="auto">
            <a:xfrm>
              <a:off x="2658" y="3758"/>
              <a:ext cx="0" cy="23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5" name="Line 93"/>
            <p:cNvSpPr>
              <a:spLocks noChangeShapeType="1"/>
            </p:cNvSpPr>
            <p:nvPr/>
          </p:nvSpPr>
          <p:spPr bwMode="auto">
            <a:xfrm flipV="1">
              <a:off x="2667" y="3274"/>
              <a:ext cx="0" cy="23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6" name="Line 94"/>
            <p:cNvSpPr>
              <a:spLocks noChangeShapeType="1"/>
            </p:cNvSpPr>
            <p:nvPr/>
          </p:nvSpPr>
          <p:spPr bwMode="auto">
            <a:xfrm rot="5400000" flipV="1">
              <a:off x="2603" y="3539"/>
              <a:ext cx="0" cy="88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7" name="Line 95"/>
            <p:cNvSpPr>
              <a:spLocks noChangeShapeType="1"/>
            </p:cNvSpPr>
            <p:nvPr/>
          </p:nvSpPr>
          <p:spPr bwMode="auto">
            <a:xfrm rot="5400000" flipV="1">
              <a:off x="2603" y="2822"/>
              <a:ext cx="0" cy="88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8" name="Text Box 96"/>
            <p:cNvSpPr txBox="1">
              <a:spLocks noChangeArrowheads="1"/>
            </p:cNvSpPr>
            <p:nvPr/>
          </p:nvSpPr>
          <p:spPr bwMode="auto">
            <a:xfrm>
              <a:off x="2980" y="3282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99" name="Text Box 97"/>
            <p:cNvSpPr txBox="1">
              <a:spLocks noChangeArrowheads="1"/>
            </p:cNvSpPr>
            <p:nvPr/>
          </p:nvSpPr>
          <p:spPr bwMode="auto">
            <a:xfrm>
              <a:off x="2972" y="368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100" name="Text Box 98"/>
            <p:cNvSpPr txBox="1">
              <a:spLocks noChangeArrowheads="1"/>
            </p:cNvSpPr>
            <p:nvPr/>
          </p:nvSpPr>
          <p:spPr bwMode="auto">
            <a:xfrm>
              <a:off x="2282" y="3489"/>
              <a:ext cx="42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9A</a:t>
              </a:r>
            </a:p>
          </p:txBody>
        </p:sp>
        <p:sp>
          <p:nvSpPr>
            <p:cNvPr id="101" name="Oval 99"/>
            <p:cNvSpPr>
              <a:spLocks noChangeArrowheads="1"/>
            </p:cNvSpPr>
            <p:nvPr/>
          </p:nvSpPr>
          <p:spPr bwMode="auto">
            <a:xfrm>
              <a:off x="2034" y="3488"/>
              <a:ext cx="270" cy="27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2" name="Line 100"/>
            <p:cNvSpPr>
              <a:spLocks noChangeShapeType="1"/>
            </p:cNvSpPr>
            <p:nvPr/>
          </p:nvSpPr>
          <p:spPr bwMode="auto">
            <a:xfrm flipV="1">
              <a:off x="2169" y="3263"/>
              <a:ext cx="0" cy="21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3" name="Line 101"/>
            <p:cNvSpPr>
              <a:spLocks noChangeShapeType="1"/>
            </p:cNvSpPr>
            <p:nvPr/>
          </p:nvSpPr>
          <p:spPr bwMode="auto">
            <a:xfrm>
              <a:off x="2169" y="3758"/>
              <a:ext cx="0" cy="23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4" name="Line 102"/>
            <p:cNvSpPr>
              <a:spLocks noChangeShapeType="1"/>
            </p:cNvSpPr>
            <p:nvPr/>
          </p:nvSpPr>
          <p:spPr bwMode="auto">
            <a:xfrm>
              <a:off x="2034" y="3623"/>
              <a:ext cx="27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5" name="Oval 103"/>
            <p:cNvSpPr>
              <a:spLocks noChangeArrowheads="1"/>
            </p:cNvSpPr>
            <p:nvPr/>
          </p:nvSpPr>
          <p:spPr bwMode="auto">
            <a:xfrm>
              <a:off x="3051" y="3236"/>
              <a:ext cx="81" cy="8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6" name="Oval 104"/>
            <p:cNvSpPr>
              <a:spLocks noChangeArrowheads="1"/>
            </p:cNvSpPr>
            <p:nvPr/>
          </p:nvSpPr>
          <p:spPr bwMode="auto">
            <a:xfrm>
              <a:off x="3048" y="3944"/>
              <a:ext cx="81" cy="81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7" name="Line 105"/>
            <p:cNvSpPr>
              <a:spLocks noChangeShapeType="1"/>
            </p:cNvSpPr>
            <p:nvPr/>
          </p:nvSpPr>
          <p:spPr bwMode="auto">
            <a:xfrm flipV="1">
              <a:off x="2169" y="3308"/>
              <a:ext cx="0" cy="14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8" name="Rectangle 106"/>
            <p:cNvSpPr>
              <a:spLocks noChangeArrowheads="1"/>
            </p:cNvSpPr>
            <p:nvPr/>
          </p:nvSpPr>
          <p:spPr bwMode="auto">
            <a:xfrm>
              <a:off x="2700" y="3483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109" name="Rectangle 107"/>
            <p:cNvSpPr>
              <a:spLocks noChangeArrowheads="1"/>
            </p:cNvSpPr>
            <p:nvPr/>
          </p:nvSpPr>
          <p:spPr bwMode="auto">
            <a:xfrm>
              <a:off x="3316" y="3510"/>
              <a:ext cx="118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66CC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</a:endParaRPr>
            </a:p>
          </p:txBody>
        </p:sp>
        <p:sp>
          <p:nvSpPr>
            <p:cNvPr id="110" name="Line 108"/>
            <p:cNvSpPr>
              <a:spLocks noChangeShapeType="1"/>
            </p:cNvSpPr>
            <p:nvPr/>
          </p:nvSpPr>
          <p:spPr bwMode="auto">
            <a:xfrm>
              <a:off x="3375" y="3755"/>
              <a:ext cx="0" cy="23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1" name="Line 109"/>
            <p:cNvSpPr>
              <a:spLocks noChangeShapeType="1"/>
            </p:cNvSpPr>
            <p:nvPr/>
          </p:nvSpPr>
          <p:spPr bwMode="auto">
            <a:xfrm flipH="1" flipV="1">
              <a:off x="3375" y="3289"/>
              <a:ext cx="0" cy="22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2" name="Line 110"/>
            <p:cNvSpPr>
              <a:spLocks noChangeShapeType="1"/>
            </p:cNvSpPr>
            <p:nvPr/>
          </p:nvSpPr>
          <p:spPr bwMode="auto">
            <a:xfrm flipV="1">
              <a:off x="3132" y="3285"/>
              <a:ext cx="2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3" name="Line 111"/>
            <p:cNvSpPr>
              <a:spLocks noChangeShapeType="1"/>
            </p:cNvSpPr>
            <p:nvPr/>
          </p:nvSpPr>
          <p:spPr bwMode="auto">
            <a:xfrm>
              <a:off x="3141" y="3987"/>
              <a:ext cx="243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4" name="Rectangle 112"/>
            <p:cNvSpPr>
              <a:spLocks noChangeArrowheads="1"/>
            </p:cNvSpPr>
            <p:nvPr/>
          </p:nvSpPr>
          <p:spPr bwMode="auto">
            <a:xfrm>
              <a:off x="3435" y="3489"/>
              <a:ext cx="360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4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</a:p>
          </p:txBody>
        </p:sp>
        <p:sp>
          <p:nvSpPr>
            <p:cNvPr id="115" name="Line 113"/>
            <p:cNvSpPr>
              <a:spLocks noChangeShapeType="1"/>
            </p:cNvSpPr>
            <p:nvPr/>
          </p:nvSpPr>
          <p:spPr bwMode="auto">
            <a:xfrm>
              <a:off x="3375" y="3789"/>
              <a:ext cx="0" cy="12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6" name="Rectangle 114"/>
            <p:cNvSpPr>
              <a:spLocks noChangeArrowheads="1"/>
            </p:cNvSpPr>
            <p:nvPr/>
          </p:nvSpPr>
          <p:spPr bwMode="auto">
            <a:xfrm>
              <a:off x="3406" y="3744"/>
              <a:ext cx="19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I</a:t>
              </a:r>
            </a:p>
          </p:txBody>
        </p:sp>
      </p:grpSp>
      <p:graphicFrame>
        <p:nvGraphicFramePr>
          <p:cNvPr id="117" name="Object 115"/>
          <p:cNvGraphicFramePr>
            <a:graphicFrameLocks noChangeAspect="1"/>
          </p:cNvGraphicFramePr>
          <p:nvPr/>
        </p:nvGraphicFramePr>
        <p:xfrm>
          <a:off x="6276975" y="5259388"/>
          <a:ext cx="2360613" cy="80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3" r:id="rId7" imgW="938520" imgH="318960" progId="Equation.3">
                  <p:embed/>
                </p:oleObj>
              </mc:Choice>
              <mc:Fallback>
                <p:oleObj r:id="rId7" imgW="938520" imgH="3189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6975" y="5259388"/>
                        <a:ext cx="2360613" cy="803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220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9" grpId="0" build="p"/>
      <p:bldP spid="62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681207" y="764704"/>
            <a:ext cx="8100764" cy="1643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1.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掌握支路电流法、结点电压法、叠加原理和</a:t>
            </a:r>
          </a:p>
          <a:p>
            <a:pPr marL="457200" marR="0" lvl="0" indent="-45720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戴维宁定理等电路的基本分析方法。</a:t>
            </a:r>
          </a:p>
          <a:p>
            <a:pPr marL="457200" marR="0" lvl="0" indent="-45720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 </a:t>
            </a: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理解实际电源的两种模型及其等效变换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。</a:t>
            </a:r>
            <a:endParaRPr kumimoji="0" lang="zh-CN" altLang="en-US" sz="2800" b="0" i="0" u="none" strike="noStrike" kern="0" cap="none" spc="0" normalizeH="0" baseline="0" noProof="0" dirty="0">
              <a:ln>
                <a:noFill/>
              </a:ln>
              <a:solidFill>
                <a:srgbClr val="01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aphicFrame>
        <p:nvGraphicFramePr>
          <p:cNvPr id="53" name="Object 51"/>
          <p:cNvGraphicFramePr>
            <a:graphicFrameLocks noChangeAspect="1"/>
          </p:cNvGraphicFramePr>
          <p:nvPr/>
        </p:nvGraphicFramePr>
        <p:xfrm>
          <a:off x="6934200" y="4953000"/>
          <a:ext cx="1295400" cy="1069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9" r:id="rId3" imgW="1139342" imgH="940918" progId="MS_ClipArt_Gallery.2">
                  <p:embed/>
                </p:oleObj>
              </mc:Choice>
              <mc:Fallback>
                <p:oleObj r:id="rId3" imgW="1139342" imgH="940918" progId="MS_ClipArt_Gallery.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34200" y="4953000"/>
                        <a:ext cx="1295400" cy="1069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" name="Rectangle 52"/>
          <p:cNvSpPr txBox="1">
            <a:spLocks noChangeArrowheads="1"/>
          </p:cNvSpPr>
          <p:nvPr/>
        </p:nvSpPr>
        <p:spPr bwMode="auto">
          <a:xfrm>
            <a:off x="467544" y="188640"/>
            <a:ext cx="2032000" cy="762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l">
              <a:defRPr/>
            </a:pPr>
            <a:r>
              <a:rPr lang="zh-CN" altLang="en-US" sz="3200" b="1" dirty="0" smtClean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_GB2312" pitchFamily="49" charset="-122"/>
                <a:ea typeface="楷体_GB2312" pitchFamily="49" charset="-122"/>
              </a:rPr>
              <a:t>本章要求：</a:t>
            </a:r>
            <a:endParaRPr lang="zh-CN" altLang="en-US" sz="3200" b="1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55" name="Rectangle 2"/>
          <p:cNvSpPr>
            <a:spLocks noChangeArrowheads="1"/>
          </p:cNvSpPr>
          <p:nvPr/>
        </p:nvSpPr>
        <p:spPr bwMode="auto">
          <a:xfrm>
            <a:off x="506148" y="2132856"/>
            <a:ext cx="8229600" cy="4225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33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7432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32004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6576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4114800" indent="-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457200" marR="0" lvl="0" indent="-45720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P70  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习题</a:t>
            </a:r>
          </a:p>
          <a:p>
            <a:pPr marL="457200" marR="0" lvl="0" indent="-45720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A  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选择题全做</a:t>
            </a:r>
          </a:p>
          <a:p>
            <a:pPr marL="457200" marR="0" lvl="0" indent="-45720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B  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基本题</a:t>
            </a:r>
          </a:p>
          <a:p>
            <a:pPr marL="457200" marR="0" lvl="0" indent="-45720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     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2.1.21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；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2.3.5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；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2.3.9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；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2.4.2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；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2.5.4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；</a:t>
            </a:r>
          </a:p>
          <a:p>
            <a:pPr marL="457200" marR="0" lvl="0" indent="-45720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     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2.7.8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（用叠加定理计算）；</a:t>
            </a:r>
          </a:p>
          <a:p>
            <a:pPr marL="457200" marR="0" lvl="0" indent="-45720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     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2.7.9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（用戴维宁定理计算）</a:t>
            </a:r>
          </a:p>
          <a:p>
            <a:pPr marL="457200" marR="0" lvl="0" indent="-45720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自己练习的题目（不用交的）：</a:t>
            </a:r>
          </a:p>
          <a:p>
            <a:pPr marL="457200" marR="0" lvl="0" indent="-457200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     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2.1.13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；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2.3.6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；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2.3.7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；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2.3.8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；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2.6.4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；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2.7.3</a:t>
            </a: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；</a:t>
            </a:r>
            <a:r>
              <a:rPr kumimoji="0" lang="en-US" altLang="zh-CN" sz="2800" b="0" i="0" u="none" strike="noStrike" kern="0" cap="none" spc="0" normalizeH="0" baseline="0" noProof="0">
                <a:ln>
                  <a:noFill/>
                </a:ln>
                <a:solidFill>
                  <a:srgbClr val="01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+mn-ea"/>
              </a:rPr>
              <a:t>2.7.4</a:t>
            </a:r>
          </a:p>
        </p:txBody>
      </p:sp>
    </p:spTree>
    <p:extLst>
      <p:ext uri="{BB962C8B-B14F-4D97-AF65-F5344CB8AC3E}">
        <p14:creationId xmlns:p14="http://schemas.microsoft.com/office/powerpoint/2010/main" val="47653299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41300" y="3733800"/>
            <a:ext cx="50419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(1)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求等效电源的电流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92100" y="177800"/>
            <a:ext cx="8458200" cy="1031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电路如图，已知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=140V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=90V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=20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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=5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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=6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，试用诺顿定理求电流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。</a:t>
            </a:r>
          </a:p>
        </p:txBody>
      </p:sp>
      <p:sp>
        <p:nvSpPr>
          <p:cNvPr id="6" name="AutoShape 10"/>
          <p:cNvSpPr>
            <a:spLocks noChangeArrowheads="1"/>
          </p:cNvSpPr>
          <p:nvPr/>
        </p:nvSpPr>
        <p:spPr bwMode="auto">
          <a:xfrm>
            <a:off x="4356100" y="2251075"/>
            <a:ext cx="533400" cy="400050"/>
          </a:xfrm>
          <a:prstGeom prst="notchedRightArrow">
            <a:avLst>
              <a:gd name="adj1" fmla="val 50000"/>
              <a:gd name="adj2" fmla="val 33333"/>
            </a:avLst>
          </a:prstGeom>
          <a:gradFill rotWithShape="0">
            <a:gsLst>
              <a:gs pos="0">
                <a:srgbClr val="FFFF00"/>
              </a:gs>
              <a:gs pos="100000">
                <a:srgbClr val="FF3300"/>
              </a:gs>
            </a:gsLst>
            <a:lin ang="0" scaled="1"/>
          </a:gradFill>
          <a:ln w="381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graphicFrame>
        <p:nvGraphicFramePr>
          <p:cNvPr id="7" name="Object 11"/>
          <p:cNvGraphicFramePr>
            <a:graphicFrameLocks noChangeAspect="1"/>
          </p:cNvGraphicFramePr>
          <p:nvPr/>
        </p:nvGraphicFramePr>
        <p:xfrm>
          <a:off x="1452563" y="4437063"/>
          <a:ext cx="4411662" cy="1050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3" r:id="rId3" imgW="1657080" imgH="348120" progId="Equation.3">
                  <p:embed/>
                </p:oleObj>
              </mc:Choice>
              <mc:Fallback>
                <p:oleObj r:id="rId3" imgW="1657080" imgH="34812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2563" y="4437063"/>
                        <a:ext cx="4411662" cy="1050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69"/>
          <p:cNvGrpSpPr>
            <a:grpSpLocks/>
          </p:cNvGrpSpPr>
          <p:nvPr/>
        </p:nvGrpSpPr>
        <p:grpSpPr bwMode="auto">
          <a:xfrm>
            <a:off x="835025" y="1108075"/>
            <a:ext cx="2967038" cy="2603500"/>
            <a:chOff x="526" y="698"/>
            <a:chExt cx="1869" cy="1640"/>
          </a:xfrm>
        </p:grpSpPr>
        <p:sp>
          <p:nvSpPr>
            <p:cNvPr id="9" name="Rectangle 6"/>
            <p:cNvSpPr>
              <a:spLocks noChangeArrowheads="1"/>
            </p:cNvSpPr>
            <p:nvPr/>
          </p:nvSpPr>
          <p:spPr bwMode="auto">
            <a:xfrm>
              <a:off x="1508" y="698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1504" y="205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11" name="Text Box 16"/>
            <p:cNvSpPr txBox="1">
              <a:spLocks noChangeArrowheads="1"/>
            </p:cNvSpPr>
            <p:nvPr/>
          </p:nvSpPr>
          <p:spPr bwMode="auto">
            <a:xfrm>
              <a:off x="526" y="1171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Line 17"/>
            <p:cNvSpPr>
              <a:spLocks noChangeShapeType="1"/>
            </p:cNvSpPr>
            <p:nvPr/>
          </p:nvSpPr>
          <p:spPr bwMode="auto">
            <a:xfrm>
              <a:off x="2283" y="992"/>
              <a:ext cx="0" cy="5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2225" y="1582"/>
              <a:ext cx="9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19"/>
            <p:cNvSpPr>
              <a:spLocks noChangeShapeType="1"/>
            </p:cNvSpPr>
            <p:nvPr/>
          </p:nvSpPr>
          <p:spPr bwMode="auto">
            <a:xfrm>
              <a:off x="2283" y="1819"/>
              <a:ext cx="0" cy="2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20"/>
            <p:cNvSpPr txBox="1">
              <a:spLocks noChangeArrowheads="1"/>
            </p:cNvSpPr>
            <p:nvPr/>
          </p:nvSpPr>
          <p:spPr bwMode="auto">
            <a:xfrm>
              <a:off x="1899" y="117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Text Box 21"/>
            <p:cNvSpPr txBox="1">
              <a:spLocks noChangeArrowheads="1"/>
            </p:cNvSpPr>
            <p:nvPr/>
          </p:nvSpPr>
          <p:spPr bwMode="auto">
            <a:xfrm>
              <a:off x="1948" y="1561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7" name="Line 22"/>
            <p:cNvSpPr>
              <a:spLocks noChangeShapeType="1"/>
            </p:cNvSpPr>
            <p:nvPr/>
          </p:nvSpPr>
          <p:spPr bwMode="auto">
            <a:xfrm>
              <a:off x="1729" y="1347"/>
              <a:ext cx="0" cy="39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Rectangle 23"/>
            <p:cNvSpPr>
              <a:spLocks noChangeArrowheads="1"/>
            </p:cNvSpPr>
            <p:nvPr/>
          </p:nvSpPr>
          <p:spPr bwMode="auto">
            <a:xfrm>
              <a:off x="1552" y="1371"/>
              <a:ext cx="111" cy="25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24"/>
            <p:cNvSpPr>
              <a:spLocks noChangeShapeType="1"/>
            </p:cNvSpPr>
            <p:nvPr/>
          </p:nvSpPr>
          <p:spPr bwMode="auto">
            <a:xfrm>
              <a:off x="1606" y="1624"/>
              <a:ext cx="0" cy="44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Line 25"/>
            <p:cNvSpPr>
              <a:spLocks noChangeShapeType="1"/>
            </p:cNvSpPr>
            <p:nvPr/>
          </p:nvSpPr>
          <p:spPr bwMode="auto">
            <a:xfrm flipH="1" flipV="1">
              <a:off x="1604" y="984"/>
              <a:ext cx="0" cy="38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1733" y="1387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2" name="Text Box 27"/>
            <p:cNvSpPr txBox="1">
              <a:spLocks noChangeArrowheads="1"/>
            </p:cNvSpPr>
            <p:nvPr/>
          </p:nvSpPr>
          <p:spPr bwMode="auto">
            <a:xfrm>
              <a:off x="1256" y="1337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Line 28"/>
            <p:cNvSpPr>
              <a:spLocks noChangeShapeType="1"/>
            </p:cNvSpPr>
            <p:nvPr/>
          </p:nvSpPr>
          <p:spPr bwMode="auto">
            <a:xfrm flipV="1">
              <a:off x="913" y="2056"/>
              <a:ext cx="137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29"/>
            <p:cNvSpPr>
              <a:spLocks noChangeShapeType="1"/>
            </p:cNvSpPr>
            <p:nvPr/>
          </p:nvSpPr>
          <p:spPr bwMode="auto">
            <a:xfrm flipV="1">
              <a:off x="913" y="992"/>
              <a:ext cx="137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val 30"/>
            <p:cNvSpPr>
              <a:spLocks noChangeArrowheads="1"/>
            </p:cNvSpPr>
            <p:nvPr/>
          </p:nvSpPr>
          <p:spPr bwMode="auto">
            <a:xfrm>
              <a:off x="789" y="1196"/>
              <a:ext cx="227" cy="22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31"/>
            <p:cNvSpPr>
              <a:spLocks noChangeShapeType="1"/>
            </p:cNvSpPr>
            <p:nvPr/>
          </p:nvSpPr>
          <p:spPr bwMode="auto">
            <a:xfrm>
              <a:off x="913" y="992"/>
              <a:ext cx="0" cy="61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Rectangle 32"/>
            <p:cNvSpPr>
              <a:spLocks noChangeArrowheads="1"/>
            </p:cNvSpPr>
            <p:nvPr/>
          </p:nvSpPr>
          <p:spPr bwMode="auto">
            <a:xfrm>
              <a:off x="855" y="1609"/>
              <a:ext cx="115" cy="25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Text Box 33"/>
            <p:cNvSpPr txBox="1">
              <a:spLocks noChangeArrowheads="1"/>
            </p:cNvSpPr>
            <p:nvPr/>
          </p:nvSpPr>
          <p:spPr bwMode="auto">
            <a:xfrm>
              <a:off x="680" y="951"/>
              <a:ext cx="26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5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29" name="Line 34"/>
            <p:cNvSpPr>
              <a:spLocks noChangeShapeType="1"/>
            </p:cNvSpPr>
            <p:nvPr/>
          </p:nvSpPr>
          <p:spPr bwMode="auto">
            <a:xfrm flipH="1">
              <a:off x="913" y="1862"/>
              <a:ext cx="0" cy="2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 Box 35"/>
            <p:cNvSpPr txBox="1">
              <a:spLocks noChangeArrowheads="1"/>
            </p:cNvSpPr>
            <p:nvPr/>
          </p:nvSpPr>
          <p:spPr bwMode="auto">
            <a:xfrm>
              <a:off x="587" y="1593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2168" y="1200"/>
              <a:ext cx="227" cy="22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Text Box 37"/>
            <p:cNvSpPr txBox="1">
              <a:spLocks noChangeArrowheads="1"/>
            </p:cNvSpPr>
            <p:nvPr/>
          </p:nvSpPr>
          <p:spPr bwMode="auto">
            <a:xfrm>
              <a:off x="2049" y="975"/>
              <a:ext cx="26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5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33" name="Rectangle 38"/>
            <p:cNvSpPr>
              <a:spLocks noChangeArrowheads="1"/>
            </p:cNvSpPr>
            <p:nvPr/>
          </p:nvSpPr>
          <p:spPr bwMode="auto">
            <a:xfrm>
              <a:off x="696" y="1328"/>
              <a:ext cx="248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34" name="Rectangle 39"/>
            <p:cNvSpPr>
              <a:spLocks noChangeArrowheads="1"/>
            </p:cNvSpPr>
            <p:nvPr/>
          </p:nvSpPr>
          <p:spPr bwMode="auto">
            <a:xfrm>
              <a:off x="2062" y="133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</p:grpSp>
      <p:sp>
        <p:nvSpPr>
          <p:cNvPr id="35" name="Rectangle 68"/>
          <p:cNvSpPr txBox="1">
            <a:spLocks noChangeArrowheads="1"/>
          </p:cNvSpPr>
          <p:nvPr/>
        </p:nvSpPr>
        <p:spPr bwMode="auto">
          <a:xfrm>
            <a:off x="279400" y="228600"/>
            <a:ext cx="1054100" cy="4953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j-cs"/>
              </a:rPr>
              <a:t>例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j-cs"/>
              </a:rPr>
              <a:t>2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j-cs"/>
              </a:rPr>
              <a:t>：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宋体"/>
              <a:cs typeface="+mj-cs"/>
            </a:endParaRPr>
          </a:p>
        </p:txBody>
      </p:sp>
      <p:grpSp>
        <p:nvGrpSpPr>
          <p:cNvPr id="36" name="Group 97"/>
          <p:cNvGrpSpPr>
            <a:grpSpLocks/>
          </p:cNvGrpSpPr>
          <p:nvPr/>
        </p:nvGrpSpPr>
        <p:grpSpPr bwMode="auto">
          <a:xfrm>
            <a:off x="5076825" y="1057275"/>
            <a:ext cx="2967038" cy="2603500"/>
            <a:chOff x="3198" y="666"/>
            <a:chExt cx="1869" cy="1640"/>
          </a:xfrm>
        </p:grpSpPr>
        <p:sp>
          <p:nvSpPr>
            <p:cNvPr id="37" name="Rectangle 71"/>
            <p:cNvSpPr>
              <a:spLocks noChangeArrowheads="1"/>
            </p:cNvSpPr>
            <p:nvPr/>
          </p:nvSpPr>
          <p:spPr bwMode="auto">
            <a:xfrm>
              <a:off x="4180" y="66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38" name="Rectangle 72"/>
            <p:cNvSpPr>
              <a:spLocks noChangeArrowheads="1"/>
            </p:cNvSpPr>
            <p:nvPr/>
          </p:nvSpPr>
          <p:spPr bwMode="auto">
            <a:xfrm>
              <a:off x="4176" y="2018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39" name="Text Box 73"/>
            <p:cNvSpPr txBox="1">
              <a:spLocks noChangeArrowheads="1"/>
            </p:cNvSpPr>
            <p:nvPr/>
          </p:nvSpPr>
          <p:spPr bwMode="auto">
            <a:xfrm>
              <a:off x="3198" y="1139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Line 74"/>
            <p:cNvSpPr>
              <a:spLocks noChangeShapeType="1"/>
            </p:cNvSpPr>
            <p:nvPr/>
          </p:nvSpPr>
          <p:spPr bwMode="auto">
            <a:xfrm>
              <a:off x="4955" y="960"/>
              <a:ext cx="0" cy="5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Rectangle 75"/>
            <p:cNvSpPr>
              <a:spLocks noChangeArrowheads="1"/>
            </p:cNvSpPr>
            <p:nvPr/>
          </p:nvSpPr>
          <p:spPr bwMode="auto">
            <a:xfrm>
              <a:off x="4897" y="1550"/>
              <a:ext cx="99" cy="245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76"/>
            <p:cNvSpPr>
              <a:spLocks noChangeShapeType="1"/>
            </p:cNvSpPr>
            <p:nvPr/>
          </p:nvSpPr>
          <p:spPr bwMode="auto">
            <a:xfrm>
              <a:off x="4955" y="1787"/>
              <a:ext cx="0" cy="2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Text Box 77"/>
            <p:cNvSpPr txBox="1">
              <a:spLocks noChangeArrowheads="1"/>
            </p:cNvSpPr>
            <p:nvPr/>
          </p:nvSpPr>
          <p:spPr bwMode="auto">
            <a:xfrm>
              <a:off x="4571" y="114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E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Text Box 78"/>
            <p:cNvSpPr txBox="1">
              <a:spLocks noChangeArrowheads="1"/>
            </p:cNvSpPr>
            <p:nvPr/>
          </p:nvSpPr>
          <p:spPr bwMode="auto">
            <a:xfrm>
              <a:off x="4620" y="1529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Line 79"/>
            <p:cNvSpPr>
              <a:spLocks noChangeShapeType="1"/>
            </p:cNvSpPr>
            <p:nvPr/>
          </p:nvSpPr>
          <p:spPr bwMode="auto">
            <a:xfrm>
              <a:off x="4353" y="1315"/>
              <a:ext cx="0" cy="39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82"/>
            <p:cNvSpPr>
              <a:spLocks noChangeShapeType="1"/>
            </p:cNvSpPr>
            <p:nvPr/>
          </p:nvSpPr>
          <p:spPr bwMode="auto">
            <a:xfrm flipH="1" flipV="1">
              <a:off x="4276" y="952"/>
              <a:ext cx="0" cy="108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 type="oval" w="med" len="med"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 Box 83"/>
            <p:cNvSpPr txBox="1">
              <a:spLocks noChangeArrowheads="1"/>
            </p:cNvSpPr>
            <p:nvPr/>
          </p:nvSpPr>
          <p:spPr bwMode="auto">
            <a:xfrm>
              <a:off x="4378" y="1355"/>
              <a:ext cx="26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S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85"/>
            <p:cNvSpPr>
              <a:spLocks noChangeShapeType="1"/>
            </p:cNvSpPr>
            <p:nvPr/>
          </p:nvSpPr>
          <p:spPr bwMode="auto">
            <a:xfrm flipV="1">
              <a:off x="3585" y="2024"/>
              <a:ext cx="137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Line 86"/>
            <p:cNvSpPr>
              <a:spLocks noChangeShapeType="1"/>
            </p:cNvSpPr>
            <p:nvPr/>
          </p:nvSpPr>
          <p:spPr bwMode="auto">
            <a:xfrm flipV="1">
              <a:off x="3585" y="960"/>
              <a:ext cx="137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val 87"/>
            <p:cNvSpPr>
              <a:spLocks noChangeArrowheads="1"/>
            </p:cNvSpPr>
            <p:nvPr/>
          </p:nvSpPr>
          <p:spPr bwMode="auto">
            <a:xfrm>
              <a:off x="3461" y="1164"/>
              <a:ext cx="227" cy="22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Line 88"/>
            <p:cNvSpPr>
              <a:spLocks noChangeShapeType="1"/>
            </p:cNvSpPr>
            <p:nvPr/>
          </p:nvSpPr>
          <p:spPr bwMode="auto">
            <a:xfrm>
              <a:off x="3585" y="960"/>
              <a:ext cx="0" cy="61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Rectangle 89"/>
            <p:cNvSpPr>
              <a:spLocks noChangeArrowheads="1"/>
            </p:cNvSpPr>
            <p:nvPr/>
          </p:nvSpPr>
          <p:spPr bwMode="auto">
            <a:xfrm>
              <a:off x="3527" y="1577"/>
              <a:ext cx="115" cy="25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3" name="Text Box 90"/>
            <p:cNvSpPr txBox="1">
              <a:spLocks noChangeArrowheads="1"/>
            </p:cNvSpPr>
            <p:nvPr/>
          </p:nvSpPr>
          <p:spPr bwMode="auto">
            <a:xfrm>
              <a:off x="3352" y="919"/>
              <a:ext cx="26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5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54" name="Line 91"/>
            <p:cNvSpPr>
              <a:spLocks noChangeShapeType="1"/>
            </p:cNvSpPr>
            <p:nvPr/>
          </p:nvSpPr>
          <p:spPr bwMode="auto">
            <a:xfrm flipH="1">
              <a:off x="3585" y="1830"/>
              <a:ext cx="0" cy="203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 Box 92"/>
            <p:cNvSpPr txBox="1">
              <a:spLocks noChangeArrowheads="1"/>
            </p:cNvSpPr>
            <p:nvPr/>
          </p:nvSpPr>
          <p:spPr bwMode="auto">
            <a:xfrm>
              <a:off x="3259" y="1561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Oval 93"/>
            <p:cNvSpPr>
              <a:spLocks noChangeArrowheads="1"/>
            </p:cNvSpPr>
            <p:nvPr/>
          </p:nvSpPr>
          <p:spPr bwMode="auto">
            <a:xfrm>
              <a:off x="4840" y="1168"/>
              <a:ext cx="227" cy="22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Text Box 94"/>
            <p:cNvSpPr txBox="1">
              <a:spLocks noChangeArrowheads="1"/>
            </p:cNvSpPr>
            <p:nvPr/>
          </p:nvSpPr>
          <p:spPr bwMode="auto">
            <a:xfrm>
              <a:off x="4721" y="943"/>
              <a:ext cx="263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5000"/>
                </a:lnSpc>
                <a:spcBef>
                  <a:spcPct val="1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58" name="Rectangle 95"/>
            <p:cNvSpPr>
              <a:spLocks noChangeArrowheads="1"/>
            </p:cNvSpPr>
            <p:nvPr/>
          </p:nvSpPr>
          <p:spPr bwMode="auto">
            <a:xfrm>
              <a:off x="3368" y="1296"/>
              <a:ext cx="248" cy="3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59" name="Rectangle 96"/>
            <p:cNvSpPr>
              <a:spLocks noChangeArrowheads="1"/>
            </p:cNvSpPr>
            <p:nvPr/>
          </p:nvSpPr>
          <p:spPr bwMode="auto">
            <a:xfrm>
              <a:off x="4734" y="130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0149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127000" y="139700"/>
            <a:ext cx="1092200" cy="5715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楷体_GB2312" pitchFamily="49" charset="-122"/>
                <a:cs typeface="+mj-cs"/>
              </a:rPr>
              <a:t>例</a:t>
            </a:r>
            <a:r>
              <a:rPr kumimoji="0" lang="en-US" altLang="zh-CN" sz="2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j-cs"/>
              </a:rPr>
              <a:t>2</a:t>
            </a:r>
            <a:r>
              <a:rPr kumimoji="0" lang="zh-CN" altLang="en-US" sz="2800" b="1" i="0" u="none" strike="noStrike" kern="120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Arial"/>
                <a:ea typeface="宋体"/>
                <a:cs typeface="+mj-cs"/>
              </a:rPr>
              <a:t>：</a:t>
            </a:r>
            <a:endParaRPr kumimoji="0" lang="zh-CN" altLang="en-US" sz="2800" b="1" i="0" u="none" strike="noStrike" kern="120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Arial"/>
              <a:ea typeface="宋体"/>
              <a:cs typeface="+mj-cs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90500" y="3962400"/>
            <a:ext cx="4381500" cy="239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已知：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=5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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、 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2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=5 </a:t>
            </a:r>
          </a:p>
          <a:p>
            <a:pPr marL="0" marR="0" lvl="0" indent="0" defTabSz="91440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3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=10 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、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4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=5 </a:t>
            </a:r>
          </a:p>
          <a:p>
            <a:pPr marL="0" marR="0" lvl="0" indent="0" defTabSz="91440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           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E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=12V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、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=10 </a:t>
            </a:r>
          </a:p>
          <a:p>
            <a:pPr marL="0" marR="0" lvl="0" indent="0" defTabSz="914400" eaLnBrk="1" fontAlgn="auto" latinLnBrk="0" hangingPunct="1">
              <a:lnSpc>
                <a:spcPct val="105000"/>
              </a:lnSpc>
              <a:spcBef>
                <a:spcPct val="5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试用戴维宁定理求检流计中的电流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6" name="Line 4"/>
          <p:cNvSpPr>
            <a:spLocks noChangeShapeType="1"/>
          </p:cNvSpPr>
          <p:nvPr/>
        </p:nvSpPr>
        <p:spPr bwMode="auto">
          <a:xfrm>
            <a:off x="4572000" y="304800"/>
            <a:ext cx="0" cy="6096000"/>
          </a:xfrm>
          <a:prstGeom prst="line">
            <a:avLst/>
          </a:prstGeom>
          <a:noFill/>
          <a:ln w="38100">
            <a:solidFill>
              <a:srgbClr val="00CC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4737100" y="939800"/>
            <a:ext cx="2870200" cy="3987800"/>
          </a:xfrm>
          <a:prstGeom prst="rect">
            <a:avLst/>
          </a:prstGeom>
          <a:noFill/>
          <a:ln w="38100">
            <a:solidFill>
              <a:srgbClr val="33339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" name="AutoShape 6"/>
          <p:cNvSpPr>
            <a:spLocks noChangeArrowheads="1"/>
          </p:cNvSpPr>
          <p:nvPr/>
        </p:nvSpPr>
        <p:spPr bwMode="auto">
          <a:xfrm>
            <a:off x="5800725" y="5114925"/>
            <a:ext cx="2428875" cy="828675"/>
          </a:xfrm>
          <a:prstGeom prst="wedgeEllipseCallout">
            <a:avLst>
              <a:gd name="adj1" fmla="val 1764"/>
              <a:gd name="adj2" fmla="val -113412"/>
            </a:avLst>
          </a:prstGeom>
          <a:noFill/>
          <a:ln w="38100">
            <a:solidFill>
              <a:srgbClr val="FF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有源二端网络</a:t>
            </a:r>
          </a:p>
        </p:txBody>
      </p:sp>
      <p:grpSp>
        <p:nvGrpSpPr>
          <p:cNvPr id="9" name="Group 133"/>
          <p:cNvGrpSpPr>
            <a:grpSpLocks/>
          </p:cNvGrpSpPr>
          <p:nvPr/>
        </p:nvGrpSpPr>
        <p:grpSpPr bwMode="auto">
          <a:xfrm>
            <a:off x="904875" y="228600"/>
            <a:ext cx="2586038" cy="3767138"/>
            <a:chOff x="570" y="144"/>
            <a:chExt cx="1629" cy="2373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>
              <a:off x="1252" y="2229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grpSp>
          <p:nvGrpSpPr>
            <p:cNvPr id="11" name="Group 93"/>
            <p:cNvGrpSpPr>
              <a:grpSpLocks/>
            </p:cNvGrpSpPr>
            <p:nvPr/>
          </p:nvGrpSpPr>
          <p:grpSpPr bwMode="auto">
            <a:xfrm>
              <a:off x="570" y="144"/>
              <a:ext cx="1629" cy="2277"/>
              <a:chOff x="570" y="144"/>
              <a:chExt cx="1629" cy="2277"/>
            </a:xfrm>
          </p:grpSpPr>
          <p:sp>
            <p:nvSpPr>
              <p:cNvPr id="12" name="Rectangle 9"/>
              <p:cNvSpPr>
                <a:spLocks noChangeArrowheads="1"/>
              </p:cNvSpPr>
              <p:nvPr/>
            </p:nvSpPr>
            <p:spPr bwMode="auto">
              <a:xfrm>
                <a:off x="1472" y="2085"/>
                <a:ext cx="21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–</a:t>
                </a:r>
              </a:p>
            </p:txBody>
          </p:sp>
          <p:sp>
            <p:nvSpPr>
              <p:cNvPr id="13" name="Rectangle 10"/>
              <p:cNvSpPr>
                <a:spLocks noChangeArrowheads="1"/>
              </p:cNvSpPr>
              <p:nvPr/>
            </p:nvSpPr>
            <p:spPr bwMode="auto">
              <a:xfrm>
                <a:off x="1092" y="2133"/>
                <a:ext cx="22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14" name="Rectangle 11"/>
              <p:cNvSpPr>
                <a:spLocks noChangeArrowheads="1"/>
              </p:cNvSpPr>
              <p:nvPr/>
            </p:nvSpPr>
            <p:spPr bwMode="auto">
              <a:xfrm>
                <a:off x="980" y="741"/>
                <a:ext cx="265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G</a:t>
                </a:r>
              </a:p>
            </p:txBody>
          </p:sp>
          <p:sp>
            <p:nvSpPr>
              <p:cNvPr id="15" name="Rectangle 12"/>
              <p:cNvSpPr>
                <a:spLocks noChangeArrowheads="1"/>
              </p:cNvSpPr>
              <p:nvPr/>
            </p:nvSpPr>
            <p:spPr bwMode="auto">
              <a:xfrm rot="-366282">
                <a:off x="690" y="1269"/>
                <a:ext cx="36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92075" tIns="46038" rIns="92075" bIns="46038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3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Rectangle 13"/>
              <p:cNvSpPr>
                <a:spLocks noChangeArrowheads="1"/>
              </p:cNvSpPr>
              <p:nvPr/>
            </p:nvSpPr>
            <p:spPr bwMode="auto">
              <a:xfrm rot="30116">
                <a:off x="1724" y="1285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4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Rectangle 15"/>
              <p:cNvSpPr>
                <a:spLocks noChangeArrowheads="1"/>
              </p:cNvSpPr>
              <p:nvPr/>
            </p:nvSpPr>
            <p:spPr bwMode="auto">
              <a:xfrm rot="-15499">
                <a:off x="1796" y="270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8" name="Line 16"/>
              <p:cNvSpPr>
                <a:spLocks noChangeShapeType="1"/>
              </p:cNvSpPr>
              <p:nvPr/>
            </p:nvSpPr>
            <p:spPr bwMode="auto">
              <a:xfrm flipV="1">
                <a:off x="1386" y="165"/>
                <a:ext cx="0" cy="624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Line 17"/>
              <p:cNvSpPr>
                <a:spLocks noChangeShapeType="1"/>
              </p:cNvSpPr>
              <p:nvPr/>
            </p:nvSpPr>
            <p:spPr bwMode="auto">
              <a:xfrm>
                <a:off x="1386" y="1029"/>
                <a:ext cx="0" cy="672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0" name="Line 18"/>
              <p:cNvSpPr>
                <a:spLocks noChangeShapeType="1"/>
              </p:cNvSpPr>
              <p:nvPr/>
            </p:nvSpPr>
            <p:spPr bwMode="auto">
              <a:xfrm>
                <a:off x="2164" y="933"/>
                <a:ext cx="0" cy="120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1" name="Line 19"/>
              <p:cNvSpPr>
                <a:spLocks noChangeShapeType="1"/>
              </p:cNvSpPr>
              <p:nvPr/>
            </p:nvSpPr>
            <p:spPr bwMode="auto">
              <a:xfrm>
                <a:off x="1444" y="359"/>
                <a:ext cx="0" cy="318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2" name="Text Box 20"/>
              <p:cNvSpPr txBox="1">
                <a:spLocks noChangeArrowheads="1"/>
              </p:cNvSpPr>
              <p:nvPr/>
            </p:nvSpPr>
            <p:spPr bwMode="auto">
              <a:xfrm>
                <a:off x="1443" y="469"/>
                <a:ext cx="29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3399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G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3" name="Line 21"/>
              <p:cNvSpPr>
                <a:spLocks noChangeShapeType="1"/>
              </p:cNvSpPr>
              <p:nvPr/>
            </p:nvSpPr>
            <p:spPr bwMode="auto">
              <a:xfrm>
                <a:off x="596" y="923"/>
                <a:ext cx="0" cy="121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4" name="Group 22"/>
              <p:cNvGrpSpPr>
                <a:grpSpLocks/>
              </p:cNvGrpSpPr>
              <p:nvPr/>
            </p:nvGrpSpPr>
            <p:grpSpPr bwMode="auto">
              <a:xfrm>
                <a:off x="1389" y="934"/>
                <a:ext cx="777" cy="776"/>
                <a:chOff x="1105" y="1049"/>
                <a:chExt cx="777" cy="776"/>
              </a:xfrm>
            </p:grpSpPr>
            <p:sp>
              <p:nvSpPr>
                <p:cNvPr id="47" name="Line 23"/>
                <p:cNvSpPr>
                  <a:spLocks noChangeShapeType="1"/>
                </p:cNvSpPr>
                <p:nvPr/>
              </p:nvSpPr>
              <p:spPr bwMode="auto">
                <a:xfrm flipV="1">
                  <a:off x="1584" y="1049"/>
                  <a:ext cx="298" cy="29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8" name="Line 24"/>
                <p:cNvSpPr>
                  <a:spLocks noChangeShapeType="1"/>
                </p:cNvSpPr>
                <p:nvPr/>
              </p:nvSpPr>
              <p:spPr bwMode="auto">
                <a:xfrm flipH="1">
                  <a:off x="1105" y="1536"/>
                  <a:ext cx="287" cy="2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9" name="Rectangle 25"/>
                <p:cNvSpPr>
                  <a:spLocks noChangeArrowheads="1"/>
                </p:cNvSpPr>
                <p:nvPr/>
              </p:nvSpPr>
              <p:spPr bwMode="auto">
                <a:xfrm rot="2700000" flipH="1">
                  <a:off x="1437" y="1290"/>
                  <a:ext cx="86" cy="288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5" name="Oval 26"/>
              <p:cNvSpPr>
                <a:spLocks noChangeArrowheads="1"/>
              </p:cNvSpPr>
              <p:nvPr/>
            </p:nvSpPr>
            <p:spPr bwMode="auto">
              <a:xfrm>
                <a:off x="2142" y="908"/>
                <a:ext cx="57" cy="5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Oval 27"/>
              <p:cNvSpPr>
                <a:spLocks noChangeArrowheads="1"/>
              </p:cNvSpPr>
              <p:nvPr/>
            </p:nvSpPr>
            <p:spPr bwMode="auto">
              <a:xfrm>
                <a:off x="1347" y="144"/>
                <a:ext cx="57" cy="5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Oval 28"/>
              <p:cNvSpPr>
                <a:spLocks noChangeArrowheads="1"/>
              </p:cNvSpPr>
              <p:nvPr/>
            </p:nvSpPr>
            <p:spPr bwMode="auto">
              <a:xfrm>
                <a:off x="570" y="908"/>
                <a:ext cx="57" cy="5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8" name="Oval 29"/>
              <p:cNvSpPr>
                <a:spLocks noChangeArrowheads="1"/>
              </p:cNvSpPr>
              <p:nvPr/>
            </p:nvSpPr>
            <p:spPr bwMode="auto">
              <a:xfrm rot="5400000">
                <a:off x="1259" y="2003"/>
                <a:ext cx="245" cy="245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9" name="Line 30"/>
              <p:cNvSpPr>
                <a:spLocks noChangeShapeType="1"/>
              </p:cNvSpPr>
              <p:nvPr/>
            </p:nvSpPr>
            <p:spPr bwMode="auto">
              <a:xfrm rot="16200000" flipV="1">
                <a:off x="1382" y="1329"/>
                <a:ext cx="0" cy="15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30" name="Group 31"/>
              <p:cNvGrpSpPr>
                <a:grpSpLocks/>
              </p:cNvGrpSpPr>
              <p:nvPr/>
            </p:nvGrpSpPr>
            <p:grpSpPr bwMode="auto">
              <a:xfrm>
                <a:off x="604" y="173"/>
                <a:ext cx="769" cy="768"/>
                <a:chOff x="1105" y="1049"/>
                <a:chExt cx="777" cy="776"/>
              </a:xfrm>
            </p:grpSpPr>
            <p:sp>
              <p:nvSpPr>
                <p:cNvPr id="44" name="Line 32"/>
                <p:cNvSpPr>
                  <a:spLocks noChangeShapeType="1"/>
                </p:cNvSpPr>
                <p:nvPr/>
              </p:nvSpPr>
              <p:spPr bwMode="auto">
                <a:xfrm flipV="1">
                  <a:off x="1584" y="1049"/>
                  <a:ext cx="298" cy="29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5" name="Line 33"/>
                <p:cNvSpPr>
                  <a:spLocks noChangeShapeType="1"/>
                </p:cNvSpPr>
                <p:nvPr/>
              </p:nvSpPr>
              <p:spPr bwMode="auto">
                <a:xfrm flipH="1">
                  <a:off x="1105" y="1536"/>
                  <a:ext cx="287" cy="2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6" name="Rectangle 34"/>
                <p:cNvSpPr>
                  <a:spLocks noChangeArrowheads="1"/>
                </p:cNvSpPr>
                <p:nvPr/>
              </p:nvSpPr>
              <p:spPr bwMode="auto">
                <a:xfrm rot="2700000" flipH="1">
                  <a:off x="1437" y="1290"/>
                  <a:ext cx="86" cy="288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1" name="Group 35"/>
              <p:cNvGrpSpPr>
                <a:grpSpLocks/>
              </p:cNvGrpSpPr>
              <p:nvPr/>
            </p:nvGrpSpPr>
            <p:grpSpPr bwMode="auto">
              <a:xfrm rot="-5400000">
                <a:off x="590" y="921"/>
                <a:ext cx="793" cy="800"/>
                <a:chOff x="1105" y="1049"/>
                <a:chExt cx="777" cy="776"/>
              </a:xfrm>
            </p:grpSpPr>
            <p:sp>
              <p:nvSpPr>
                <p:cNvPr id="41" name="Line 36"/>
                <p:cNvSpPr>
                  <a:spLocks noChangeShapeType="1"/>
                </p:cNvSpPr>
                <p:nvPr/>
              </p:nvSpPr>
              <p:spPr bwMode="auto">
                <a:xfrm flipV="1">
                  <a:off x="1584" y="1049"/>
                  <a:ext cx="298" cy="29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2" name="Line 37"/>
                <p:cNvSpPr>
                  <a:spLocks noChangeShapeType="1"/>
                </p:cNvSpPr>
                <p:nvPr/>
              </p:nvSpPr>
              <p:spPr bwMode="auto">
                <a:xfrm flipH="1">
                  <a:off x="1105" y="1536"/>
                  <a:ext cx="287" cy="2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3" name="Rectangle 38"/>
                <p:cNvSpPr>
                  <a:spLocks noChangeArrowheads="1"/>
                </p:cNvSpPr>
                <p:nvPr/>
              </p:nvSpPr>
              <p:spPr bwMode="auto">
                <a:xfrm rot="2700000" flipH="1">
                  <a:off x="1437" y="1290"/>
                  <a:ext cx="86" cy="288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2" name="Group 39"/>
              <p:cNvGrpSpPr>
                <a:grpSpLocks/>
              </p:cNvGrpSpPr>
              <p:nvPr/>
            </p:nvGrpSpPr>
            <p:grpSpPr bwMode="auto">
              <a:xfrm rot="-5400000">
                <a:off x="1378" y="157"/>
                <a:ext cx="777" cy="776"/>
                <a:chOff x="1105" y="1049"/>
                <a:chExt cx="777" cy="776"/>
              </a:xfrm>
            </p:grpSpPr>
            <p:sp>
              <p:nvSpPr>
                <p:cNvPr id="38" name="Line 40"/>
                <p:cNvSpPr>
                  <a:spLocks noChangeShapeType="1"/>
                </p:cNvSpPr>
                <p:nvPr/>
              </p:nvSpPr>
              <p:spPr bwMode="auto">
                <a:xfrm flipV="1">
                  <a:off x="1584" y="1049"/>
                  <a:ext cx="298" cy="295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9" name="Line 41"/>
                <p:cNvSpPr>
                  <a:spLocks noChangeShapeType="1"/>
                </p:cNvSpPr>
                <p:nvPr/>
              </p:nvSpPr>
              <p:spPr bwMode="auto">
                <a:xfrm flipH="1">
                  <a:off x="1105" y="1536"/>
                  <a:ext cx="287" cy="289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40" name="Rectangle 42"/>
                <p:cNvSpPr>
                  <a:spLocks noChangeArrowheads="1"/>
                </p:cNvSpPr>
                <p:nvPr/>
              </p:nvSpPr>
              <p:spPr bwMode="auto">
                <a:xfrm rot="2700000" flipH="1">
                  <a:off x="1437" y="1290"/>
                  <a:ext cx="86" cy="288"/>
                </a:xfrm>
                <a:prstGeom prst="rect">
                  <a:avLst/>
                </a:prstGeom>
                <a:noFill/>
                <a:ln w="38100">
                  <a:solidFill>
                    <a:srgbClr val="000000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33" name="Oval 43"/>
              <p:cNvSpPr>
                <a:spLocks noChangeArrowheads="1"/>
              </p:cNvSpPr>
              <p:nvPr/>
            </p:nvSpPr>
            <p:spPr bwMode="auto">
              <a:xfrm rot="5400000">
                <a:off x="1259" y="780"/>
                <a:ext cx="245" cy="245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Oval 44"/>
              <p:cNvSpPr>
                <a:spLocks noChangeArrowheads="1"/>
              </p:cNvSpPr>
              <p:nvPr/>
            </p:nvSpPr>
            <p:spPr bwMode="auto">
              <a:xfrm>
                <a:off x="1356" y="1677"/>
                <a:ext cx="57" cy="57"/>
              </a:xfrm>
              <a:prstGeom prst="ellipse">
                <a:avLst/>
              </a:prstGeom>
              <a:solidFill>
                <a:srgbClr val="0000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5" name="Line 45"/>
              <p:cNvSpPr>
                <a:spLocks noChangeShapeType="1"/>
              </p:cNvSpPr>
              <p:nvPr/>
            </p:nvSpPr>
            <p:spPr bwMode="auto">
              <a:xfrm>
                <a:off x="1386" y="829"/>
                <a:ext cx="0" cy="19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 type="triangle" w="sm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Rectangle 46"/>
              <p:cNvSpPr>
                <a:spLocks noChangeArrowheads="1"/>
              </p:cNvSpPr>
              <p:nvPr/>
            </p:nvSpPr>
            <p:spPr bwMode="auto">
              <a:xfrm>
                <a:off x="1412" y="974"/>
                <a:ext cx="34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R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G</a:t>
                </a:r>
              </a:p>
            </p:txBody>
          </p:sp>
          <p:sp>
            <p:nvSpPr>
              <p:cNvPr id="37" name="Rectangle 92"/>
              <p:cNvSpPr>
                <a:spLocks noChangeArrowheads="1"/>
              </p:cNvSpPr>
              <p:nvPr/>
            </p:nvSpPr>
            <p:spPr bwMode="auto">
              <a:xfrm rot="30116">
                <a:off x="676" y="253"/>
                <a:ext cx="308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2075" tIns="46038" rIns="92075" bIns="46038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R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50" name="Group 184"/>
          <p:cNvGrpSpPr>
            <a:grpSpLocks/>
          </p:cNvGrpSpPr>
          <p:nvPr/>
        </p:nvGrpSpPr>
        <p:grpSpPr bwMode="auto">
          <a:xfrm>
            <a:off x="4892675" y="644525"/>
            <a:ext cx="4105275" cy="4240213"/>
            <a:chOff x="3082" y="406"/>
            <a:chExt cx="2586" cy="2671"/>
          </a:xfrm>
        </p:grpSpPr>
        <p:sp>
          <p:nvSpPr>
            <p:cNvPr id="51" name="Rectangle 135"/>
            <p:cNvSpPr>
              <a:spLocks noChangeArrowheads="1"/>
            </p:cNvSpPr>
            <p:nvPr/>
          </p:nvSpPr>
          <p:spPr bwMode="auto">
            <a:xfrm>
              <a:off x="3764" y="2789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52" name="Rectangle 137"/>
            <p:cNvSpPr>
              <a:spLocks noChangeArrowheads="1"/>
            </p:cNvSpPr>
            <p:nvPr/>
          </p:nvSpPr>
          <p:spPr bwMode="auto">
            <a:xfrm>
              <a:off x="3984" y="264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53" name="Rectangle 138"/>
            <p:cNvSpPr>
              <a:spLocks noChangeArrowheads="1"/>
            </p:cNvSpPr>
            <p:nvPr/>
          </p:nvSpPr>
          <p:spPr bwMode="auto">
            <a:xfrm>
              <a:off x="3604" y="2693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54" name="Rectangle 139"/>
            <p:cNvSpPr>
              <a:spLocks noChangeArrowheads="1"/>
            </p:cNvSpPr>
            <p:nvPr/>
          </p:nvSpPr>
          <p:spPr bwMode="auto">
            <a:xfrm>
              <a:off x="4868" y="1229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G</a:t>
              </a:r>
            </a:p>
          </p:txBody>
        </p:sp>
        <p:sp>
          <p:nvSpPr>
            <p:cNvPr id="55" name="Rectangle 140"/>
            <p:cNvSpPr>
              <a:spLocks noChangeArrowheads="1"/>
            </p:cNvSpPr>
            <p:nvPr/>
          </p:nvSpPr>
          <p:spPr bwMode="auto">
            <a:xfrm rot="-366282">
              <a:off x="3202" y="1829"/>
              <a:ext cx="3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Rectangle 141"/>
            <p:cNvSpPr>
              <a:spLocks noChangeArrowheads="1"/>
            </p:cNvSpPr>
            <p:nvPr/>
          </p:nvSpPr>
          <p:spPr bwMode="auto">
            <a:xfrm rot="30116">
              <a:off x="4236" y="1845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Rectangle 142"/>
            <p:cNvSpPr>
              <a:spLocks noChangeArrowheads="1"/>
            </p:cNvSpPr>
            <p:nvPr/>
          </p:nvSpPr>
          <p:spPr bwMode="auto">
            <a:xfrm rot="-15499">
              <a:off x="4308" y="83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8" name="Line 143"/>
            <p:cNvSpPr>
              <a:spLocks noChangeShapeType="1"/>
            </p:cNvSpPr>
            <p:nvPr/>
          </p:nvSpPr>
          <p:spPr bwMode="auto">
            <a:xfrm flipV="1">
              <a:off x="5234" y="725"/>
              <a:ext cx="0" cy="6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144"/>
            <p:cNvSpPr>
              <a:spLocks noChangeShapeType="1"/>
            </p:cNvSpPr>
            <p:nvPr/>
          </p:nvSpPr>
          <p:spPr bwMode="auto">
            <a:xfrm>
              <a:off x="5234" y="1565"/>
              <a:ext cx="0" cy="7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Line 145"/>
            <p:cNvSpPr>
              <a:spLocks noChangeShapeType="1"/>
            </p:cNvSpPr>
            <p:nvPr/>
          </p:nvSpPr>
          <p:spPr bwMode="auto">
            <a:xfrm>
              <a:off x="4676" y="1493"/>
              <a:ext cx="0" cy="12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146"/>
            <p:cNvSpPr>
              <a:spLocks noChangeShapeType="1"/>
            </p:cNvSpPr>
            <p:nvPr/>
          </p:nvSpPr>
          <p:spPr bwMode="auto">
            <a:xfrm>
              <a:off x="5292" y="895"/>
              <a:ext cx="0" cy="31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Text Box 147"/>
            <p:cNvSpPr txBox="1">
              <a:spLocks noChangeArrowheads="1"/>
            </p:cNvSpPr>
            <p:nvPr/>
          </p:nvSpPr>
          <p:spPr bwMode="auto">
            <a:xfrm>
              <a:off x="5339" y="901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3" name="Line 148"/>
            <p:cNvSpPr>
              <a:spLocks noChangeShapeType="1"/>
            </p:cNvSpPr>
            <p:nvPr/>
          </p:nvSpPr>
          <p:spPr bwMode="auto">
            <a:xfrm>
              <a:off x="3108" y="1483"/>
              <a:ext cx="0" cy="12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149"/>
            <p:cNvGrpSpPr>
              <a:grpSpLocks/>
            </p:cNvGrpSpPr>
            <p:nvPr/>
          </p:nvGrpSpPr>
          <p:grpSpPr bwMode="auto">
            <a:xfrm>
              <a:off x="3901" y="1494"/>
              <a:ext cx="777" cy="776"/>
              <a:chOff x="1105" y="1049"/>
              <a:chExt cx="777" cy="776"/>
            </a:xfrm>
          </p:grpSpPr>
          <p:sp>
            <p:nvSpPr>
              <p:cNvPr id="95" name="Line 150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6" name="Line 151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7" name="Rectangle 152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5" name="Oval 153"/>
            <p:cNvSpPr>
              <a:spLocks noChangeArrowheads="1"/>
            </p:cNvSpPr>
            <p:nvPr/>
          </p:nvSpPr>
          <p:spPr bwMode="auto">
            <a:xfrm>
              <a:off x="4654" y="1468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Oval 154"/>
            <p:cNvSpPr>
              <a:spLocks noChangeArrowheads="1"/>
            </p:cNvSpPr>
            <p:nvPr/>
          </p:nvSpPr>
          <p:spPr bwMode="auto">
            <a:xfrm>
              <a:off x="3859" y="704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Oval 155"/>
            <p:cNvSpPr>
              <a:spLocks noChangeArrowheads="1"/>
            </p:cNvSpPr>
            <p:nvPr/>
          </p:nvSpPr>
          <p:spPr bwMode="auto">
            <a:xfrm>
              <a:off x="3082" y="1468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Oval 156"/>
            <p:cNvSpPr>
              <a:spLocks noChangeArrowheads="1"/>
            </p:cNvSpPr>
            <p:nvPr/>
          </p:nvSpPr>
          <p:spPr bwMode="auto">
            <a:xfrm rot="5400000">
              <a:off x="3771" y="2563"/>
              <a:ext cx="245" cy="24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157"/>
            <p:cNvSpPr>
              <a:spLocks noChangeShapeType="1"/>
            </p:cNvSpPr>
            <p:nvPr/>
          </p:nvSpPr>
          <p:spPr bwMode="auto">
            <a:xfrm rot="16200000" flipV="1">
              <a:off x="3894" y="1889"/>
              <a:ext cx="0" cy="158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70" name="Group 158"/>
            <p:cNvGrpSpPr>
              <a:grpSpLocks/>
            </p:cNvGrpSpPr>
            <p:nvPr/>
          </p:nvGrpSpPr>
          <p:grpSpPr bwMode="auto">
            <a:xfrm>
              <a:off x="3116" y="733"/>
              <a:ext cx="769" cy="768"/>
              <a:chOff x="1105" y="1049"/>
              <a:chExt cx="777" cy="776"/>
            </a:xfrm>
          </p:grpSpPr>
          <p:sp>
            <p:nvSpPr>
              <p:cNvPr id="92" name="Line 159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3" name="Line 160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4" name="Rectangle 161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1" name="Group 162"/>
            <p:cNvGrpSpPr>
              <a:grpSpLocks/>
            </p:cNvGrpSpPr>
            <p:nvPr/>
          </p:nvGrpSpPr>
          <p:grpSpPr bwMode="auto">
            <a:xfrm rot="-5400000">
              <a:off x="3102" y="1481"/>
              <a:ext cx="793" cy="800"/>
              <a:chOff x="1105" y="1049"/>
              <a:chExt cx="777" cy="776"/>
            </a:xfrm>
          </p:grpSpPr>
          <p:sp>
            <p:nvSpPr>
              <p:cNvPr id="89" name="Line 163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Line 164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1" name="Rectangle 165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72" name="Group 166"/>
            <p:cNvGrpSpPr>
              <a:grpSpLocks/>
            </p:cNvGrpSpPr>
            <p:nvPr/>
          </p:nvGrpSpPr>
          <p:grpSpPr bwMode="auto">
            <a:xfrm rot="-5400000">
              <a:off x="3890" y="717"/>
              <a:ext cx="777" cy="776"/>
              <a:chOff x="1105" y="1049"/>
              <a:chExt cx="777" cy="776"/>
            </a:xfrm>
          </p:grpSpPr>
          <p:sp>
            <p:nvSpPr>
              <p:cNvPr id="86" name="Line 167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Line 168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8" name="Rectangle 169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3" name="Oval 170"/>
            <p:cNvSpPr>
              <a:spLocks noChangeArrowheads="1"/>
            </p:cNvSpPr>
            <p:nvPr/>
          </p:nvSpPr>
          <p:spPr bwMode="auto">
            <a:xfrm rot="5400000">
              <a:off x="5107" y="1316"/>
              <a:ext cx="245" cy="24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Oval 171"/>
            <p:cNvSpPr>
              <a:spLocks noChangeArrowheads="1"/>
            </p:cNvSpPr>
            <p:nvPr/>
          </p:nvSpPr>
          <p:spPr bwMode="auto">
            <a:xfrm>
              <a:off x="3860" y="2245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Line 172"/>
            <p:cNvSpPr>
              <a:spLocks noChangeShapeType="1"/>
            </p:cNvSpPr>
            <p:nvPr/>
          </p:nvSpPr>
          <p:spPr bwMode="auto">
            <a:xfrm>
              <a:off x="5234" y="1365"/>
              <a:ext cx="0" cy="1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Rectangle 173"/>
            <p:cNvSpPr>
              <a:spLocks noChangeArrowheads="1"/>
            </p:cNvSpPr>
            <p:nvPr/>
          </p:nvSpPr>
          <p:spPr bwMode="auto">
            <a:xfrm>
              <a:off x="5324" y="1310"/>
              <a:ext cx="3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G</a:t>
              </a:r>
            </a:p>
          </p:txBody>
        </p:sp>
        <p:sp>
          <p:nvSpPr>
            <p:cNvPr id="77" name="Rectangle 174"/>
            <p:cNvSpPr>
              <a:spLocks noChangeArrowheads="1"/>
            </p:cNvSpPr>
            <p:nvPr/>
          </p:nvSpPr>
          <p:spPr bwMode="auto">
            <a:xfrm rot="30116">
              <a:off x="3188" y="813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8" name="Line 175"/>
            <p:cNvSpPr>
              <a:spLocks noChangeShapeType="1"/>
            </p:cNvSpPr>
            <p:nvPr/>
          </p:nvSpPr>
          <p:spPr bwMode="auto">
            <a:xfrm>
              <a:off x="3888" y="2272"/>
              <a:ext cx="96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Line 177"/>
            <p:cNvSpPr>
              <a:spLocks noChangeShapeType="1"/>
            </p:cNvSpPr>
            <p:nvPr/>
          </p:nvSpPr>
          <p:spPr bwMode="auto">
            <a:xfrm>
              <a:off x="3896" y="720"/>
              <a:ext cx="9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Oval 178"/>
            <p:cNvSpPr>
              <a:spLocks noChangeArrowheads="1"/>
            </p:cNvSpPr>
            <p:nvPr/>
          </p:nvSpPr>
          <p:spPr bwMode="auto">
            <a:xfrm>
              <a:off x="4832" y="68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Oval 179"/>
            <p:cNvSpPr>
              <a:spLocks noChangeArrowheads="1"/>
            </p:cNvSpPr>
            <p:nvPr/>
          </p:nvSpPr>
          <p:spPr bwMode="auto">
            <a:xfrm>
              <a:off x="4840" y="2232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2" name="Line 180"/>
            <p:cNvSpPr>
              <a:spLocks noChangeShapeType="1"/>
            </p:cNvSpPr>
            <p:nvPr/>
          </p:nvSpPr>
          <p:spPr bwMode="auto">
            <a:xfrm>
              <a:off x="4912" y="2272"/>
              <a:ext cx="3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3" name="Line 181"/>
            <p:cNvSpPr>
              <a:spLocks noChangeShapeType="1"/>
            </p:cNvSpPr>
            <p:nvPr/>
          </p:nvSpPr>
          <p:spPr bwMode="auto">
            <a:xfrm>
              <a:off x="4904" y="728"/>
              <a:ext cx="3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4" name="Rectangle 182"/>
            <p:cNvSpPr>
              <a:spLocks noChangeArrowheads="1"/>
            </p:cNvSpPr>
            <p:nvPr/>
          </p:nvSpPr>
          <p:spPr bwMode="auto">
            <a:xfrm rot="-15499">
              <a:off x="4772" y="40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85" name="Rectangle 183"/>
            <p:cNvSpPr>
              <a:spLocks noChangeArrowheads="1"/>
            </p:cNvSpPr>
            <p:nvPr/>
          </p:nvSpPr>
          <p:spPr bwMode="auto">
            <a:xfrm rot="-15499">
              <a:off x="4812" y="231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5265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04800" y="180975"/>
            <a:ext cx="36449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解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:  (1) 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求开路电压</a:t>
            </a:r>
            <a:r>
              <a:rPr kumimoji="0" lang="en-US" altLang="zh-CN" sz="32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32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5" name="Object 48"/>
          <p:cNvGraphicFramePr>
            <a:graphicFrameLocks noChangeAspect="1"/>
          </p:cNvGraphicFramePr>
          <p:nvPr/>
        </p:nvGraphicFramePr>
        <p:xfrm>
          <a:off x="4413250" y="360363"/>
          <a:ext cx="3740150" cy="1035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5" r:id="rId3" imgW="1564200" imgH="359640" progId="Equation.3">
                  <p:embed/>
                </p:oleObj>
              </mc:Choice>
              <mc:Fallback>
                <p:oleObj r:id="rId3" imgW="1564200" imgH="359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13250" y="360363"/>
                        <a:ext cx="3740150" cy="1035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49"/>
          <p:cNvGraphicFramePr>
            <a:graphicFrameLocks noChangeAspect="1"/>
          </p:cNvGraphicFramePr>
          <p:nvPr/>
        </p:nvGraphicFramePr>
        <p:xfrm>
          <a:off x="4386263" y="1295400"/>
          <a:ext cx="3995737" cy="1055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6" r:id="rId5" imgW="1639800" imgH="359640" progId="Equation.3">
                  <p:embed/>
                </p:oleObj>
              </mc:Choice>
              <mc:Fallback>
                <p:oleObj r:id="rId5" imgW="1639800" imgH="359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86263" y="1295400"/>
                        <a:ext cx="3995737" cy="1055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50"/>
          <p:cNvSpPr txBox="1">
            <a:spLocks noChangeArrowheads="1"/>
          </p:cNvSpPr>
          <p:nvPr/>
        </p:nvSpPr>
        <p:spPr bwMode="auto">
          <a:xfrm>
            <a:off x="4343400" y="2286000"/>
            <a:ext cx="4800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E'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o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– 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4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= 1.2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5–0.8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5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2V</a:t>
            </a:r>
          </a:p>
        </p:txBody>
      </p:sp>
      <p:sp>
        <p:nvSpPr>
          <p:cNvPr id="8" name="Text Box 51"/>
          <p:cNvSpPr txBox="1">
            <a:spLocks noChangeArrowheads="1"/>
          </p:cNvSpPr>
          <p:nvPr/>
        </p:nvSpPr>
        <p:spPr bwMode="auto">
          <a:xfrm>
            <a:off x="4152900" y="3162300"/>
            <a:ext cx="46609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或：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E'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=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o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3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– 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          = 0.8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10–1.2 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5= 2V</a:t>
            </a:r>
          </a:p>
        </p:txBody>
      </p:sp>
      <p:sp>
        <p:nvSpPr>
          <p:cNvPr id="9" name="Text Box 52"/>
          <p:cNvSpPr txBox="1">
            <a:spLocks noChangeArrowheads="1"/>
          </p:cNvSpPr>
          <p:nvPr/>
        </p:nvSpPr>
        <p:spPr bwMode="auto">
          <a:xfrm>
            <a:off x="381000" y="3810000"/>
            <a:ext cx="487680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(2) 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求等效电源的内阻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R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" name="Group 54"/>
          <p:cNvGrpSpPr>
            <a:grpSpLocks/>
          </p:cNvGrpSpPr>
          <p:nvPr/>
        </p:nvGrpSpPr>
        <p:grpSpPr bwMode="auto">
          <a:xfrm>
            <a:off x="838200" y="4191000"/>
            <a:ext cx="3276600" cy="2486025"/>
            <a:chOff x="528" y="2640"/>
            <a:chExt cx="2064" cy="1566"/>
          </a:xfrm>
        </p:grpSpPr>
        <p:sp>
          <p:nvSpPr>
            <p:cNvPr id="11" name="Text Box 55"/>
            <p:cNvSpPr txBox="1">
              <a:spLocks noChangeArrowheads="1"/>
            </p:cNvSpPr>
            <p:nvPr/>
          </p:nvSpPr>
          <p:spPr bwMode="auto">
            <a:xfrm>
              <a:off x="2155" y="3360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rgbClr val="FF3300"/>
                  </a:solidFill>
                  <a:effectLst/>
                  <a:uLnTx/>
                  <a:uFillTx/>
                </a:rPr>
                <a:t>0</a:t>
              </a:r>
              <a:endPara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33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Text Box 56"/>
            <p:cNvSpPr txBox="1">
              <a:spLocks noChangeArrowheads="1"/>
            </p:cNvSpPr>
            <p:nvPr/>
          </p:nvSpPr>
          <p:spPr bwMode="auto">
            <a:xfrm>
              <a:off x="2316" y="2640"/>
              <a:ext cx="228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</a:rPr>
                <a:t>a</a:t>
              </a:r>
            </a:p>
          </p:txBody>
        </p:sp>
        <p:sp>
          <p:nvSpPr>
            <p:cNvPr id="13" name="Text Box 57"/>
            <p:cNvSpPr txBox="1">
              <a:spLocks noChangeArrowheads="1"/>
            </p:cNvSpPr>
            <p:nvPr/>
          </p:nvSpPr>
          <p:spPr bwMode="auto">
            <a:xfrm>
              <a:off x="2351" y="3879"/>
              <a:ext cx="2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</a:rPr>
                <a:t>b</a:t>
              </a:r>
            </a:p>
          </p:txBody>
        </p:sp>
        <p:sp>
          <p:nvSpPr>
            <p:cNvPr id="14" name="Rectangle 58"/>
            <p:cNvSpPr>
              <a:spLocks noChangeArrowheads="1"/>
            </p:cNvSpPr>
            <p:nvPr/>
          </p:nvSpPr>
          <p:spPr bwMode="auto">
            <a:xfrm rot="-366282">
              <a:off x="576" y="3638"/>
              <a:ext cx="46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  <a:endPara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Rectangle 59"/>
            <p:cNvSpPr>
              <a:spLocks noChangeArrowheads="1"/>
            </p:cNvSpPr>
            <p:nvPr/>
          </p:nvSpPr>
          <p:spPr bwMode="auto">
            <a:xfrm rot="30116">
              <a:off x="1475" y="3609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4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Rectangle 60"/>
            <p:cNvSpPr>
              <a:spLocks noChangeArrowheads="1"/>
            </p:cNvSpPr>
            <p:nvPr/>
          </p:nvSpPr>
          <p:spPr bwMode="auto">
            <a:xfrm rot="371425">
              <a:off x="528" y="2775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Rectangle 61"/>
            <p:cNvSpPr>
              <a:spLocks noChangeArrowheads="1"/>
            </p:cNvSpPr>
            <p:nvPr/>
          </p:nvSpPr>
          <p:spPr bwMode="auto">
            <a:xfrm rot="-15499">
              <a:off x="1514" y="2848"/>
              <a:ext cx="341" cy="3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1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R</a:t>
              </a:r>
              <a:r>
                <a:rPr kumimoji="0" lang="en-US" altLang="zh-CN" sz="2800" b="0" i="0" u="none" strike="noStrike" kern="0" cap="none" spc="0" normalizeH="0" baseline="-2500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  <a:endParaRPr kumimoji="0" lang="en-US" altLang="zh-CN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18" name="Group 62"/>
            <p:cNvGrpSpPr>
              <a:grpSpLocks/>
            </p:cNvGrpSpPr>
            <p:nvPr/>
          </p:nvGrpSpPr>
          <p:grpSpPr bwMode="auto">
            <a:xfrm>
              <a:off x="1169" y="3373"/>
              <a:ext cx="621" cy="621"/>
              <a:chOff x="1105" y="1049"/>
              <a:chExt cx="777" cy="776"/>
            </a:xfrm>
          </p:grpSpPr>
          <p:sp>
            <p:nvSpPr>
              <p:cNvPr id="41" name="Line 63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Line 64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Rectangle 65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19" name="Oval 66"/>
            <p:cNvSpPr>
              <a:spLocks noChangeArrowheads="1"/>
            </p:cNvSpPr>
            <p:nvPr/>
          </p:nvSpPr>
          <p:spPr bwMode="auto">
            <a:xfrm>
              <a:off x="1790" y="3359"/>
              <a:ext cx="46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Oval 67"/>
            <p:cNvSpPr>
              <a:spLocks noChangeArrowheads="1"/>
            </p:cNvSpPr>
            <p:nvPr/>
          </p:nvSpPr>
          <p:spPr bwMode="auto">
            <a:xfrm>
              <a:off x="1154" y="2747"/>
              <a:ext cx="46" cy="4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val 68"/>
            <p:cNvSpPr>
              <a:spLocks noChangeArrowheads="1"/>
            </p:cNvSpPr>
            <p:nvPr/>
          </p:nvSpPr>
          <p:spPr bwMode="auto">
            <a:xfrm>
              <a:off x="533" y="3359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2" name="Group 69"/>
            <p:cNvGrpSpPr>
              <a:grpSpLocks/>
            </p:cNvGrpSpPr>
            <p:nvPr/>
          </p:nvGrpSpPr>
          <p:grpSpPr bwMode="auto">
            <a:xfrm>
              <a:off x="554" y="2757"/>
              <a:ext cx="621" cy="622"/>
              <a:chOff x="1105" y="1049"/>
              <a:chExt cx="777" cy="776"/>
            </a:xfrm>
          </p:grpSpPr>
          <p:sp>
            <p:nvSpPr>
              <p:cNvPr id="38" name="Line 70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Line 71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Rectangle 72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3" name="Group 73"/>
            <p:cNvGrpSpPr>
              <a:grpSpLocks/>
            </p:cNvGrpSpPr>
            <p:nvPr/>
          </p:nvGrpSpPr>
          <p:grpSpPr bwMode="auto">
            <a:xfrm rot="-5400000">
              <a:off x="544" y="3371"/>
              <a:ext cx="621" cy="620"/>
              <a:chOff x="1105" y="1049"/>
              <a:chExt cx="777" cy="776"/>
            </a:xfrm>
          </p:grpSpPr>
          <p:sp>
            <p:nvSpPr>
              <p:cNvPr id="35" name="Line 74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6" name="Line 75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Rectangle 76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24" name="Group 77"/>
            <p:cNvGrpSpPr>
              <a:grpSpLocks/>
            </p:cNvGrpSpPr>
            <p:nvPr/>
          </p:nvGrpSpPr>
          <p:grpSpPr bwMode="auto">
            <a:xfrm rot="-5400000">
              <a:off x="1191" y="2755"/>
              <a:ext cx="622" cy="621"/>
              <a:chOff x="1105" y="1049"/>
              <a:chExt cx="777" cy="776"/>
            </a:xfrm>
          </p:grpSpPr>
          <p:sp>
            <p:nvSpPr>
              <p:cNvPr id="32" name="Line 78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3" name="Line 79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4" name="Rectangle 80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25" name="Oval 81"/>
            <p:cNvSpPr>
              <a:spLocks noChangeArrowheads="1"/>
            </p:cNvSpPr>
            <p:nvPr/>
          </p:nvSpPr>
          <p:spPr bwMode="auto">
            <a:xfrm>
              <a:off x="1162" y="3974"/>
              <a:ext cx="45" cy="4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Line 82"/>
            <p:cNvSpPr>
              <a:spLocks noChangeShapeType="1"/>
            </p:cNvSpPr>
            <p:nvPr/>
          </p:nvSpPr>
          <p:spPr bwMode="auto">
            <a:xfrm>
              <a:off x="1152" y="2775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83"/>
            <p:cNvSpPr>
              <a:spLocks noChangeShapeType="1"/>
            </p:cNvSpPr>
            <p:nvPr/>
          </p:nvSpPr>
          <p:spPr bwMode="auto">
            <a:xfrm>
              <a:off x="1200" y="4023"/>
              <a:ext cx="10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84"/>
            <p:cNvSpPr>
              <a:spLocks noChangeArrowheads="1"/>
            </p:cNvSpPr>
            <p:nvPr/>
          </p:nvSpPr>
          <p:spPr bwMode="auto">
            <a:xfrm>
              <a:off x="2256" y="4003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Oval 85"/>
            <p:cNvSpPr>
              <a:spLocks noChangeArrowheads="1"/>
            </p:cNvSpPr>
            <p:nvPr/>
          </p:nvSpPr>
          <p:spPr bwMode="auto">
            <a:xfrm>
              <a:off x="2256" y="2755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Line 86"/>
            <p:cNvSpPr>
              <a:spLocks noChangeShapeType="1"/>
            </p:cNvSpPr>
            <p:nvPr/>
          </p:nvSpPr>
          <p:spPr bwMode="auto">
            <a:xfrm flipV="1">
              <a:off x="576" y="3360"/>
              <a:ext cx="124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AutoShape 87"/>
            <p:cNvSpPr>
              <a:spLocks noChangeArrowheads="1"/>
            </p:cNvSpPr>
            <p:nvPr/>
          </p:nvSpPr>
          <p:spPr bwMode="auto">
            <a:xfrm flipH="1">
              <a:off x="2112" y="3168"/>
              <a:ext cx="336" cy="252"/>
            </a:xfrm>
            <a:prstGeom prst="notchedRightArrow">
              <a:avLst>
                <a:gd name="adj1" fmla="val 50000"/>
                <a:gd name="adj2" fmla="val 33278"/>
              </a:avLst>
            </a:prstGeom>
            <a:gradFill rotWithShape="0">
              <a:gsLst>
                <a:gs pos="0">
                  <a:srgbClr val="FFFF00"/>
                </a:gs>
                <a:gs pos="100000">
                  <a:srgbClr val="FF3300"/>
                </a:gs>
              </a:gsLst>
              <a:lin ang="0" scaled="1"/>
            </a:gradFill>
            <a:ln w="38100">
              <a:solidFill>
                <a:srgbClr val="FF33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</a:endParaRPr>
            </a:p>
          </p:txBody>
        </p:sp>
      </p:grpSp>
      <p:graphicFrame>
        <p:nvGraphicFramePr>
          <p:cNvPr id="44" name="Object 90"/>
          <p:cNvGraphicFramePr>
            <a:graphicFrameLocks noChangeAspect="1"/>
          </p:cNvGraphicFramePr>
          <p:nvPr/>
        </p:nvGraphicFramePr>
        <p:xfrm>
          <a:off x="4965700" y="4505325"/>
          <a:ext cx="3389313" cy="157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7" r:id="rId7" imgW="1170360" imgH="539280" progId="Equation.3">
                  <p:embed/>
                </p:oleObj>
              </mc:Choice>
              <mc:Fallback>
                <p:oleObj r:id="rId7" imgW="1170360" imgH="5392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65700" y="4505325"/>
                        <a:ext cx="3389313" cy="15732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5" name="Group 96"/>
          <p:cNvGrpSpPr>
            <a:grpSpLocks/>
          </p:cNvGrpSpPr>
          <p:nvPr/>
        </p:nvGrpSpPr>
        <p:grpSpPr bwMode="auto">
          <a:xfrm>
            <a:off x="703263" y="660400"/>
            <a:ext cx="3306762" cy="3225800"/>
            <a:chOff x="443" y="416"/>
            <a:chExt cx="2083" cy="2032"/>
          </a:xfrm>
        </p:grpSpPr>
        <p:sp>
          <p:nvSpPr>
            <p:cNvPr id="46" name="Rectangle 3"/>
            <p:cNvSpPr>
              <a:spLocks noChangeArrowheads="1"/>
            </p:cNvSpPr>
            <p:nvPr/>
          </p:nvSpPr>
          <p:spPr bwMode="auto">
            <a:xfrm>
              <a:off x="989" y="2160"/>
              <a:ext cx="307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47" name="Text Box 5"/>
            <p:cNvSpPr txBox="1">
              <a:spLocks noChangeArrowheads="1"/>
            </p:cNvSpPr>
            <p:nvPr/>
          </p:nvSpPr>
          <p:spPr bwMode="auto">
            <a:xfrm>
              <a:off x="2046" y="983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Text Box 6"/>
            <p:cNvSpPr txBox="1">
              <a:spLocks noChangeArrowheads="1"/>
            </p:cNvSpPr>
            <p:nvPr/>
          </p:nvSpPr>
          <p:spPr bwMode="auto">
            <a:xfrm>
              <a:off x="1968" y="543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49" name="Text Box 7"/>
            <p:cNvSpPr txBox="1">
              <a:spLocks noChangeArrowheads="1"/>
            </p:cNvSpPr>
            <p:nvPr/>
          </p:nvSpPr>
          <p:spPr bwMode="auto">
            <a:xfrm>
              <a:off x="1960" y="1423"/>
              <a:ext cx="5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FF33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50" name="Text Box 8"/>
            <p:cNvSpPr txBox="1">
              <a:spLocks noChangeArrowheads="1"/>
            </p:cNvSpPr>
            <p:nvPr/>
          </p:nvSpPr>
          <p:spPr bwMode="auto">
            <a:xfrm>
              <a:off x="2268" y="41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51" name="Text Box 9"/>
            <p:cNvSpPr txBox="1">
              <a:spLocks noChangeArrowheads="1"/>
            </p:cNvSpPr>
            <p:nvPr/>
          </p:nvSpPr>
          <p:spPr bwMode="auto">
            <a:xfrm>
              <a:off x="2303" y="1655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52" name="Rectangle 10"/>
            <p:cNvSpPr>
              <a:spLocks noChangeArrowheads="1"/>
            </p:cNvSpPr>
            <p:nvPr/>
          </p:nvSpPr>
          <p:spPr bwMode="auto">
            <a:xfrm>
              <a:off x="1207" y="2044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53" name="Rectangle 11"/>
            <p:cNvSpPr>
              <a:spLocks noChangeArrowheads="1"/>
            </p:cNvSpPr>
            <p:nvPr/>
          </p:nvSpPr>
          <p:spPr bwMode="auto">
            <a:xfrm>
              <a:off x="816" y="2083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54" name="Rectangle 12"/>
            <p:cNvSpPr>
              <a:spLocks noChangeArrowheads="1"/>
            </p:cNvSpPr>
            <p:nvPr/>
          </p:nvSpPr>
          <p:spPr bwMode="auto">
            <a:xfrm rot="-366282">
              <a:off x="526" y="1382"/>
              <a:ext cx="46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5" name="Rectangle 13"/>
            <p:cNvSpPr>
              <a:spLocks noChangeArrowheads="1"/>
            </p:cNvSpPr>
            <p:nvPr/>
          </p:nvSpPr>
          <p:spPr bwMode="auto">
            <a:xfrm rot="30116">
              <a:off x="1427" y="1353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Rectangle 15"/>
            <p:cNvSpPr>
              <a:spLocks noChangeArrowheads="1"/>
            </p:cNvSpPr>
            <p:nvPr/>
          </p:nvSpPr>
          <p:spPr bwMode="auto">
            <a:xfrm rot="-15499">
              <a:off x="1466" y="592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7" name="Line 16"/>
            <p:cNvSpPr>
              <a:spLocks noChangeShapeType="1"/>
            </p:cNvSpPr>
            <p:nvPr/>
          </p:nvSpPr>
          <p:spPr bwMode="auto">
            <a:xfrm>
              <a:off x="1757" y="1123"/>
              <a:ext cx="0" cy="96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Line 17"/>
            <p:cNvSpPr>
              <a:spLocks noChangeShapeType="1"/>
            </p:cNvSpPr>
            <p:nvPr/>
          </p:nvSpPr>
          <p:spPr bwMode="auto">
            <a:xfrm>
              <a:off x="506" y="1115"/>
              <a:ext cx="0" cy="96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Text Box 18"/>
            <p:cNvSpPr txBox="1">
              <a:spLocks noChangeArrowheads="1"/>
            </p:cNvSpPr>
            <p:nvPr/>
          </p:nvSpPr>
          <p:spPr bwMode="auto">
            <a:xfrm>
              <a:off x="1056" y="800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Text Box 19"/>
            <p:cNvSpPr txBox="1">
              <a:spLocks noChangeArrowheads="1"/>
            </p:cNvSpPr>
            <p:nvPr/>
          </p:nvSpPr>
          <p:spPr bwMode="auto">
            <a:xfrm>
              <a:off x="1008" y="1127"/>
              <a:ext cx="2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grpSp>
          <p:nvGrpSpPr>
            <p:cNvPr id="61" name="Group 20"/>
            <p:cNvGrpSpPr>
              <a:grpSpLocks/>
            </p:cNvGrpSpPr>
            <p:nvPr/>
          </p:nvGrpSpPr>
          <p:grpSpPr bwMode="auto">
            <a:xfrm>
              <a:off x="1137" y="1133"/>
              <a:ext cx="621" cy="621"/>
              <a:chOff x="1105" y="1049"/>
              <a:chExt cx="777" cy="776"/>
            </a:xfrm>
          </p:grpSpPr>
          <p:sp>
            <p:nvSpPr>
              <p:cNvPr id="88" name="Line 21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9" name="Line 22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90" name="Rectangle 23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2" name="Oval 24"/>
            <p:cNvSpPr>
              <a:spLocks noChangeArrowheads="1"/>
            </p:cNvSpPr>
            <p:nvPr/>
          </p:nvSpPr>
          <p:spPr bwMode="auto">
            <a:xfrm>
              <a:off x="1742" y="1103"/>
              <a:ext cx="46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Oval 25"/>
            <p:cNvSpPr>
              <a:spLocks noChangeArrowheads="1"/>
            </p:cNvSpPr>
            <p:nvPr/>
          </p:nvSpPr>
          <p:spPr bwMode="auto">
            <a:xfrm>
              <a:off x="1106" y="491"/>
              <a:ext cx="46" cy="4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Oval 26"/>
            <p:cNvSpPr>
              <a:spLocks noChangeArrowheads="1"/>
            </p:cNvSpPr>
            <p:nvPr/>
          </p:nvSpPr>
          <p:spPr bwMode="auto">
            <a:xfrm>
              <a:off x="485" y="1103"/>
              <a:ext cx="45" cy="45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Oval 27"/>
            <p:cNvSpPr>
              <a:spLocks noChangeArrowheads="1"/>
            </p:cNvSpPr>
            <p:nvPr/>
          </p:nvSpPr>
          <p:spPr bwMode="auto">
            <a:xfrm rot="5400000">
              <a:off x="1043" y="1986"/>
              <a:ext cx="196" cy="19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28"/>
            <p:cNvSpPr>
              <a:spLocks noChangeShapeType="1"/>
            </p:cNvSpPr>
            <p:nvPr/>
          </p:nvSpPr>
          <p:spPr bwMode="auto">
            <a:xfrm rot="16200000" flipV="1">
              <a:off x="1133" y="1438"/>
              <a:ext cx="0" cy="1271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7" name="Group 29"/>
            <p:cNvGrpSpPr>
              <a:grpSpLocks/>
            </p:cNvGrpSpPr>
            <p:nvPr/>
          </p:nvGrpSpPr>
          <p:grpSpPr bwMode="auto">
            <a:xfrm>
              <a:off x="522" y="493"/>
              <a:ext cx="621" cy="622"/>
              <a:chOff x="1105" y="1049"/>
              <a:chExt cx="777" cy="776"/>
            </a:xfrm>
          </p:grpSpPr>
          <p:sp>
            <p:nvSpPr>
              <p:cNvPr id="85" name="Line 30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6" name="Line 31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7" name="Rectangle 32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8" name="Group 33"/>
            <p:cNvGrpSpPr>
              <a:grpSpLocks/>
            </p:cNvGrpSpPr>
            <p:nvPr/>
          </p:nvGrpSpPr>
          <p:grpSpPr bwMode="auto">
            <a:xfrm rot="-5400000">
              <a:off x="496" y="1115"/>
              <a:ext cx="621" cy="620"/>
              <a:chOff x="1105" y="1049"/>
              <a:chExt cx="777" cy="776"/>
            </a:xfrm>
          </p:grpSpPr>
          <p:sp>
            <p:nvSpPr>
              <p:cNvPr id="82" name="Line 34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3" name="Line 35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4" name="Rectangle 36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69" name="Group 37"/>
            <p:cNvGrpSpPr>
              <a:grpSpLocks/>
            </p:cNvGrpSpPr>
            <p:nvPr/>
          </p:nvGrpSpPr>
          <p:grpSpPr bwMode="auto">
            <a:xfrm rot="-5400000">
              <a:off x="1135" y="491"/>
              <a:ext cx="622" cy="621"/>
              <a:chOff x="1105" y="1049"/>
              <a:chExt cx="777" cy="776"/>
            </a:xfrm>
          </p:grpSpPr>
          <p:sp>
            <p:nvSpPr>
              <p:cNvPr id="79" name="Line 38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0" name="Line 39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81" name="Rectangle 40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70" name="Oval 41"/>
            <p:cNvSpPr>
              <a:spLocks noChangeArrowheads="1"/>
            </p:cNvSpPr>
            <p:nvPr/>
          </p:nvSpPr>
          <p:spPr bwMode="auto">
            <a:xfrm>
              <a:off x="1114" y="1718"/>
              <a:ext cx="45" cy="46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42"/>
            <p:cNvSpPr>
              <a:spLocks noChangeShapeType="1"/>
            </p:cNvSpPr>
            <p:nvPr/>
          </p:nvSpPr>
          <p:spPr bwMode="auto">
            <a:xfrm>
              <a:off x="1144" y="511"/>
              <a:ext cx="107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43"/>
            <p:cNvSpPr>
              <a:spLocks noChangeShapeType="1"/>
            </p:cNvSpPr>
            <p:nvPr/>
          </p:nvSpPr>
          <p:spPr bwMode="auto">
            <a:xfrm>
              <a:off x="1152" y="1751"/>
              <a:ext cx="105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Oval 44"/>
            <p:cNvSpPr>
              <a:spLocks noChangeArrowheads="1"/>
            </p:cNvSpPr>
            <p:nvPr/>
          </p:nvSpPr>
          <p:spPr bwMode="auto">
            <a:xfrm>
              <a:off x="2208" y="1731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Oval 45"/>
            <p:cNvSpPr>
              <a:spLocks noChangeArrowheads="1"/>
            </p:cNvSpPr>
            <p:nvPr/>
          </p:nvSpPr>
          <p:spPr bwMode="auto">
            <a:xfrm>
              <a:off x="2208" y="467"/>
              <a:ext cx="68" cy="68"/>
            </a:xfrm>
            <a:prstGeom prst="ellipse">
              <a:avLst/>
            </a:prstGeom>
            <a:solidFill>
              <a:srgbClr val="FFFFFF"/>
            </a:solidFill>
            <a:ln w="38100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Rectangle 91"/>
            <p:cNvSpPr>
              <a:spLocks noChangeArrowheads="1"/>
            </p:cNvSpPr>
            <p:nvPr/>
          </p:nvSpPr>
          <p:spPr bwMode="auto">
            <a:xfrm rot="30116">
              <a:off x="443" y="529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76" name="Arc 92"/>
            <p:cNvSpPr>
              <a:spLocks noChangeArrowheads="1"/>
            </p:cNvSpPr>
            <p:nvPr/>
          </p:nvSpPr>
          <p:spPr bwMode="auto">
            <a:xfrm>
              <a:off x="863" y="780"/>
              <a:ext cx="557" cy="319"/>
            </a:xfrm>
            <a:custGeom>
              <a:avLst/>
              <a:gdLst>
                <a:gd name="T0" fmla="*/ -1 w 42133"/>
                <a:gd name="T1" fmla="*/ 16366 h 21600"/>
                <a:gd name="T2" fmla="*/ 20956 w 42133"/>
                <a:gd name="T3" fmla="*/ 0 h 21600"/>
                <a:gd name="T4" fmla="*/ 42132 w 42133"/>
                <a:gd name="T5" fmla="*/ 17345 h 21600"/>
                <a:gd name="T6" fmla="*/ -1 w 42133"/>
                <a:gd name="T7" fmla="*/ 16366 h 21600"/>
                <a:gd name="T8" fmla="*/ 20956 w 42133"/>
                <a:gd name="T9" fmla="*/ 0 h 21600"/>
                <a:gd name="T10" fmla="*/ 42132 w 42133"/>
                <a:gd name="T11" fmla="*/ 17345 h 21600"/>
                <a:gd name="T12" fmla="*/ 20956 w 42133"/>
                <a:gd name="T13" fmla="*/ 21600 h 21600"/>
                <a:gd name="T14" fmla="*/ -1 w 42133"/>
                <a:gd name="T15" fmla="*/ 1636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133" h="21600" fill="none">
                  <a:moveTo>
                    <a:pt x="-1" y="16366"/>
                  </a:moveTo>
                  <a:cubicBezTo>
                    <a:pt x="2401" y="6748"/>
                    <a:pt x="11042" y="0"/>
                    <a:pt x="20956" y="0"/>
                  </a:cubicBezTo>
                  <a:cubicBezTo>
                    <a:pt x="31245" y="0"/>
                    <a:pt x="40105" y="7257"/>
                    <a:pt x="42132" y="17345"/>
                  </a:cubicBezTo>
                </a:path>
                <a:path w="42133" h="21600" stroke="0">
                  <a:moveTo>
                    <a:pt x="-1" y="16366"/>
                  </a:moveTo>
                  <a:cubicBezTo>
                    <a:pt x="2401" y="6748"/>
                    <a:pt x="11042" y="0"/>
                    <a:pt x="20956" y="0"/>
                  </a:cubicBezTo>
                  <a:cubicBezTo>
                    <a:pt x="31245" y="0"/>
                    <a:pt x="40105" y="7257"/>
                    <a:pt x="42132" y="17345"/>
                  </a:cubicBezTo>
                  <a:lnTo>
                    <a:pt x="20956" y="21600"/>
                  </a:lnTo>
                  <a:lnTo>
                    <a:pt x="-1" y="16366"/>
                  </a:lnTo>
                  <a:close/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Arc 93"/>
            <p:cNvSpPr>
              <a:spLocks noChangeArrowheads="1"/>
            </p:cNvSpPr>
            <p:nvPr/>
          </p:nvSpPr>
          <p:spPr bwMode="auto">
            <a:xfrm flipV="1">
              <a:off x="847" y="1164"/>
              <a:ext cx="557" cy="319"/>
            </a:xfrm>
            <a:custGeom>
              <a:avLst/>
              <a:gdLst>
                <a:gd name="T0" fmla="*/ -1 w 42133"/>
                <a:gd name="T1" fmla="*/ 16366 h 21600"/>
                <a:gd name="T2" fmla="*/ 20956 w 42133"/>
                <a:gd name="T3" fmla="*/ 0 h 21600"/>
                <a:gd name="T4" fmla="*/ 42132 w 42133"/>
                <a:gd name="T5" fmla="*/ 17345 h 21600"/>
                <a:gd name="T6" fmla="*/ -1 w 42133"/>
                <a:gd name="T7" fmla="*/ 16366 h 21600"/>
                <a:gd name="T8" fmla="*/ 20956 w 42133"/>
                <a:gd name="T9" fmla="*/ 0 h 21600"/>
                <a:gd name="T10" fmla="*/ 42132 w 42133"/>
                <a:gd name="T11" fmla="*/ 17345 h 21600"/>
                <a:gd name="T12" fmla="*/ 20956 w 42133"/>
                <a:gd name="T13" fmla="*/ 21600 h 21600"/>
                <a:gd name="T14" fmla="*/ -1 w 42133"/>
                <a:gd name="T15" fmla="*/ 1636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133" h="21600" fill="none">
                  <a:moveTo>
                    <a:pt x="-1" y="16366"/>
                  </a:moveTo>
                  <a:cubicBezTo>
                    <a:pt x="2401" y="6748"/>
                    <a:pt x="11042" y="0"/>
                    <a:pt x="20956" y="0"/>
                  </a:cubicBezTo>
                  <a:cubicBezTo>
                    <a:pt x="31245" y="0"/>
                    <a:pt x="40105" y="7257"/>
                    <a:pt x="42132" y="17345"/>
                  </a:cubicBezTo>
                </a:path>
                <a:path w="42133" h="21600" stroke="0">
                  <a:moveTo>
                    <a:pt x="-1" y="16366"/>
                  </a:moveTo>
                  <a:cubicBezTo>
                    <a:pt x="2401" y="6748"/>
                    <a:pt x="11042" y="0"/>
                    <a:pt x="20956" y="0"/>
                  </a:cubicBezTo>
                  <a:cubicBezTo>
                    <a:pt x="31245" y="0"/>
                    <a:pt x="40105" y="7257"/>
                    <a:pt x="42132" y="17345"/>
                  </a:cubicBezTo>
                  <a:lnTo>
                    <a:pt x="20956" y="21600"/>
                  </a:lnTo>
                  <a:lnTo>
                    <a:pt x="-1" y="16366"/>
                  </a:lnTo>
                  <a:close/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Arc 95"/>
            <p:cNvSpPr>
              <a:spLocks noChangeArrowheads="1"/>
            </p:cNvSpPr>
            <p:nvPr/>
          </p:nvSpPr>
          <p:spPr bwMode="auto">
            <a:xfrm>
              <a:off x="863" y="780"/>
              <a:ext cx="557" cy="319"/>
            </a:xfrm>
            <a:custGeom>
              <a:avLst/>
              <a:gdLst>
                <a:gd name="T0" fmla="*/ -1 w 42133"/>
                <a:gd name="T1" fmla="*/ 16366 h 21600"/>
                <a:gd name="T2" fmla="*/ 20956 w 42133"/>
                <a:gd name="T3" fmla="*/ 0 h 21600"/>
                <a:gd name="T4" fmla="*/ 42132 w 42133"/>
                <a:gd name="T5" fmla="*/ 17345 h 21600"/>
                <a:gd name="T6" fmla="*/ -1 w 42133"/>
                <a:gd name="T7" fmla="*/ 16366 h 21600"/>
                <a:gd name="T8" fmla="*/ 20956 w 42133"/>
                <a:gd name="T9" fmla="*/ 0 h 21600"/>
                <a:gd name="T10" fmla="*/ 42132 w 42133"/>
                <a:gd name="T11" fmla="*/ 17345 h 21600"/>
                <a:gd name="T12" fmla="*/ 20956 w 42133"/>
                <a:gd name="T13" fmla="*/ 21600 h 21600"/>
                <a:gd name="T14" fmla="*/ -1 w 42133"/>
                <a:gd name="T15" fmla="*/ 16366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133" h="21600" fill="none">
                  <a:moveTo>
                    <a:pt x="-1" y="16366"/>
                  </a:moveTo>
                  <a:cubicBezTo>
                    <a:pt x="2401" y="6748"/>
                    <a:pt x="11042" y="0"/>
                    <a:pt x="20956" y="0"/>
                  </a:cubicBezTo>
                  <a:cubicBezTo>
                    <a:pt x="31245" y="0"/>
                    <a:pt x="40105" y="7257"/>
                    <a:pt x="42132" y="17345"/>
                  </a:cubicBezTo>
                </a:path>
                <a:path w="42133" h="21600" stroke="0">
                  <a:moveTo>
                    <a:pt x="-1" y="16366"/>
                  </a:moveTo>
                  <a:cubicBezTo>
                    <a:pt x="2401" y="6748"/>
                    <a:pt x="11042" y="0"/>
                    <a:pt x="20956" y="0"/>
                  </a:cubicBezTo>
                  <a:cubicBezTo>
                    <a:pt x="31245" y="0"/>
                    <a:pt x="40105" y="7257"/>
                    <a:pt x="42132" y="17345"/>
                  </a:cubicBezTo>
                  <a:lnTo>
                    <a:pt x="20956" y="21600"/>
                  </a:lnTo>
                  <a:lnTo>
                    <a:pt x="-1" y="16366"/>
                  </a:lnTo>
                  <a:close/>
                </a:path>
              </a:pathLst>
            </a:custGeom>
            <a:noFill/>
            <a:ln w="38100">
              <a:solidFill>
                <a:srgbClr val="333399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6703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  <p:bldP spid="9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457200" y="4433888"/>
            <a:ext cx="746760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解：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(3) 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画出等效电路求检流计中的电流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G</a:t>
            </a:r>
            <a:endParaRPr kumimoji="0" lang="en-US" altLang="zh-CN" sz="2800" b="1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5" name="AutoShape 3"/>
          <p:cNvSpPr>
            <a:spLocks noChangeArrowheads="1"/>
          </p:cNvSpPr>
          <p:nvPr/>
        </p:nvSpPr>
        <p:spPr bwMode="auto">
          <a:xfrm>
            <a:off x="4864100" y="1778000"/>
            <a:ext cx="533400" cy="400050"/>
          </a:xfrm>
          <a:prstGeom prst="notchedRightArrow">
            <a:avLst>
              <a:gd name="adj1" fmla="val 50000"/>
              <a:gd name="adj2" fmla="val 33333"/>
            </a:avLst>
          </a:prstGeom>
          <a:gradFill rotWithShape="0">
            <a:gsLst>
              <a:gs pos="0">
                <a:srgbClr val="FFFF00"/>
              </a:gs>
              <a:gs pos="100000">
                <a:srgbClr val="FF3300"/>
              </a:gs>
            </a:gsLst>
            <a:lin ang="0" scaled="1"/>
          </a:gradFill>
          <a:ln w="38100">
            <a:solidFill>
              <a:srgbClr val="FF3300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800" b="0" i="0" u="none" strike="noStrike" kern="0" cap="none" spc="0" normalizeH="0" baseline="0" noProof="0">
              <a:ln>
                <a:noFill/>
              </a:ln>
              <a:solidFill>
                <a:srgbClr val="FFCC00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</a:endParaRPr>
          </a:p>
        </p:txBody>
      </p:sp>
      <p:graphicFrame>
        <p:nvGraphicFramePr>
          <p:cNvPr id="6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590702"/>
              </p:ext>
            </p:extLst>
          </p:nvPr>
        </p:nvGraphicFramePr>
        <p:xfrm>
          <a:off x="1565275" y="4932363"/>
          <a:ext cx="4979988" cy="1022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17" r:id="rId3" imgW="1987200" imgH="359640" progId="Equation.3">
                  <p:embed/>
                </p:oleObj>
              </mc:Choice>
              <mc:Fallback>
                <p:oleObj r:id="rId3" imgW="1987200" imgH="359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65275" y="4932363"/>
                        <a:ext cx="4979988" cy="10223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5626100" y="522288"/>
            <a:ext cx="3265488" cy="2667000"/>
            <a:chOff x="3544" y="329"/>
            <a:chExt cx="2057" cy="1680"/>
          </a:xfrm>
        </p:grpSpPr>
        <p:sp>
          <p:nvSpPr>
            <p:cNvPr id="8" name="Oval 6"/>
            <p:cNvSpPr>
              <a:spLocks noChangeArrowheads="1"/>
            </p:cNvSpPr>
            <p:nvPr/>
          </p:nvSpPr>
          <p:spPr bwMode="auto">
            <a:xfrm>
              <a:off x="3810" y="1266"/>
              <a:ext cx="269" cy="260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Line 7"/>
            <p:cNvSpPr>
              <a:spLocks noChangeShapeType="1"/>
            </p:cNvSpPr>
            <p:nvPr/>
          </p:nvSpPr>
          <p:spPr bwMode="auto">
            <a:xfrm>
              <a:off x="3936" y="633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Line 8"/>
            <p:cNvSpPr>
              <a:spLocks noChangeShapeType="1"/>
            </p:cNvSpPr>
            <p:nvPr/>
          </p:nvSpPr>
          <p:spPr bwMode="auto">
            <a:xfrm>
              <a:off x="3940" y="1689"/>
              <a:ext cx="114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Line 9"/>
            <p:cNvSpPr>
              <a:spLocks noChangeShapeType="1"/>
            </p:cNvSpPr>
            <p:nvPr/>
          </p:nvSpPr>
          <p:spPr bwMode="auto">
            <a:xfrm>
              <a:off x="3936" y="1113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2" name="Rectangle 10"/>
            <p:cNvSpPr>
              <a:spLocks noChangeArrowheads="1"/>
            </p:cNvSpPr>
            <p:nvPr/>
          </p:nvSpPr>
          <p:spPr bwMode="auto">
            <a:xfrm>
              <a:off x="3871" y="834"/>
              <a:ext cx="125" cy="277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Text Box 11"/>
            <p:cNvSpPr txBox="1">
              <a:spLocks noChangeArrowheads="1"/>
            </p:cNvSpPr>
            <p:nvPr/>
          </p:nvSpPr>
          <p:spPr bwMode="auto">
            <a:xfrm>
              <a:off x="3544" y="1266"/>
              <a:ext cx="41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E'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4" name="Text Box 12"/>
            <p:cNvSpPr txBox="1">
              <a:spLocks noChangeArrowheads="1"/>
            </p:cNvSpPr>
            <p:nvPr/>
          </p:nvSpPr>
          <p:spPr bwMode="auto">
            <a:xfrm>
              <a:off x="3552" y="772"/>
              <a:ext cx="45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0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5" name="Text Box 13"/>
            <p:cNvSpPr txBox="1">
              <a:spLocks noChangeArrowheads="1"/>
            </p:cNvSpPr>
            <p:nvPr/>
          </p:nvSpPr>
          <p:spPr bwMode="auto">
            <a:xfrm>
              <a:off x="3936" y="1058"/>
              <a:ext cx="22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16" name="Text Box 14"/>
            <p:cNvSpPr txBox="1">
              <a:spLocks noChangeArrowheads="1"/>
            </p:cNvSpPr>
            <p:nvPr/>
          </p:nvSpPr>
          <p:spPr bwMode="auto">
            <a:xfrm>
              <a:off x="3936" y="134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sp>
          <p:nvSpPr>
            <p:cNvPr id="17" name="Line 15"/>
            <p:cNvSpPr>
              <a:spLocks noChangeShapeType="1"/>
            </p:cNvSpPr>
            <p:nvPr/>
          </p:nvSpPr>
          <p:spPr bwMode="auto">
            <a:xfrm flipH="1">
              <a:off x="5088" y="1257"/>
              <a:ext cx="0" cy="4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Text Box 16"/>
            <p:cNvSpPr txBox="1">
              <a:spLocks noChangeArrowheads="1"/>
            </p:cNvSpPr>
            <p:nvPr/>
          </p:nvSpPr>
          <p:spPr bwMode="auto">
            <a:xfrm>
              <a:off x="4616" y="953"/>
              <a:ext cx="3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9" name="Line 17"/>
            <p:cNvSpPr>
              <a:spLocks noChangeShapeType="1"/>
            </p:cNvSpPr>
            <p:nvPr/>
          </p:nvSpPr>
          <p:spPr bwMode="auto">
            <a:xfrm flipH="1">
              <a:off x="5088" y="633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4424" y="329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4512" y="608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val 20"/>
            <p:cNvSpPr>
              <a:spLocks noChangeArrowheads="1"/>
            </p:cNvSpPr>
            <p:nvPr/>
          </p:nvSpPr>
          <p:spPr bwMode="auto">
            <a:xfrm>
              <a:off x="4533" y="1662"/>
              <a:ext cx="63" cy="6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4473" y="1721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  <p:sp>
          <p:nvSpPr>
            <p:cNvPr id="24" name="Line 22"/>
            <p:cNvSpPr>
              <a:spLocks noChangeShapeType="1"/>
            </p:cNvSpPr>
            <p:nvPr/>
          </p:nvSpPr>
          <p:spPr bwMode="auto">
            <a:xfrm rot="5400000">
              <a:off x="5163" y="1152"/>
              <a:ext cx="288" cy="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Rectangle 23"/>
            <p:cNvSpPr>
              <a:spLocks noChangeArrowheads="1"/>
            </p:cNvSpPr>
            <p:nvPr/>
          </p:nvSpPr>
          <p:spPr bwMode="auto">
            <a:xfrm>
              <a:off x="5310" y="921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</a:p>
          </p:txBody>
        </p:sp>
        <p:sp>
          <p:nvSpPr>
            <p:cNvPr id="26" name="Line 24"/>
            <p:cNvSpPr>
              <a:spLocks noChangeShapeType="1"/>
            </p:cNvSpPr>
            <p:nvPr/>
          </p:nvSpPr>
          <p:spPr bwMode="auto">
            <a:xfrm>
              <a:off x="3936" y="633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val 25"/>
            <p:cNvSpPr>
              <a:spLocks noChangeArrowheads="1"/>
            </p:cNvSpPr>
            <p:nvPr/>
          </p:nvSpPr>
          <p:spPr bwMode="auto">
            <a:xfrm>
              <a:off x="4944" y="969"/>
              <a:ext cx="283" cy="283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26"/>
            <p:cNvSpPr>
              <a:spLocks noChangeShapeType="1"/>
            </p:cNvSpPr>
            <p:nvPr/>
          </p:nvSpPr>
          <p:spPr bwMode="auto">
            <a:xfrm rot="5400000">
              <a:off x="4977" y="1120"/>
              <a:ext cx="2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9" name="Rectangle 27"/>
          <p:cNvSpPr>
            <a:spLocks noChangeArrowheads="1"/>
          </p:cNvSpPr>
          <p:nvPr/>
        </p:nvSpPr>
        <p:spPr bwMode="auto">
          <a:xfrm>
            <a:off x="457200" y="266700"/>
            <a:ext cx="3086100" cy="4000500"/>
          </a:xfrm>
          <a:prstGeom prst="rect">
            <a:avLst/>
          </a:prstGeom>
          <a:noFill/>
          <a:ln w="38100">
            <a:solidFill>
              <a:srgbClr val="33339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28"/>
          <p:cNvSpPr>
            <a:spLocks noChangeArrowheads="1"/>
          </p:cNvSpPr>
          <p:nvPr/>
        </p:nvSpPr>
        <p:spPr bwMode="auto">
          <a:xfrm>
            <a:off x="5573713" y="787400"/>
            <a:ext cx="1347787" cy="1981200"/>
          </a:xfrm>
          <a:prstGeom prst="rect">
            <a:avLst/>
          </a:prstGeom>
          <a:noFill/>
          <a:ln w="38100">
            <a:solidFill>
              <a:srgbClr val="333399"/>
            </a:solidFill>
            <a:prstDash val="dash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marL="0" marR="0" lvl="0" indent="0" algn="ctr" defTabSz="914400" eaLnBrk="0" fontAlgn="auto" latinLnBrk="0" hangingPunct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  <a:p>
            <a:pPr marL="0" marR="0" lvl="0" indent="0" algn="ctr" defTabSz="914400" eaLnBrk="0" fontAlgn="auto" latinLnBrk="0" hangingPunct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sym typeface="+mn-ea"/>
            </a:endParaRPr>
          </a:p>
        </p:txBody>
      </p:sp>
      <p:sp>
        <p:nvSpPr>
          <p:cNvPr id="31" name="Rectangle 27"/>
          <p:cNvSpPr>
            <a:spLocks noChangeArrowheads="1"/>
          </p:cNvSpPr>
          <p:nvPr/>
        </p:nvSpPr>
        <p:spPr bwMode="auto">
          <a:xfrm>
            <a:off x="457200" y="266700"/>
            <a:ext cx="3086100" cy="4000500"/>
          </a:xfrm>
          <a:prstGeom prst="rect">
            <a:avLst/>
          </a:prstGeom>
          <a:noFill/>
          <a:ln w="38100">
            <a:solidFill>
              <a:srgbClr val="333399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2" name="Group 29"/>
          <p:cNvGrpSpPr>
            <a:grpSpLocks/>
          </p:cNvGrpSpPr>
          <p:nvPr/>
        </p:nvGrpSpPr>
        <p:grpSpPr bwMode="auto">
          <a:xfrm>
            <a:off x="815975" y="0"/>
            <a:ext cx="4105275" cy="4240213"/>
            <a:chOff x="3082" y="406"/>
            <a:chExt cx="2586" cy="2671"/>
          </a:xfrm>
        </p:grpSpPr>
        <p:sp>
          <p:nvSpPr>
            <p:cNvPr id="33" name="Rectangle 30"/>
            <p:cNvSpPr>
              <a:spLocks noChangeArrowheads="1"/>
            </p:cNvSpPr>
            <p:nvPr/>
          </p:nvSpPr>
          <p:spPr bwMode="auto">
            <a:xfrm>
              <a:off x="3764" y="2789"/>
              <a:ext cx="38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bg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E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4" name="Rectangle 31"/>
            <p:cNvSpPr>
              <a:spLocks noChangeArrowheads="1"/>
            </p:cNvSpPr>
            <p:nvPr/>
          </p:nvSpPr>
          <p:spPr bwMode="auto">
            <a:xfrm>
              <a:off x="3984" y="2645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35" name="Rectangle 32"/>
            <p:cNvSpPr>
              <a:spLocks noChangeArrowheads="1"/>
            </p:cNvSpPr>
            <p:nvPr/>
          </p:nvSpPr>
          <p:spPr bwMode="auto">
            <a:xfrm>
              <a:off x="3604" y="2693"/>
              <a:ext cx="22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36" name="Rectangle 33"/>
            <p:cNvSpPr>
              <a:spLocks noChangeArrowheads="1"/>
            </p:cNvSpPr>
            <p:nvPr/>
          </p:nvSpPr>
          <p:spPr bwMode="auto">
            <a:xfrm>
              <a:off x="4868" y="1229"/>
              <a:ext cx="26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G</a:t>
              </a:r>
            </a:p>
          </p:txBody>
        </p:sp>
        <p:sp>
          <p:nvSpPr>
            <p:cNvPr id="37" name="Rectangle 34"/>
            <p:cNvSpPr>
              <a:spLocks noChangeArrowheads="1"/>
            </p:cNvSpPr>
            <p:nvPr/>
          </p:nvSpPr>
          <p:spPr bwMode="auto">
            <a:xfrm rot="-366282">
              <a:off x="3202" y="1829"/>
              <a:ext cx="36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3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Rectangle 35"/>
            <p:cNvSpPr>
              <a:spLocks noChangeArrowheads="1"/>
            </p:cNvSpPr>
            <p:nvPr/>
          </p:nvSpPr>
          <p:spPr bwMode="auto">
            <a:xfrm rot="30116">
              <a:off x="4236" y="1845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4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9" name="Rectangle 36"/>
            <p:cNvSpPr>
              <a:spLocks noChangeArrowheads="1"/>
            </p:cNvSpPr>
            <p:nvPr/>
          </p:nvSpPr>
          <p:spPr bwMode="auto">
            <a:xfrm rot="-15499">
              <a:off x="4308" y="830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0" name="Line 37"/>
            <p:cNvSpPr>
              <a:spLocks noChangeShapeType="1"/>
            </p:cNvSpPr>
            <p:nvPr/>
          </p:nvSpPr>
          <p:spPr bwMode="auto">
            <a:xfrm flipV="1">
              <a:off x="5234" y="725"/>
              <a:ext cx="0" cy="6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1" name="Line 38"/>
            <p:cNvSpPr>
              <a:spLocks noChangeShapeType="1"/>
            </p:cNvSpPr>
            <p:nvPr/>
          </p:nvSpPr>
          <p:spPr bwMode="auto">
            <a:xfrm>
              <a:off x="5234" y="1565"/>
              <a:ext cx="0" cy="71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2" name="Line 39"/>
            <p:cNvSpPr>
              <a:spLocks noChangeShapeType="1"/>
            </p:cNvSpPr>
            <p:nvPr/>
          </p:nvSpPr>
          <p:spPr bwMode="auto">
            <a:xfrm>
              <a:off x="4676" y="1493"/>
              <a:ext cx="0" cy="12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3" name="Line 40"/>
            <p:cNvSpPr>
              <a:spLocks noChangeShapeType="1"/>
            </p:cNvSpPr>
            <p:nvPr/>
          </p:nvSpPr>
          <p:spPr bwMode="auto">
            <a:xfrm>
              <a:off x="5292" y="895"/>
              <a:ext cx="0" cy="318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4" name="Text Box 41"/>
            <p:cNvSpPr txBox="1">
              <a:spLocks noChangeArrowheads="1"/>
            </p:cNvSpPr>
            <p:nvPr/>
          </p:nvSpPr>
          <p:spPr bwMode="auto">
            <a:xfrm>
              <a:off x="5339" y="901"/>
              <a:ext cx="29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3399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G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5" name="Line 42"/>
            <p:cNvSpPr>
              <a:spLocks noChangeShapeType="1"/>
            </p:cNvSpPr>
            <p:nvPr/>
          </p:nvSpPr>
          <p:spPr bwMode="auto">
            <a:xfrm>
              <a:off x="3108" y="1483"/>
              <a:ext cx="0" cy="121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46" name="Group 43"/>
            <p:cNvGrpSpPr>
              <a:grpSpLocks/>
            </p:cNvGrpSpPr>
            <p:nvPr/>
          </p:nvGrpSpPr>
          <p:grpSpPr bwMode="auto">
            <a:xfrm>
              <a:off x="3901" y="1494"/>
              <a:ext cx="777" cy="776"/>
              <a:chOff x="1105" y="1049"/>
              <a:chExt cx="777" cy="776"/>
            </a:xfrm>
          </p:grpSpPr>
          <p:sp>
            <p:nvSpPr>
              <p:cNvPr id="77" name="Line 44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8" name="Line 45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9" name="Rectangle 46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47" name="Oval 47"/>
            <p:cNvSpPr>
              <a:spLocks noChangeArrowheads="1"/>
            </p:cNvSpPr>
            <p:nvPr/>
          </p:nvSpPr>
          <p:spPr bwMode="auto">
            <a:xfrm>
              <a:off x="4654" y="1468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8" name="Oval 48"/>
            <p:cNvSpPr>
              <a:spLocks noChangeArrowheads="1"/>
            </p:cNvSpPr>
            <p:nvPr/>
          </p:nvSpPr>
          <p:spPr bwMode="auto">
            <a:xfrm>
              <a:off x="3859" y="704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Oval 49"/>
            <p:cNvSpPr>
              <a:spLocks noChangeArrowheads="1"/>
            </p:cNvSpPr>
            <p:nvPr/>
          </p:nvSpPr>
          <p:spPr bwMode="auto">
            <a:xfrm>
              <a:off x="3082" y="1468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Oval 50"/>
            <p:cNvSpPr>
              <a:spLocks noChangeArrowheads="1"/>
            </p:cNvSpPr>
            <p:nvPr/>
          </p:nvSpPr>
          <p:spPr bwMode="auto">
            <a:xfrm rot="5400000">
              <a:off x="3771" y="2563"/>
              <a:ext cx="245" cy="24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Line 51"/>
            <p:cNvSpPr>
              <a:spLocks noChangeShapeType="1"/>
            </p:cNvSpPr>
            <p:nvPr/>
          </p:nvSpPr>
          <p:spPr bwMode="auto">
            <a:xfrm rot="16200000" flipV="1">
              <a:off x="3894" y="1889"/>
              <a:ext cx="0" cy="1589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52" name="Group 52"/>
            <p:cNvGrpSpPr>
              <a:grpSpLocks/>
            </p:cNvGrpSpPr>
            <p:nvPr/>
          </p:nvGrpSpPr>
          <p:grpSpPr bwMode="auto">
            <a:xfrm>
              <a:off x="3116" y="733"/>
              <a:ext cx="769" cy="768"/>
              <a:chOff x="1105" y="1049"/>
              <a:chExt cx="777" cy="776"/>
            </a:xfrm>
          </p:grpSpPr>
          <p:sp>
            <p:nvSpPr>
              <p:cNvPr id="74" name="Line 53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Line 54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Rectangle 55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3" name="Group 56"/>
            <p:cNvGrpSpPr>
              <a:grpSpLocks/>
            </p:cNvGrpSpPr>
            <p:nvPr/>
          </p:nvGrpSpPr>
          <p:grpSpPr bwMode="auto">
            <a:xfrm rot="-5400000">
              <a:off x="3102" y="1481"/>
              <a:ext cx="793" cy="800"/>
              <a:chOff x="1105" y="1049"/>
              <a:chExt cx="777" cy="776"/>
            </a:xfrm>
          </p:grpSpPr>
          <p:sp>
            <p:nvSpPr>
              <p:cNvPr id="71" name="Line 57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Line 58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Rectangle 59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grpSp>
          <p:nvGrpSpPr>
            <p:cNvPr id="54" name="Group 60"/>
            <p:cNvGrpSpPr>
              <a:grpSpLocks/>
            </p:cNvGrpSpPr>
            <p:nvPr/>
          </p:nvGrpSpPr>
          <p:grpSpPr bwMode="auto">
            <a:xfrm rot="-5400000">
              <a:off x="3890" y="717"/>
              <a:ext cx="777" cy="776"/>
              <a:chOff x="1105" y="1049"/>
              <a:chExt cx="777" cy="776"/>
            </a:xfrm>
          </p:grpSpPr>
          <p:sp>
            <p:nvSpPr>
              <p:cNvPr id="68" name="Line 61"/>
              <p:cNvSpPr>
                <a:spLocks noChangeShapeType="1"/>
              </p:cNvSpPr>
              <p:nvPr/>
            </p:nvSpPr>
            <p:spPr bwMode="auto">
              <a:xfrm flipV="1">
                <a:off x="1584" y="1049"/>
                <a:ext cx="298" cy="295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69" name="Line 62"/>
              <p:cNvSpPr>
                <a:spLocks noChangeShapeType="1"/>
              </p:cNvSpPr>
              <p:nvPr/>
            </p:nvSpPr>
            <p:spPr bwMode="auto">
              <a:xfrm flipH="1">
                <a:off x="1105" y="1536"/>
                <a:ext cx="287" cy="289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0" name="Rectangle 63"/>
              <p:cNvSpPr>
                <a:spLocks noChangeArrowheads="1"/>
              </p:cNvSpPr>
              <p:nvPr/>
            </p:nvSpPr>
            <p:spPr bwMode="auto">
              <a:xfrm rot="2700000" flipH="1">
                <a:off x="1437" y="1290"/>
                <a:ext cx="86" cy="288"/>
              </a:xfrm>
              <a:prstGeom prst="rect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5" name="Oval 64"/>
            <p:cNvSpPr>
              <a:spLocks noChangeArrowheads="1"/>
            </p:cNvSpPr>
            <p:nvPr/>
          </p:nvSpPr>
          <p:spPr bwMode="auto">
            <a:xfrm rot="5400000">
              <a:off x="5107" y="1316"/>
              <a:ext cx="245" cy="245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Oval 65"/>
            <p:cNvSpPr>
              <a:spLocks noChangeArrowheads="1"/>
            </p:cNvSpPr>
            <p:nvPr/>
          </p:nvSpPr>
          <p:spPr bwMode="auto">
            <a:xfrm>
              <a:off x="3860" y="2245"/>
              <a:ext cx="57" cy="57"/>
            </a:xfrm>
            <a:prstGeom prst="ellipse">
              <a:avLst/>
            </a:prstGeom>
            <a:solidFill>
              <a:srgbClr val="0000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66"/>
            <p:cNvSpPr>
              <a:spLocks noChangeShapeType="1"/>
            </p:cNvSpPr>
            <p:nvPr/>
          </p:nvSpPr>
          <p:spPr bwMode="auto">
            <a:xfrm>
              <a:off x="5234" y="1365"/>
              <a:ext cx="0" cy="19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sm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Rectangle 67"/>
            <p:cNvSpPr>
              <a:spLocks noChangeArrowheads="1"/>
            </p:cNvSpPr>
            <p:nvPr/>
          </p:nvSpPr>
          <p:spPr bwMode="auto">
            <a:xfrm>
              <a:off x="5324" y="1310"/>
              <a:ext cx="34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G</a:t>
              </a:r>
            </a:p>
          </p:txBody>
        </p:sp>
        <p:sp>
          <p:nvSpPr>
            <p:cNvPr id="59" name="Rectangle 68"/>
            <p:cNvSpPr>
              <a:spLocks noChangeArrowheads="1"/>
            </p:cNvSpPr>
            <p:nvPr/>
          </p:nvSpPr>
          <p:spPr bwMode="auto">
            <a:xfrm rot="30116">
              <a:off x="3188" y="813"/>
              <a:ext cx="30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2075" tIns="46038" rIns="92075" bIns="46038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R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0" name="Line 69"/>
            <p:cNvSpPr>
              <a:spLocks noChangeShapeType="1"/>
            </p:cNvSpPr>
            <p:nvPr/>
          </p:nvSpPr>
          <p:spPr bwMode="auto">
            <a:xfrm>
              <a:off x="3888" y="2272"/>
              <a:ext cx="96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70"/>
            <p:cNvSpPr>
              <a:spLocks noChangeShapeType="1"/>
            </p:cNvSpPr>
            <p:nvPr/>
          </p:nvSpPr>
          <p:spPr bwMode="auto">
            <a:xfrm>
              <a:off x="3896" y="720"/>
              <a:ext cx="94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Oval 71"/>
            <p:cNvSpPr>
              <a:spLocks noChangeArrowheads="1"/>
            </p:cNvSpPr>
            <p:nvPr/>
          </p:nvSpPr>
          <p:spPr bwMode="auto">
            <a:xfrm>
              <a:off x="4832" y="688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Oval 72"/>
            <p:cNvSpPr>
              <a:spLocks noChangeArrowheads="1"/>
            </p:cNvSpPr>
            <p:nvPr/>
          </p:nvSpPr>
          <p:spPr bwMode="auto">
            <a:xfrm>
              <a:off x="4840" y="2232"/>
              <a:ext cx="72" cy="72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Line 73"/>
            <p:cNvSpPr>
              <a:spLocks noChangeShapeType="1"/>
            </p:cNvSpPr>
            <p:nvPr/>
          </p:nvSpPr>
          <p:spPr bwMode="auto">
            <a:xfrm>
              <a:off x="4912" y="2272"/>
              <a:ext cx="3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5" name="Line 74"/>
            <p:cNvSpPr>
              <a:spLocks noChangeShapeType="1"/>
            </p:cNvSpPr>
            <p:nvPr/>
          </p:nvSpPr>
          <p:spPr bwMode="auto">
            <a:xfrm>
              <a:off x="4904" y="728"/>
              <a:ext cx="3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Rectangle 75"/>
            <p:cNvSpPr>
              <a:spLocks noChangeArrowheads="1"/>
            </p:cNvSpPr>
            <p:nvPr/>
          </p:nvSpPr>
          <p:spPr bwMode="auto">
            <a:xfrm rot="-15499">
              <a:off x="4772" y="406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  <p:sp>
          <p:nvSpPr>
            <p:cNvPr id="67" name="Rectangle 76"/>
            <p:cNvSpPr>
              <a:spLocks noChangeArrowheads="1"/>
            </p:cNvSpPr>
            <p:nvPr/>
          </p:nvSpPr>
          <p:spPr bwMode="auto">
            <a:xfrm rot="-15499">
              <a:off x="4812" y="2310"/>
              <a:ext cx="22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6697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30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793875" y="193675"/>
            <a:ext cx="5178425" cy="6572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CC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>
              <a:defRPr/>
            </a:pPr>
            <a:r>
              <a:rPr lang="en-US" altLang="zh-CN" sz="32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2.8</a:t>
            </a:r>
            <a:r>
              <a:rPr lang="en-US" altLang="zh-CN" sz="32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  </a:t>
            </a:r>
            <a:r>
              <a:rPr lang="zh-CN" altLang="en-US" sz="3200" b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华文新魏" panose="02010800040101010101" pitchFamily="2" charset="-122"/>
                <a:ea typeface="华文新魏" panose="02010800040101010101" pitchFamily="2" charset="-122"/>
              </a:rPr>
              <a:t>受控源电路的分析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266700" y="962025"/>
            <a:ext cx="8597900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sym typeface="+mn-ea"/>
              </a:rPr>
              <a:t>独立电源：</a:t>
            </a: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指电压源的电压或电流源的电流不受外电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                    路的控制而独立存在的电源。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1743075" y="723900"/>
            <a:ext cx="5191125" cy="171450"/>
            <a:chOff x="846" y="504"/>
            <a:chExt cx="3270" cy="108"/>
          </a:xfrm>
        </p:grpSpPr>
        <p:pic>
          <p:nvPicPr>
            <p:cNvPr id="7" name="Picture 5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24" y="504"/>
              <a:ext cx="108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6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6" y="504"/>
              <a:ext cx="108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7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2" y="504"/>
              <a:ext cx="108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8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12" y="504"/>
              <a:ext cx="108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9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6" y="504"/>
              <a:ext cx="108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36" y="504"/>
              <a:ext cx="108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1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38" y="504"/>
              <a:ext cx="108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2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4" y="504"/>
              <a:ext cx="108" cy="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3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14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4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10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5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0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16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2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17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8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18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88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9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0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20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6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21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8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22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4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3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6" name="Picture 24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66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5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52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26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54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7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50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0" name="Picture 28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40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29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6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0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62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31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2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4" name="Picture 32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8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5" name="Picture 33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28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6" name="Picture 34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0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35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26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36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6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7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8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38" descr="Green and Black Diamond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14" y="504"/>
              <a:ext cx="102" cy="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1" name="Text Box 40"/>
          <p:cNvSpPr txBox="1">
            <a:spLocks noChangeArrowheads="1"/>
          </p:cNvSpPr>
          <p:nvPr/>
        </p:nvSpPr>
        <p:spPr bwMode="auto">
          <a:xfrm>
            <a:off x="266700" y="1889125"/>
            <a:ext cx="8534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受控电源：</a:t>
            </a: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</a:rPr>
              <a:t>指电压源的电压或电流源的电流受电路中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000099"/>
                </a:solidFill>
                <a:effectLst/>
                <a:uLnTx/>
                <a:uFillTx/>
              </a:rPr>
              <a:t>                    其它部分的电流或电压控制的电源。</a:t>
            </a:r>
          </a:p>
        </p:txBody>
      </p:sp>
      <p:sp>
        <p:nvSpPr>
          <p:cNvPr id="42" name="Text Box 41"/>
          <p:cNvSpPr txBox="1">
            <a:spLocks noChangeArrowheads="1"/>
          </p:cNvSpPr>
          <p:nvPr/>
        </p:nvSpPr>
        <p:spPr bwMode="auto">
          <a:xfrm>
            <a:off x="266700" y="4597400"/>
            <a:ext cx="4508500" cy="604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120000"/>
              </a:lnSpc>
              <a:buFontTx/>
              <a:buNone/>
              <a:defRPr/>
            </a:pPr>
            <a:r>
              <a:rPr kumimoji="1" lang="en-US" altLang="zh-CN" sz="2800">
                <a:solidFill>
                  <a:srgbClr val="CC0000"/>
                </a:solidFill>
                <a:ea typeface="楷体_GB2312" pitchFamily="49" charset="-122"/>
                <a:sym typeface="+mn-ea"/>
              </a:rPr>
              <a:t>2</a:t>
            </a:r>
            <a:r>
              <a:rPr kumimoji="1" lang="zh-CN" altLang="en-US" sz="2800">
                <a:solidFill>
                  <a:srgbClr val="CC0000"/>
                </a:solidFill>
                <a:ea typeface="楷体_GB2312" pitchFamily="49" charset="-122"/>
                <a:sym typeface="+mn-ea"/>
              </a:rPr>
              <a:t>、符号：</a:t>
            </a:r>
            <a:r>
              <a:rPr kumimoji="1" lang="zh-CN" altLang="en-US" sz="2800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用菱形符号表示</a:t>
            </a:r>
            <a:endParaRPr kumimoji="1" lang="zh-CN" altLang="en-US" sz="2800">
              <a:solidFill>
                <a:srgbClr val="0000CC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 pitchFamily="49" charset="-122"/>
              <a:sym typeface="+mn-ea"/>
            </a:endParaRPr>
          </a:p>
        </p:txBody>
      </p:sp>
      <p:grpSp>
        <p:nvGrpSpPr>
          <p:cNvPr id="43" name="Group 42"/>
          <p:cNvGrpSpPr>
            <a:grpSpLocks/>
          </p:cNvGrpSpPr>
          <p:nvPr/>
        </p:nvGrpSpPr>
        <p:grpSpPr bwMode="auto">
          <a:xfrm>
            <a:off x="914400" y="5270500"/>
            <a:ext cx="4064000" cy="604838"/>
            <a:chOff x="1064" y="3176"/>
            <a:chExt cx="2352" cy="381"/>
          </a:xfrm>
        </p:grpSpPr>
        <p:sp>
          <p:nvSpPr>
            <p:cNvPr id="44" name="Text Box 43"/>
            <p:cNvSpPr txBox="1">
              <a:spLocks noChangeArrowheads="1"/>
            </p:cNvSpPr>
            <p:nvPr/>
          </p:nvSpPr>
          <p:spPr bwMode="auto">
            <a:xfrm>
              <a:off x="1064" y="3176"/>
              <a:ext cx="1440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受控电压源：</a:t>
              </a:r>
              <a:endPara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45" name="AutoShape 44"/>
            <p:cNvSpPr>
              <a:spLocks noChangeArrowheads="1"/>
            </p:cNvSpPr>
            <p:nvPr/>
          </p:nvSpPr>
          <p:spPr bwMode="auto">
            <a:xfrm>
              <a:off x="2808" y="3272"/>
              <a:ext cx="336" cy="240"/>
            </a:xfrm>
            <a:prstGeom prst="diamond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Line 45"/>
            <p:cNvSpPr>
              <a:spLocks noChangeShapeType="1"/>
            </p:cNvSpPr>
            <p:nvPr/>
          </p:nvSpPr>
          <p:spPr bwMode="auto">
            <a:xfrm>
              <a:off x="2488" y="3400"/>
              <a:ext cx="92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7" name="Group 46"/>
          <p:cNvGrpSpPr>
            <a:grpSpLocks/>
          </p:cNvGrpSpPr>
          <p:nvPr/>
        </p:nvGrpSpPr>
        <p:grpSpPr bwMode="auto">
          <a:xfrm>
            <a:off x="952500" y="5956300"/>
            <a:ext cx="3962400" cy="604838"/>
            <a:chOff x="1088" y="3600"/>
            <a:chExt cx="2352" cy="381"/>
          </a:xfrm>
        </p:grpSpPr>
        <p:sp>
          <p:nvSpPr>
            <p:cNvPr id="48" name="Text Box 47"/>
            <p:cNvSpPr txBox="1">
              <a:spLocks noChangeArrowheads="1"/>
            </p:cNvSpPr>
            <p:nvPr/>
          </p:nvSpPr>
          <p:spPr bwMode="auto">
            <a:xfrm>
              <a:off x="1088" y="3600"/>
              <a:ext cx="1440" cy="38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2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受控电流源：</a:t>
              </a:r>
              <a:endParaRPr kumimoji="1" lang="zh-CN" altLang="en-US" sz="2800" b="0" i="0" u="none" strike="noStrike" kern="0" cap="none" spc="0" normalizeH="0" baseline="0" noProof="0">
                <a:ln>
                  <a:noFill/>
                </a:ln>
                <a:solidFill>
                  <a:srgbClr val="0000CC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49" name="AutoShape 48"/>
            <p:cNvSpPr>
              <a:spLocks noChangeArrowheads="1"/>
            </p:cNvSpPr>
            <p:nvPr/>
          </p:nvSpPr>
          <p:spPr bwMode="auto">
            <a:xfrm>
              <a:off x="2832" y="3696"/>
              <a:ext cx="336" cy="240"/>
            </a:xfrm>
            <a:prstGeom prst="diamond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Line 49"/>
            <p:cNvSpPr>
              <a:spLocks noChangeShapeType="1"/>
            </p:cNvSpPr>
            <p:nvPr/>
          </p:nvSpPr>
          <p:spPr bwMode="auto">
            <a:xfrm flipV="1">
              <a:off x="2512" y="3824"/>
              <a:ext cx="336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Line 50"/>
            <p:cNvSpPr>
              <a:spLocks noChangeShapeType="1"/>
            </p:cNvSpPr>
            <p:nvPr/>
          </p:nvSpPr>
          <p:spPr bwMode="auto">
            <a:xfrm>
              <a:off x="3000" y="3696"/>
              <a:ext cx="0" cy="23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2" name="Line 51"/>
            <p:cNvSpPr>
              <a:spLocks noChangeShapeType="1"/>
            </p:cNvSpPr>
            <p:nvPr/>
          </p:nvSpPr>
          <p:spPr bwMode="auto">
            <a:xfrm>
              <a:off x="3160" y="3824"/>
              <a:ext cx="2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3" name="Text Box 39"/>
          <p:cNvSpPr txBox="1">
            <a:spLocks noChangeArrowheads="1"/>
          </p:cNvSpPr>
          <p:nvPr/>
        </p:nvSpPr>
        <p:spPr bwMode="auto">
          <a:xfrm>
            <a:off x="241300" y="2806700"/>
            <a:ext cx="8470900" cy="180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en-US" altLang="zh-CN" sz="2800" dirty="0">
                <a:solidFill>
                  <a:srgbClr val="CC0000"/>
                </a:solidFill>
                <a:ea typeface="楷体_GB2312" pitchFamily="49" charset="-122"/>
                <a:sym typeface="+mn-ea"/>
              </a:rPr>
              <a:t>1</a:t>
            </a:r>
            <a:r>
              <a:rPr kumimoji="1" lang="zh-CN" altLang="en-US" sz="2800" dirty="0">
                <a:solidFill>
                  <a:srgbClr val="CC0000"/>
                </a:solidFill>
                <a:ea typeface="楷体_GB2312" pitchFamily="49" charset="-122"/>
                <a:sym typeface="+mn-ea"/>
              </a:rPr>
              <a:t>、特点</a:t>
            </a:r>
          </a:p>
          <a:p>
            <a:pPr>
              <a:buFontTx/>
              <a:buNone/>
              <a:defRPr/>
            </a:pPr>
            <a:r>
              <a:rPr kumimoji="1" lang="zh-CN" altLang="en-US" sz="2800" dirty="0">
                <a:solidFill>
                  <a:srgbClr val="CC0000"/>
                </a:solidFill>
                <a:ea typeface="楷体_GB2312" pitchFamily="49" charset="-122"/>
                <a:sym typeface="+mn-ea"/>
              </a:rPr>
              <a:t>       </a:t>
            </a:r>
            <a:r>
              <a:rPr kumimoji="1" lang="zh-CN" altLang="en-US" sz="2800" dirty="0">
                <a:ea typeface="楷体_GB2312" pitchFamily="49" charset="-122"/>
                <a:sym typeface="+mn-ea"/>
              </a:rPr>
              <a:t>是一种双口元件，它含有两条支路，其中一条为控制支路（开路或短路），另一条为受控支路（一个电压源或一个电流源）。</a:t>
            </a:r>
            <a:endParaRPr kumimoji="1" lang="zh-CN" altLang="en-US" sz="2800" dirty="0">
              <a:effectLst>
                <a:outerShdw blurRad="38100" dist="38100" dir="2700000" algn="tl">
                  <a:srgbClr val="C0C0C0"/>
                </a:outerShdw>
              </a:effectLst>
              <a:ea typeface="楷体_GB2312" pitchFamily="49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89701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41" grpId="0"/>
      <p:bldP spid="42" grpId="0"/>
      <p:bldP spid="5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461090"/>
            <a:ext cx="8802687" cy="5846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32656"/>
            <a:ext cx="5724525" cy="2493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87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5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52400"/>
            <a:ext cx="1676400" cy="533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l"/>
            <a:r>
              <a:rPr lang="en-US" altLang="zh-CN" sz="2800" b="1" smtClean="0">
                <a:solidFill>
                  <a:srgbClr val="CC0000"/>
                </a:solidFill>
                <a:ea typeface="楷体_GB2312" pitchFamily="49" charset="-122"/>
              </a:rPr>
              <a:t>3</a:t>
            </a:r>
            <a:r>
              <a:rPr lang="zh-CN" altLang="en-US" sz="2800" b="1" smtClean="0">
                <a:solidFill>
                  <a:srgbClr val="CC0000"/>
                </a:solidFill>
                <a:ea typeface="楷体_GB2312" pitchFamily="49" charset="-122"/>
              </a:rPr>
              <a:t>、分类</a:t>
            </a:r>
          </a:p>
        </p:txBody>
      </p:sp>
      <p:sp>
        <p:nvSpPr>
          <p:cNvPr id="5" name="Line 129"/>
          <p:cNvSpPr>
            <a:spLocks noChangeShapeType="1"/>
          </p:cNvSpPr>
          <p:nvPr/>
        </p:nvSpPr>
        <p:spPr bwMode="auto">
          <a:xfrm>
            <a:off x="203200" y="3429000"/>
            <a:ext cx="8699500" cy="0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" name="Text Box 131"/>
          <p:cNvSpPr txBox="1">
            <a:spLocks noChangeArrowheads="1"/>
          </p:cNvSpPr>
          <p:nvPr/>
        </p:nvSpPr>
        <p:spPr bwMode="auto">
          <a:xfrm>
            <a:off x="165100" y="642938"/>
            <a:ext cx="625475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buFontTx/>
              <a:buNone/>
              <a:defRPr/>
            </a:pPr>
            <a:r>
              <a:rPr lang="zh-CN" altLang="en-US">
                <a:solidFill>
                  <a:srgbClr val="0052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电压控制电压源</a:t>
            </a:r>
          </a:p>
        </p:txBody>
      </p:sp>
      <p:sp>
        <p:nvSpPr>
          <p:cNvPr id="7" name="Text Box 133"/>
          <p:cNvSpPr txBox="1">
            <a:spLocks noChangeArrowheads="1"/>
          </p:cNvSpPr>
          <p:nvPr/>
        </p:nvSpPr>
        <p:spPr bwMode="auto">
          <a:xfrm>
            <a:off x="187325" y="3657600"/>
            <a:ext cx="625475" cy="23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buFontTx/>
              <a:buNone/>
              <a:defRPr/>
            </a:pPr>
            <a:r>
              <a:rPr lang="zh-CN" altLang="en-US">
                <a:solidFill>
                  <a:srgbClr val="0052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电压控制电流源</a:t>
            </a:r>
          </a:p>
        </p:txBody>
      </p:sp>
      <p:grpSp>
        <p:nvGrpSpPr>
          <p:cNvPr id="8" name="Group 148"/>
          <p:cNvGrpSpPr>
            <a:grpSpLocks/>
          </p:cNvGrpSpPr>
          <p:nvPr/>
        </p:nvGrpSpPr>
        <p:grpSpPr bwMode="auto">
          <a:xfrm>
            <a:off x="776288" y="687388"/>
            <a:ext cx="3490912" cy="2597150"/>
            <a:chOff x="489" y="433"/>
            <a:chExt cx="2199" cy="1636"/>
          </a:xfrm>
        </p:grpSpPr>
        <p:sp>
          <p:nvSpPr>
            <p:cNvPr id="9" name="Text Box 22"/>
            <p:cNvSpPr txBox="1">
              <a:spLocks noChangeArrowheads="1"/>
            </p:cNvSpPr>
            <p:nvPr/>
          </p:nvSpPr>
          <p:spPr bwMode="auto">
            <a:xfrm>
              <a:off x="1052" y="1781"/>
              <a:ext cx="11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(a)VCVS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grpSp>
          <p:nvGrpSpPr>
            <p:cNvPr id="10" name="Group 143"/>
            <p:cNvGrpSpPr>
              <a:grpSpLocks/>
            </p:cNvGrpSpPr>
            <p:nvPr/>
          </p:nvGrpSpPr>
          <p:grpSpPr bwMode="auto">
            <a:xfrm>
              <a:off x="489" y="433"/>
              <a:ext cx="2199" cy="1273"/>
              <a:chOff x="489" y="433"/>
              <a:chExt cx="2199" cy="1273"/>
            </a:xfrm>
          </p:grpSpPr>
          <p:sp>
            <p:nvSpPr>
              <p:cNvPr id="11" name="Text Box 3"/>
              <p:cNvSpPr txBox="1">
                <a:spLocks noChangeArrowheads="1"/>
              </p:cNvSpPr>
              <p:nvPr/>
            </p:nvSpPr>
            <p:spPr bwMode="auto">
              <a:xfrm>
                <a:off x="1721" y="1013"/>
                <a:ext cx="430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  <a:sym typeface="Symbol" panose="05050102010706020507" pitchFamily="18" charset="2"/>
                  </a:rPr>
                  <a:t></a:t>
                </a: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2" name="Oval 5"/>
              <p:cNvSpPr>
                <a:spLocks noChangeArrowheads="1"/>
              </p:cNvSpPr>
              <p:nvPr/>
            </p:nvSpPr>
            <p:spPr bwMode="auto">
              <a:xfrm>
                <a:off x="2418" y="835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Line 6"/>
              <p:cNvSpPr>
                <a:spLocks noChangeShapeType="1"/>
              </p:cNvSpPr>
              <p:nvPr/>
            </p:nvSpPr>
            <p:spPr bwMode="auto">
              <a:xfrm flipH="1">
                <a:off x="1644" y="855"/>
                <a:ext cx="774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Text Box 15"/>
              <p:cNvSpPr txBox="1">
                <a:spLocks noChangeArrowheads="1"/>
              </p:cNvSpPr>
              <p:nvPr/>
            </p:nvSpPr>
            <p:spPr bwMode="auto">
              <a:xfrm>
                <a:off x="1652" y="878"/>
                <a:ext cx="225" cy="51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7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75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_</a:t>
                </a:r>
              </a:p>
            </p:txBody>
          </p:sp>
          <p:sp>
            <p:nvSpPr>
              <p:cNvPr id="15" name="Text Box 16"/>
              <p:cNvSpPr txBox="1">
                <a:spLocks noChangeArrowheads="1"/>
              </p:cNvSpPr>
              <p:nvPr/>
            </p:nvSpPr>
            <p:spPr bwMode="auto">
              <a:xfrm>
                <a:off x="489" y="1086"/>
                <a:ext cx="319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6" name="Text Box 17"/>
              <p:cNvSpPr txBox="1">
                <a:spLocks noChangeArrowheads="1"/>
              </p:cNvSpPr>
              <p:nvPr/>
            </p:nvSpPr>
            <p:spPr bwMode="auto">
              <a:xfrm>
                <a:off x="2241" y="1100"/>
                <a:ext cx="447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U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7" name="Line 18"/>
              <p:cNvSpPr>
                <a:spLocks noChangeShapeType="1"/>
              </p:cNvSpPr>
              <p:nvPr/>
            </p:nvSpPr>
            <p:spPr bwMode="auto">
              <a:xfrm>
                <a:off x="728" y="773"/>
                <a:ext cx="348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Line 19"/>
              <p:cNvSpPr>
                <a:spLocks noChangeShapeType="1"/>
              </p:cNvSpPr>
              <p:nvPr/>
            </p:nvSpPr>
            <p:spPr bwMode="auto">
              <a:xfrm flipH="1">
                <a:off x="2188" y="749"/>
                <a:ext cx="300" cy="0"/>
              </a:xfrm>
              <a:prstGeom prst="line">
                <a:avLst/>
              </a:prstGeom>
              <a:noFill/>
              <a:ln w="38100">
                <a:solidFill>
                  <a:srgbClr val="FF3300"/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9" name="Text Box 20"/>
              <p:cNvSpPr txBox="1">
                <a:spLocks noChangeArrowheads="1"/>
              </p:cNvSpPr>
              <p:nvPr/>
            </p:nvSpPr>
            <p:spPr bwMode="auto">
              <a:xfrm>
                <a:off x="2131" y="435"/>
                <a:ext cx="421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2</a:t>
                </a:r>
                <a:endPara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0" name="Text Box 21"/>
              <p:cNvSpPr txBox="1">
                <a:spLocks noChangeArrowheads="1"/>
              </p:cNvSpPr>
              <p:nvPr/>
            </p:nvSpPr>
            <p:spPr bwMode="auto">
              <a:xfrm>
                <a:off x="600" y="433"/>
                <a:ext cx="504" cy="2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>
                <a:lvl1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1pPr>
                <a:lvl2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2pPr>
                <a:lvl3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3pPr>
                <a:lvl4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4pPr>
                <a:lvl5pPr eaLnBrk="0" hangingPunct="0"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5pPr>
                <a:lvl6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6pPr>
                <a:lvl7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7pPr>
                <a:lvl8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8pPr>
                <a:lvl9pPr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 sz="24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1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I</a:t>
                </a:r>
                <a:r>
                  <a:rPr kumimoji="0" lang="en-US" altLang="zh-CN" sz="2400" b="1" i="0" u="none" strike="noStrike" kern="0" cap="none" spc="0" normalizeH="0" baseline="-2500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1</a:t>
                </a:r>
                <a:r>
                  <a:rPr kumimoji="0" lang="en-US" altLang="zh-CN" sz="2400" b="1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latin typeface="Times New Roman" panose="02020603050405020304" pitchFamily="18" charset="0"/>
                    <a:ea typeface="宋体" panose="02010600030101010101" pitchFamily="2" charset="-122"/>
                  </a:rPr>
                  <a:t>=0</a:t>
                </a:r>
              </a:p>
            </p:txBody>
          </p:sp>
          <p:sp>
            <p:nvSpPr>
              <p:cNvPr id="21" name="Text Box 23"/>
              <p:cNvSpPr txBox="1">
                <a:spLocks noChangeArrowheads="1"/>
              </p:cNvSpPr>
              <p:nvPr/>
            </p:nvSpPr>
            <p:spPr bwMode="auto">
              <a:xfrm>
                <a:off x="544" y="874"/>
                <a:ext cx="17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grpSp>
            <p:nvGrpSpPr>
              <p:cNvPr id="22" name="Group 135"/>
              <p:cNvGrpSpPr>
                <a:grpSpLocks/>
              </p:cNvGrpSpPr>
              <p:nvPr/>
            </p:nvGrpSpPr>
            <p:grpSpPr bwMode="auto">
              <a:xfrm>
                <a:off x="632" y="823"/>
                <a:ext cx="718" cy="75"/>
                <a:chOff x="632" y="823"/>
                <a:chExt cx="718" cy="75"/>
              </a:xfrm>
            </p:grpSpPr>
            <p:sp>
              <p:nvSpPr>
                <p:cNvPr id="35" name="Oval 25"/>
                <p:cNvSpPr>
                  <a:spLocks noChangeArrowheads="1"/>
                </p:cNvSpPr>
                <p:nvPr/>
              </p:nvSpPr>
              <p:spPr bwMode="auto">
                <a:xfrm>
                  <a:off x="632" y="824"/>
                  <a:ext cx="64" cy="67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" name="Oval 26"/>
                <p:cNvSpPr>
                  <a:spLocks noChangeArrowheads="1"/>
                </p:cNvSpPr>
                <p:nvPr/>
              </p:nvSpPr>
              <p:spPr bwMode="auto">
                <a:xfrm>
                  <a:off x="1286" y="823"/>
                  <a:ext cx="64" cy="75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" name="Line 27"/>
                <p:cNvSpPr>
                  <a:spLocks noChangeShapeType="1"/>
                </p:cNvSpPr>
                <p:nvPr/>
              </p:nvSpPr>
              <p:spPr bwMode="auto">
                <a:xfrm flipH="1">
                  <a:off x="686" y="858"/>
                  <a:ext cx="60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3" name="Text Box 28"/>
              <p:cNvSpPr txBox="1">
                <a:spLocks noChangeArrowheads="1"/>
              </p:cNvSpPr>
              <p:nvPr/>
            </p:nvSpPr>
            <p:spPr bwMode="auto">
              <a:xfrm>
                <a:off x="536" y="1281"/>
                <a:ext cx="222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</a:t>
                </a:r>
                <a:endPara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endParaRPr>
              </a:p>
            </p:txBody>
          </p:sp>
          <p:sp>
            <p:nvSpPr>
              <p:cNvPr id="24" name="Text Box 29"/>
              <p:cNvSpPr txBox="1">
                <a:spLocks noChangeArrowheads="1"/>
              </p:cNvSpPr>
              <p:nvPr/>
            </p:nvSpPr>
            <p:spPr bwMode="auto">
              <a:xfrm>
                <a:off x="2346" y="882"/>
                <a:ext cx="174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 marL="0" marR="0" lvl="0" indent="0" algn="ctr" defTabSz="914400" eaLnBrk="0" fontAlgn="auto" latinLnBrk="0" hangingPunct="0">
                  <a:lnSpc>
                    <a:spcPct val="100000"/>
                  </a:lnSpc>
                  <a:spcBef>
                    <a:spcPct val="500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+mn-ea"/>
                  </a:rPr>
                  <a:t>+</a:t>
                </a:r>
              </a:p>
            </p:txBody>
          </p:sp>
          <p:sp>
            <p:nvSpPr>
              <p:cNvPr id="25" name="Rectangle 31"/>
              <p:cNvSpPr>
                <a:spLocks noChangeArrowheads="1"/>
              </p:cNvSpPr>
              <p:nvPr/>
            </p:nvSpPr>
            <p:spPr bwMode="auto">
              <a:xfrm>
                <a:off x="1088" y="688"/>
                <a:ext cx="1042" cy="1018"/>
              </a:xfrm>
              <a:prstGeom prst="rect">
                <a:avLst/>
              </a:prstGeom>
              <a:noFill/>
              <a:ln w="38100">
                <a:solidFill>
                  <a:srgbClr val="333399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6" name="Oval 33"/>
              <p:cNvSpPr>
                <a:spLocks noChangeArrowheads="1"/>
              </p:cNvSpPr>
              <p:nvPr/>
            </p:nvSpPr>
            <p:spPr bwMode="auto">
              <a:xfrm>
                <a:off x="2396" y="1528"/>
                <a:ext cx="68" cy="68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27" name="Line 34"/>
              <p:cNvSpPr>
                <a:spLocks noChangeShapeType="1"/>
              </p:cNvSpPr>
              <p:nvPr/>
            </p:nvSpPr>
            <p:spPr bwMode="auto">
              <a:xfrm flipH="1">
                <a:off x="1638" y="1556"/>
                <a:ext cx="758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grpSp>
            <p:nvGrpSpPr>
              <p:cNvPr id="28" name="Group 136"/>
              <p:cNvGrpSpPr>
                <a:grpSpLocks/>
              </p:cNvGrpSpPr>
              <p:nvPr/>
            </p:nvGrpSpPr>
            <p:grpSpPr bwMode="auto">
              <a:xfrm>
                <a:off x="608" y="1527"/>
                <a:ext cx="718" cy="75"/>
                <a:chOff x="632" y="823"/>
                <a:chExt cx="718" cy="75"/>
              </a:xfrm>
            </p:grpSpPr>
            <p:sp>
              <p:nvSpPr>
                <p:cNvPr id="32" name="Oval 137"/>
                <p:cNvSpPr>
                  <a:spLocks noChangeArrowheads="1"/>
                </p:cNvSpPr>
                <p:nvPr/>
              </p:nvSpPr>
              <p:spPr bwMode="auto">
                <a:xfrm>
                  <a:off x="632" y="824"/>
                  <a:ext cx="64" cy="67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" name="Oval 138"/>
                <p:cNvSpPr>
                  <a:spLocks noChangeArrowheads="1"/>
                </p:cNvSpPr>
                <p:nvPr/>
              </p:nvSpPr>
              <p:spPr bwMode="auto">
                <a:xfrm>
                  <a:off x="1286" y="823"/>
                  <a:ext cx="64" cy="75"/>
                </a:xfrm>
                <a:prstGeom prst="ellips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wrap="none" anchor="ctr"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" name="Line 139"/>
                <p:cNvSpPr>
                  <a:spLocks noChangeShapeType="1"/>
                </p:cNvSpPr>
                <p:nvPr/>
              </p:nvSpPr>
              <p:spPr bwMode="auto">
                <a:xfrm flipH="1">
                  <a:off x="686" y="858"/>
                  <a:ext cx="600" cy="0"/>
                </a:xfrm>
                <a:prstGeom prst="line">
                  <a:avLst/>
                </a:prstGeom>
                <a:noFill/>
                <a:ln w="381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9" name="AutoShape 140"/>
              <p:cNvSpPr>
                <a:spLocks noChangeArrowheads="1"/>
              </p:cNvSpPr>
              <p:nvPr/>
            </p:nvSpPr>
            <p:spPr bwMode="auto">
              <a:xfrm>
                <a:off x="1536" y="1032"/>
                <a:ext cx="216" cy="320"/>
              </a:xfrm>
              <a:prstGeom prst="diamond">
                <a:avLst/>
              </a:prstGeom>
              <a:noFill/>
              <a:ln w="3810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Line 141"/>
              <p:cNvSpPr>
                <a:spLocks noChangeShapeType="1"/>
              </p:cNvSpPr>
              <p:nvPr/>
            </p:nvSpPr>
            <p:spPr bwMode="auto">
              <a:xfrm>
                <a:off x="1640" y="864"/>
                <a:ext cx="0" cy="688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" name="Rectangle 142"/>
              <p:cNvSpPr>
                <a:spLocks noChangeArrowheads="1"/>
              </p:cNvSpPr>
              <p:nvPr/>
            </p:nvSpPr>
            <p:spPr bwMode="auto">
              <a:xfrm>
                <a:off x="2362" y="1288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381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uLnTx/>
                    <a:uFillTx/>
                    <a:sym typeface="Symbol" panose="05050102010706020507" pitchFamily="18" charset="2"/>
                  </a:rPr>
                  <a:t></a:t>
                </a:r>
              </a:p>
            </p:txBody>
          </p:sp>
        </p:grpSp>
      </p:grpSp>
      <p:sp>
        <p:nvSpPr>
          <p:cNvPr id="38" name="Rectangle 144"/>
          <p:cNvSpPr>
            <a:spLocks noChangeArrowheads="1"/>
          </p:cNvSpPr>
          <p:nvPr/>
        </p:nvSpPr>
        <p:spPr bwMode="auto">
          <a:xfrm>
            <a:off x="4459288" y="1320800"/>
            <a:ext cx="3414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0" lang="zh-CN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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，与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无关</a:t>
            </a:r>
          </a:p>
        </p:txBody>
      </p:sp>
      <p:grpSp>
        <p:nvGrpSpPr>
          <p:cNvPr id="39" name="Group 147"/>
          <p:cNvGrpSpPr>
            <a:grpSpLocks/>
          </p:cNvGrpSpPr>
          <p:nvPr/>
        </p:nvGrpSpPr>
        <p:grpSpPr bwMode="auto">
          <a:xfrm>
            <a:off x="4502150" y="1803400"/>
            <a:ext cx="4540250" cy="787400"/>
            <a:chOff x="2836" y="992"/>
            <a:chExt cx="2860" cy="496"/>
          </a:xfrm>
        </p:grpSpPr>
        <p:graphicFrame>
          <p:nvGraphicFramePr>
            <p:cNvPr id="40" name="Object 145"/>
            <p:cNvGraphicFramePr>
              <a:graphicFrameLocks noChangeAspect="1"/>
            </p:cNvGraphicFramePr>
            <p:nvPr/>
          </p:nvGraphicFramePr>
          <p:xfrm>
            <a:off x="2836" y="992"/>
            <a:ext cx="639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6" r:id="rId3" imgW="495085" imgH="431613" progId="Equation.3">
                    <p:embed/>
                  </p:oleObj>
                </mc:Choice>
                <mc:Fallback>
                  <p:oleObj r:id="rId3" imgW="495085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6" y="992"/>
                          <a:ext cx="639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" name="Rectangle 146"/>
            <p:cNvSpPr>
              <a:spLocks noChangeArrowheads="1"/>
            </p:cNvSpPr>
            <p:nvPr/>
          </p:nvSpPr>
          <p:spPr bwMode="auto">
            <a:xfrm>
              <a:off x="3457" y="1094"/>
              <a:ext cx="22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，电压放大系数，无量纲</a:t>
              </a:r>
            </a:p>
          </p:txBody>
        </p:sp>
      </p:grpSp>
      <p:sp>
        <p:nvSpPr>
          <p:cNvPr id="42" name="Rectangle 179"/>
          <p:cNvSpPr>
            <a:spLocks noChangeArrowheads="1"/>
          </p:cNvSpPr>
          <p:nvPr/>
        </p:nvSpPr>
        <p:spPr bwMode="auto">
          <a:xfrm>
            <a:off x="4433888" y="4178300"/>
            <a:ext cx="3414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g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，与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无关</a:t>
            </a:r>
          </a:p>
        </p:txBody>
      </p:sp>
      <p:grpSp>
        <p:nvGrpSpPr>
          <p:cNvPr id="43" name="Group 188"/>
          <p:cNvGrpSpPr>
            <a:grpSpLocks/>
          </p:cNvGrpSpPr>
          <p:nvPr/>
        </p:nvGrpSpPr>
        <p:grpSpPr bwMode="auto">
          <a:xfrm>
            <a:off x="4502150" y="4660900"/>
            <a:ext cx="3902075" cy="787400"/>
            <a:chOff x="2836" y="2936"/>
            <a:chExt cx="2458" cy="496"/>
          </a:xfrm>
        </p:grpSpPr>
        <p:graphicFrame>
          <p:nvGraphicFramePr>
            <p:cNvPr id="44" name="Object 181"/>
            <p:cNvGraphicFramePr>
              <a:graphicFrameLocks noChangeAspect="1"/>
            </p:cNvGraphicFramePr>
            <p:nvPr/>
          </p:nvGraphicFramePr>
          <p:xfrm>
            <a:off x="2836" y="2936"/>
            <a:ext cx="607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7" r:id="rId5" imgW="469696" imgH="431613" progId="Equation.3">
                    <p:embed/>
                  </p:oleObj>
                </mc:Choice>
                <mc:Fallback>
                  <p:oleObj r:id="rId5" imgW="469696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36" y="2936"/>
                          <a:ext cx="607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5" name="Rectangle 182"/>
            <p:cNvSpPr>
              <a:spLocks noChangeArrowheads="1"/>
            </p:cNvSpPr>
            <p:nvPr/>
          </p:nvSpPr>
          <p:spPr bwMode="auto">
            <a:xfrm>
              <a:off x="3441" y="3038"/>
              <a:ext cx="18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，转移电导，有量纲</a:t>
              </a:r>
            </a:p>
          </p:txBody>
        </p:sp>
      </p:grpSp>
      <p:grpSp>
        <p:nvGrpSpPr>
          <p:cNvPr id="46" name="Group 187"/>
          <p:cNvGrpSpPr>
            <a:grpSpLocks/>
          </p:cNvGrpSpPr>
          <p:nvPr/>
        </p:nvGrpSpPr>
        <p:grpSpPr bwMode="auto">
          <a:xfrm>
            <a:off x="725488" y="3621088"/>
            <a:ext cx="3490912" cy="2597150"/>
            <a:chOff x="457" y="2281"/>
            <a:chExt cx="2199" cy="1636"/>
          </a:xfrm>
        </p:grpSpPr>
        <p:sp>
          <p:nvSpPr>
            <p:cNvPr id="47" name="Text Box 150"/>
            <p:cNvSpPr txBox="1">
              <a:spLocks noChangeArrowheads="1"/>
            </p:cNvSpPr>
            <p:nvPr/>
          </p:nvSpPr>
          <p:spPr bwMode="auto">
            <a:xfrm>
              <a:off x="1020" y="3629"/>
              <a:ext cx="11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(b)VCCS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48" name="Text Box 152"/>
            <p:cNvSpPr txBox="1">
              <a:spLocks noChangeArrowheads="1"/>
            </p:cNvSpPr>
            <p:nvPr/>
          </p:nvSpPr>
          <p:spPr bwMode="auto">
            <a:xfrm>
              <a:off x="1696" y="2861"/>
              <a:ext cx="41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g</a:t>
              </a: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9" name="Oval 153"/>
            <p:cNvSpPr>
              <a:spLocks noChangeArrowheads="1"/>
            </p:cNvSpPr>
            <p:nvPr/>
          </p:nvSpPr>
          <p:spPr bwMode="auto">
            <a:xfrm>
              <a:off x="2386" y="2683"/>
              <a:ext cx="68" cy="6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Line 154"/>
            <p:cNvSpPr>
              <a:spLocks noChangeShapeType="1"/>
            </p:cNvSpPr>
            <p:nvPr/>
          </p:nvSpPr>
          <p:spPr bwMode="auto">
            <a:xfrm flipH="1">
              <a:off x="1612" y="2703"/>
              <a:ext cx="7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 Box 156"/>
            <p:cNvSpPr txBox="1">
              <a:spLocks noChangeArrowheads="1"/>
            </p:cNvSpPr>
            <p:nvPr/>
          </p:nvSpPr>
          <p:spPr bwMode="auto">
            <a:xfrm>
              <a:off x="457" y="2934"/>
              <a:ext cx="319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Text Box 157"/>
            <p:cNvSpPr txBox="1">
              <a:spLocks noChangeArrowheads="1"/>
            </p:cNvSpPr>
            <p:nvPr/>
          </p:nvSpPr>
          <p:spPr bwMode="auto">
            <a:xfrm>
              <a:off x="2209" y="2948"/>
              <a:ext cx="4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3" name="Line 158"/>
            <p:cNvSpPr>
              <a:spLocks noChangeShapeType="1"/>
            </p:cNvSpPr>
            <p:nvPr/>
          </p:nvSpPr>
          <p:spPr bwMode="auto">
            <a:xfrm>
              <a:off x="696" y="2621"/>
              <a:ext cx="348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Line 159"/>
            <p:cNvSpPr>
              <a:spLocks noChangeShapeType="1"/>
            </p:cNvSpPr>
            <p:nvPr/>
          </p:nvSpPr>
          <p:spPr bwMode="auto">
            <a:xfrm flipH="1">
              <a:off x="2156" y="2597"/>
              <a:ext cx="3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 Box 160"/>
            <p:cNvSpPr txBox="1">
              <a:spLocks noChangeArrowheads="1"/>
            </p:cNvSpPr>
            <p:nvPr/>
          </p:nvSpPr>
          <p:spPr bwMode="auto">
            <a:xfrm>
              <a:off x="2099" y="2283"/>
              <a:ext cx="4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6" name="Text Box 161"/>
            <p:cNvSpPr txBox="1">
              <a:spLocks noChangeArrowheads="1"/>
            </p:cNvSpPr>
            <p:nvPr/>
          </p:nvSpPr>
          <p:spPr bwMode="auto">
            <a:xfrm>
              <a:off x="568" y="2281"/>
              <a:ext cx="50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=0</a:t>
              </a:r>
            </a:p>
          </p:txBody>
        </p:sp>
        <p:sp>
          <p:nvSpPr>
            <p:cNvPr id="57" name="Text Box 162"/>
            <p:cNvSpPr txBox="1">
              <a:spLocks noChangeArrowheads="1"/>
            </p:cNvSpPr>
            <p:nvPr/>
          </p:nvSpPr>
          <p:spPr bwMode="auto">
            <a:xfrm>
              <a:off x="512" y="2722"/>
              <a:ext cx="1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grpSp>
          <p:nvGrpSpPr>
            <p:cNvPr id="58" name="Group 163"/>
            <p:cNvGrpSpPr>
              <a:grpSpLocks/>
            </p:cNvGrpSpPr>
            <p:nvPr/>
          </p:nvGrpSpPr>
          <p:grpSpPr bwMode="auto">
            <a:xfrm>
              <a:off x="600" y="2671"/>
              <a:ext cx="718" cy="75"/>
              <a:chOff x="632" y="823"/>
              <a:chExt cx="718" cy="75"/>
            </a:xfrm>
          </p:grpSpPr>
          <p:sp>
            <p:nvSpPr>
              <p:cNvPr id="74" name="Oval 164"/>
              <p:cNvSpPr>
                <a:spLocks noChangeArrowheads="1"/>
              </p:cNvSpPr>
              <p:nvPr/>
            </p:nvSpPr>
            <p:spPr bwMode="auto">
              <a:xfrm>
                <a:off x="632" y="824"/>
                <a:ext cx="64" cy="6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5" name="Oval 165"/>
              <p:cNvSpPr>
                <a:spLocks noChangeArrowheads="1"/>
              </p:cNvSpPr>
              <p:nvPr/>
            </p:nvSpPr>
            <p:spPr bwMode="auto">
              <a:xfrm>
                <a:off x="1286" y="823"/>
                <a:ext cx="64" cy="75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6" name="Line 166"/>
              <p:cNvSpPr>
                <a:spLocks noChangeShapeType="1"/>
              </p:cNvSpPr>
              <p:nvPr/>
            </p:nvSpPr>
            <p:spPr bwMode="auto">
              <a:xfrm flipH="1">
                <a:off x="686" y="858"/>
                <a:ext cx="6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59" name="Text Box 167"/>
            <p:cNvSpPr txBox="1">
              <a:spLocks noChangeArrowheads="1"/>
            </p:cNvSpPr>
            <p:nvPr/>
          </p:nvSpPr>
          <p:spPr bwMode="auto">
            <a:xfrm>
              <a:off x="504" y="3129"/>
              <a:ext cx="2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60" name="Text Box 168"/>
            <p:cNvSpPr txBox="1">
              <a:spLocks noChangeArrowheads="1"/>
            </p:cNvSpPr>
            <p:nvPr/>
          </p:nvSpPr>
          <p:spPr bwMode="auto">
            <a:xfrm>
              <a:off x="2314" y="2730"/>
              <a:ext cx="1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61" name="Rectangle 169"/>
            <p:cNvSpPr>
              <a:spLocks noChangeArrowheads="1"/>
            </p:cNvSpPr>
            <p:nvPr/>
          </p:nvSpPr>
          <p:spPr bwMode="auto">
            <a:xfrm>
              <a:off x="1056" y="2536"/>
              <a:ext cx="1042" cy="1018"/>
            </a:xfrm>
            <a:prstGeom prst="rect">
              <a:avLst/>
            </a:prstGeom>
            <a:noFill/>
            <a:ln w="38100">
              <a:solidFill>
                <a:srgbClr val="333399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Oval 170"/>
            <p:cNvSpPr>
              <a:spLocks noChangeArrowheads="1"/>
            </p:cNvSpPr>
            <p:nvPr/>
          </p:nvSpPr>
          <p:spPr bwMode="auto">
            <a:xfrm>
              <a:off x="2364" y="3376"/>
              <a:ext cx="68" cy="6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Line 171"/>
            <p:cNvSpPr>
              <a:spLocks noChangeShapeType="1"/>
            </p:cNvSpPr>
            <p:nvPr/>
          </p:nvSpPr>
          <p:spPr bwMode="auto">
            <a:xfrm flipH="1">
              <a:off x="1606" y="3404"/>
              <a:ext cx="75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64" name="Group 172"/>
            <p:cNvGrpSpPr>
              <a:grpSpLocks/>
            </p:cNvGrpSpPr>
            <p:nvPr/>
          </p:nvGrpSpPr>
          <p:grpSpPr bwMode="auto">
            <a:xfrm>
              <a:off x="576" y="3375"/>
              <a:ext cx="718" cy="75"/>
              <a:chOff x="632" y="823"/>
              <a:chExt cx="718" cy="75"/>
            </a:xfrm>
          </p:grpSpPr>
          <p:sp>
            <p:nvSpPr>
              <p:cNvPr id="71" name="Oval 173"/>
              <p:cNvSpPr>
                <a:spLocks noChangeArrowheads="1"/>
              </p:cNvSpPr>
              <p:nvPr/>
            </p:nvSpPr>
            <p:spPr bwMode="auto">
              <a:xfrm>
                <a:off x="632" y="824"/>
                <a:ext cx="64" cy="67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2" name="Oval 174"/>
              <p:cNvSpPr>
                <a:spLocks noChangeArrowheads="1"/>
              </p:cNvSpPr>
              <p:nvPr/>
            </p:nvSpPr>
            <p:spPr bwMode="auto">
              <a:xfrm>
                <a:off x="1286" y="823"/>
                <a:ext cx="64" cy="75"/>
              </a:xfrm>
              <a:prstGeom prst="ellips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73" name="Line 175"/>
              <p:cNvSpPr>
                <a:spLocks noChangeShapeType="1"/>
              </p:cNvSpPr>
              <p:nvPr/>
            </p:nvSpPr>
            <p:spPr bwMode="auto">
              <a:xfrm flipH="1">
                <a:off x="686" y="858"/>
                <a:ext cx="600" cy="0"/>
              </a:xfrm>
              <a:prstGeom prst="line">
                <a:avLst/>
              </a:prstGeom>
              <a:noFill/>
              <a:ln w="381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65" name="AutoShape 176"/>
            <p:cNvSpPr>
              <a:spLocks noChangeArrowheads="1"/>
            </p:cNvSpPr>
            <p:nvPr/>
          </p:nvSpPr>
          <p:spPr bwMode="auto">
            <a:xfrm>
              <a:off x="1504" y="2880"/>
              <a:ext cx="216" cy="320"/>
            </a:xfrm>
            <a:prstGeom prst="diamond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177"/>
            <p:cNvSpPr>
              <a:spLocks noChangeShapeType="1"/>
            </p:cNvSpPr>
            <p:nvPr/>
          </p:nvSpPr>
          <p:spPr bwMode="auto">
            <a:xfrm>
              <a:off x="1616" y="2712"/>
              <a:ext cx="0" cy="1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Rectangle 178"/>
            <p:cNvSpPr>
              <a:spLocks noChangeArrowheads="1"/>
            </p:cNvSpPr>
            <p:nvPr/>
          </p:nvSpPr>
          <p:spPr bwMode="auto">
            <a:xfrm>
              <a:off x="2330" y="3136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68" name="Line 183"/>
            <p:cNvSpPr>
              <a:spLocks noChangeShapeType="1"/>
            </p:cNvSpPr>
            <p:nvPr/>
          </p:nvSpPr>
          <p:spPr bwMode="auto">
            <a:xfrm>
              <a:off x="1504" y="3040"/>
              <a:ext cx="2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9" name="Line 184"/>
            <p:cNvSpPr>
              <a:spLocks noChangeShapeType="1"/>
            </p:cNvSpPr>
            <p:nvPr/>
          </p:nvSpPr>
          <p:spPr bwMode="auto">
            <a:xfrm>
              <a:off x="1616" y="3200"/>
              <a:ext cx="0" cy="2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Line 185"/>
            <p:cNvSpPr>
              <a:spLocks noChangeShapeType="1"/>
            </p:cNvSpPr>
            <p:nvPr/>
          </p:nvSpPr>
          <p:spPr bwMode="auto">
            <a:xfrm>
              <a:off x="1448" y="2864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7" name="Text Box 41"/>
          <p:cNvSpPr txBox="1">
            <a:spLocks noChangeArrowheads="1"/>
          </p:cNvSpPr>
          <p:nvPr/>
        </p:nvSpPr>
        <p:spPr bwMode="auto">
          <a:xfrm>
            <a:off x="2757488" y="-41297"/>
            <a:ext cx="8351837" cy="12741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hlink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1143000" indent="-11430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15240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7145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9050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955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527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30099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671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9243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marL="1143000" marR="0" lvl="0" indent="-114300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  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根据控制量和被控制量是电压</a:t>
            </a:r>
            <a:r>
              <a:rPr kumimoji="0" lang="en-US" altLang="zh-CN" sz="2800" b="0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u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或电流</a:t>
            </a:r>
            <a:r>
              <a:rPr kumimoji="0" lang="en-US" altLang="zh-CN" sz="1800" b="0" i="1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i</a:t>
            </a:r>
            <a:r>
              <a:rPr kumimoji="0" lang="en-US" altLang="zh-CN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，受控源可分</a:t>
            </a:r>
          </a:p>
          <a:p>
            <a:pPr marL="1143000" marR="0" lvl="0" indent="-114300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四种类型：当被控制量是电压时，用受控电压源表示；当被</a:t>
            </a:r>
          </a:p>
          <a:p>
            <a:pPr marL="1143000" marR="0" lvl="0" indent="-1143000" algn="just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仿宋_GB2312" pitchFamily="49" charset="-122"/>
                <a:ea typeface="仿宋_GB2312" pitchFamily="49" charset="-122"/>
              </a:rPr>
              <a:t>控制量是电流时，用受控电流源表示。</a:t>
            </a:r>
          </a:p>
        </p:txBody>
      </p:sp>
    </p:spTree>
    <p:extLst>
      <p:ext uri="{BB962C8B-B14F-4D97-AF65-F5344CB8AC3E}">
        <p14:creationId xmlns:p14="http://schemas.microsoft.com/office/powerpoint/2010/main" val="1923537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1" dur="1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38" grpId="0"/>
      <p:bldP spid="42" grpId="0"/>
      <p:bldP spid="77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131"/>
          <p:cNvSpPr>
            <a:spLocks noChangeShapeType="1"/>
          </p:cNvSpPr>
          <p:nvPr/>
        </p:nvSpPr>
        <p:spPr bwMode="auto">
          <a:xfrm>
            <a:off x="203200" y="3429000"/>
            <a:ext cx="8699500" cy="0"/>
          </a:xfrm>
          <a:prstGeom prst="line">
            <a:avLst/>
          </a:prstGeom>
          <a:noFill/>
          <a:ln w="38100">
            <a:solidFill>
              <a:srgbClr val="008000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" name="Text Box 132"/>
          <p:cNvSpPr txBox="1">
            <a:spLocks noChangeArrowheads="1"/>
          </p:cNvSpPr>
          <p:nvPr/>
        </p:nvSpPr>
        <p:spPr bwMode="auto">
          <a:xfrm>
            <a:off x="165100" y="401638"/>
            <a:ext cx="625475" cy="2392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buFontTx/>
              <a:buNone/>
              <a:defRPr/>
            </a:pPr>
            <a:r>
              <a:rPr lang="zh-CN" altLang="en-US">
                <a:solidFill>
                  <a:srgbClr val="0052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电流控制电压源</a:t>
            </a:r>
          </a:p>
        </p:txBody>
      </p:sp>
      <p:sp>
        <p:nvSpPr>
          <p:cNvPr id="6" name="Text Box 133"/>
          <p:cNvSpPr txBox="1">
            <a:spLocks noChangeArrowheads="1"/>
          </p:cNvSpPr>
          <p:nvPr/>
        </p:nvSpPr>
        <p:spPr bwMode="auto">
          <a:xfrm>
            <a:off x="187325" y="3657600"/>
            <a:ext cx="625475" cy="239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hangingPunct="0">
              <a:lnSpc>
                <a:spcPct val="90000"/>
              </a:lnSpc>
              <a:buFontTx/>
              <a:buNone/>
              <a:defRPr/>
            </a:pPr>
            <a:r>
              <a:rPr lang="zh-CN" altLang="en-US">
                <a:solidFill>
                  <a:srgbClr val="0052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电流控制电流源</a:t>
            </a:r>
          </a:p>
        </p:txBody>
      </p:sp>
      <p:sp>
        <p:nvSpPr>
          <p:cNvPr id="7" name="Rectangle 164"/>
          <p:cNvSpPr>
            <a:spLocks noChangeArrowheads="1"/>
          </p:cNvSpPr>
          <p:nvPr/>
        </p:nvSpPr>
        <p:spPr bwMode="auto">
          <a:xfrm>
            <a:off x="4459288" y="1079500"/>
            <a:ext cx="3414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r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，与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无关</a:t>
            </a:r>
          </a:p>
        </p:txBody>
      </p:sp>
      <p:grpSp>
        <p:nvGrpSpPr>
          <p:cNvPr id="8" name="Group 205"/>
          <p:cNvGrpSpPr>
            <a:grpSpLocks/>
          </p:cNvGrpSpPr>
          <p:nvPr/>
        </p:nvGrpSpPr>
        <p:grpSpPr bwMode="auto">
          <a:xfrm>
            <a:off x="4527550" y="1562100"/>
            <a:ext cx="3863975" cy="787400"/>
            <a:chOff x="2852" y="1136"/>
            <a:chExt cx="2434" cy="496"/>
          </a:xfrm>
        </p:grpSpPr>
        <p:graphicFrame>
          <p:nvGraphicFramePr>
            <p:cNvPr id="9" name="Object 166"/>
            <p:cNvGraphicFramePr>
              <a:graphicFrameLocks noChangeAspect="1"/>
            </p:cNvGraphicFramePr>
            <p:nvPr/>
          </p:nvGraphicFramePr>
          <p:xfrm>
            <a:off x="2852" y="1136"/>
            <a:ext cx="606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90" r:id="rId3" imgW="469696" imgH="431613" progId="Equation.3">
                    <p:embed/>
                  </p:oleObj>
                </mc:Choice>
                <mc:Fallback>
                  <p:oleObj r:id="rId3" imgW="469696" imgH="431613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52" y="1136"/>
                          <a:ext cx="606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0" name="Rectangle 167"/>
            <p:cNvSpPr>
              <a:spLocks noChangeArrowheads="1"/>
            </p:cNvSpPr>
            <p:nvPr/>
          </p:nvSpPr>
          <p:spPr bwMode="auto">
            <a:xfrm>
              <a:off x="3433" y="1238"/>
              <a:ext cx="1853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，转移电阻，有量纲</a:t>
              </a:r>
            </a:p>
          </p:txBody>
        </p:sp>
      </p:grpSp>
      <p:sp>
        <p:nvSpPr>
          <p:cNvPr id="11" name="Rectangle 168"/>
          <p:cNvSpPr>
            <a:spLocks noChangeArrowheads="1"/>
          </p:cNvSpPr>
          <p:nvPr/>
        </p:nvSpPr>
        <p:spPr bwMode="auto">
          <a:xfrm>
            <a:off x="4433888" y="4178300"/>
            <a:ext cx="34147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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，与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U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无关</a:t>
            </a:r>
          </a:p>
        </p:txBody>
      </p:sp>
      <p:grpSp>
        <p:nvGrpSpPr>
          <p:cNvPr id="12" name="Group 208"/>
          <p:cNvGrpSpPr>
            <a:grpSpLocks/>
          </p:cNvGrpSpPr>
          <p:nvPr/>
        </p:nvGrpSpPr>
        <p:grpSpPr bwMode="auto">
          <a:xfrm>
            <a:off x="4514850" y="4660900"/>
            <a:ext cx="4451350" cy="787400"/>
            <a:chOff x="2844" y="2936"/>
            <a:chExt cx="2804" cy="496"/>
          </a:xfrm>
        </p:grpSpPr>
        <p:graphicFrame>
          <p:nvGraphicFramePr>
            <p:cNvPr id="13" name="Object 170"/>
            <p:cNvGraphicFramePr>
              <a:graphicFrameLocks noChangeAspect="1"/>
            </p:cNvGraphicFramePr>
            <p:nvPr/>
          </p:nvGraphicFramePr>
          <p:xfrm>
            <a:off x="2844" y="2936"/>
            <a:ext cx="591" cy="49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91" r:id="rId5" imgW="457200" imgH="431800" progId="Equation.3">
                    <p:embed/>
                  </p:oleObj>
                </mc:Choice>
                <mc:Fallback>
                  <p:oleObj r:id="rId5" imgW="457200" imgH="4318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936"/>
                          <a:ext cx="591" cy="49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38100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Rectangle 171"/>
            <p:cNvSpPr>
              <a:spLocks noChangeArrowheads="1"/>
            </p:cNvSpPr>
            <p:nvPr/>
          </p:nvSpPr>
          <p:spPr bwMode="auto">
            <a:xfrm>
              <a:off x="3409" y="3038"/>
              <a:ext cx="2239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，电流放大系数，无量纲</a:t>
              </a:r>
            </a:p>
          </p:txBody>
        </p:sp>
      </p:grpSp>
      <p:grpSp>
        <p:nvGrpSpPr>
          <p:cNvPr id="15" name="Group 204"/>
          <p:cNvGrpSpPr>
            <a:grpSpLocks/>
          </p:cNvGrpSpPr>
          <p:nvPr/>
        </p:nvGrpSpPr>
        <p:grpSpPr bwMode="auto">
          <a:xfrm>
            <a:off x="703263" y="449263"/>
            <a:ext cx="3563937" cy="2593975"/>
            <a:chOff x="443" y="435"/>
            <a:chExt cx="2245" cy="1634"/>
          </a:xfrm>
        </p:grpSpPr>
        <p:sp>
          <p:nvSpPr>
            <p:cNvPr id="16" name="Text Box 135"/>
            <p:cNvSpPr txBox="1">
              <a:spLocks noChangeArrowheads="1"/>
            </p:cNvSpPr>
            <p:nvPr/>
          </p:nvSpPr>
          <p:spPr bwMode="auto">
            <a:xfrm>
              <a:off x="1052" y="1781"/>
              <a:ext cx="11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(c)CCVS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17" name="Text Box 137"/>
            <p:cNvSpPr txBox="1">
              <a:spLocks noChangeArrowheads="1"/>
            </p:cNvSpPr>
            <p:nvPr/>
          </p:nvSpPr>
          <p:spPr bwMode="auto">
            <a:xfrm>
              <a:off x="1771" y="1013"/>
              <a:ext cx="33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r</a:t>
              </a: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8" name="Oval 138"/>
            <p:cNvSpPr>
              <a:spLocks noChangeArrowheads="1"/>
            </p:cNvSpPr>
            <p:nvPr/>
          </p:nvSpPr>
          <p:spPr bwMode="auto">
            <a:xfrm>
              <a:off x="2418" y="835"/>
              <a:ext cx="68" cy="6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Line 139"/>
            <p:cNvSpPr>
              <a:spLocks noChangeShapeType="1"/>
            </p:cNvSpPr>
            <p:nvPr/>
          </p:nvSpPr>
          <p:spPr bwMode="auto">
            <a:xfrm flipH="1">
              <a:off x="1644" y="855"/>
              <a:ext cx="7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Text Box 140"/>
            <p:cNvSpPr txBox="1">
              <a:spLocks noChangeArrowheads="1"/>
            </p:cNvSpPr>
            <p:nvPr/>
          </p:nvSpPr>
          <p:spPr bwMode="auto">
            <a:xfrm>
              <a:off x="1652" y="878"/>
              <a:ext cx="225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sp>
          <p:nvSpPr>
            <p:cNvPr id="21" name="Text Box 141"/>
            <p:cNvSpPr txBox="1">
              <a:spLocks noChangeArrowheads="1"/>
            </p:cNvSpPr>
            <p:nvPr/>
          </p:nvSpPr>
          <p:spPr bwMode="auto">
            <a:xfrm>
              <a:off x="443" y="1086"/>
              <a:ext cx="5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=0</a:t>
              </a:r>
            </a:p>
          </p:txBody>
        </p:sp>
        <p:sp>
          <p:nvSpPr>
            <p:cNvPr id="22" name="Text Box 142"/>
            <p:cNvSpPr txBox="1">
              <a:spLocks noChangeArrowheads="1"/>
            </p:cNvSpPr>
            <p:nvPr/>
          </p:nvSpPr>
          <p:spPr bwMode="auto">
            <a:xfrm>
              <a:off x="2241" y="1100"/>
              <a:ext cx="4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3" name="Line 143"/>
            <p:cNvSpPr>
              <a:spLocks noChangeShapeType="1"/>
            </p:cNvSpPr>
            <p:nvPr/>
          </p:nvSpPr>
          <p:spPr bwMode="auto">
            <a:xfrm>
              <a:off x="728" y="773"/>
              <a:ext cx="348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Line 144"/>
            <p:cNvSpPr>
              <a:spLocks noChangeShapeType="1"/>
            </p:cNvSpPr>
            <p:nvPr/>
          </p:nvSpPr>
          <p:spPr bwMode="auto">
            <a:xfrm flipH="1">
              <a:off x="2188" y="749"/>
              <a:ext cx="3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Text Box 145"/>
            <p:cNvSpPr txBox="1">
              <a:spLocks noChangeArrowheads="1"/>
            </p:cNvSpPr>
            <p:nvPr/>
          </p:nvSpPr>
          <p:spPr bwMode="auto">
            <a:xfrm>
              <a:off x="2131" y="435"/>
              <a:ext cx="4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6" name="Text Box 146"/>
            <p:cNvSpPr txBox="1">
              <a:spLocks noChangeArrowheads="1"/>
            </p:cNvSpPr>
            <p:nvPr/>
          </p:nvSpPr>
          <p:spPr bwMode="auto">
            <a:xfrm>
              <a:off x="752" y="481"/>
              <a:ext cx="29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7" name="Text Box 147"/>
            <p:cNvSpPr txBox="1">
              <a:spLocks noChangeArrowheads="1"/>
            </p:cNvSpPr>
            <p:nvPr/>
          </p:nvSpPr>
          <p:spPr bwMode="auto">
            <a:xfrm>
              <a:off x="544" y="874"/>
              <a:ext cx="1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28" name="Oval 149"/>
            <p:cNvSpPr>
              <a:spLocks noChangeArrowheads="1"/>
            </p:cNvSpPr>
            <p:nvPr/>
          </p:nvSpPr>
          <p:spPr bwMode="auto">
            <a:xfrm>
              <a:off x="632" y="824"/>
              <a:ext cx="64" cy="6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151"/>
            <p:cNvSpPr>
              <a:spLocks noChangeShapeType="1"/>
            </p:cNvSpPr>
            <p:nvPr/>
          </p:nvSpPr>
          <p:spPr bwMode="auto">
            <a:xfrm flipH="1">
              <a:off x="686" y="858"/>
              <a:ext cx="6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Text Box 152"/>
            <p:cNvSpPr txBox="1">
              <a:spLocks noChangeArrowheads="1"/>
            </p:cNvSpPr>
            <p:nvPr/>
          </p:nvSpPr>
          <p:spPr bwMode="auto">
            <a:xfrm>
              <a:off x="536" y="1281"/>
              <a:ext cx="2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1" name="Text Box 153"/>
            <p:cNvSpPr txBox="1">
              <a:spLocks noChangeArrowheads="1"/>
            </p:cNvSpPr>
            <p:nvPr/>
          </p:nvSpPr>
          <p:spPr bwMode="auto">
            <a:xfrm>
              <a:off x="2346" y="882"/>
              <a:ext cx="1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32" name="Rectangle 154"/>
            <p:cNvSpPr>
              <a:spLocks noChangeArrowheads="1"/>
            </p:cNvSpPr>
            <p:nvPr/>
          </p:nvSpPr>
          <p:spPr bwMode="auto">
            <a:xfrm>
              <a:off x="1088" y="688"/>
              <a:ext cx="1042" cy="1018"/>
            </a:xfrm>
            <a:prstGeom prst="rect">
              <a:avLst/>
            </a:prstGeom>
            <a:noFill/>
            <a:ln w="38100">
              <a:solidFill>
                <a:srgbClr val="333399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Oval 155"/>
            <p:cNvSpPr>
              <a:spLocks noChangeArrowheads="1"/>
            </p:cNvSpPr>
            <p:nvPr/>
          </p:nvSpPr>
          <p:spPr bwMode="auto">
            <a:xfrm>
              <a:off x="2396" y="1528"/>
              <a:ext cx="68" cy="6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4" name="Line 156"/>
            <p:cNvSpPr>
              <a:spLocks noChangeShapeType="1"/>
            </p:cNvSpPr>
            <p:nvPr/>
          </p:nvSpPr>
          <p:spPr bwMode="auto">
            <a:xfrm flipH="1">
              <a:off x="1638" y="1556"/>
              <a:ext cx="75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" name="Oval 158"/>
            <p:cNvSpPr>
              <a:spLocks noChangeArrowheads="1"/>
            </p:cNvSpPr>
            <p:nvPr/>
          </p:nvSpPr>
          <p:spPr bwMode="auto">
            <a:xfrm>
              <a:off x="608" y="1528"/>
              <a:ext cx="64" cy="6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6" name="Line 160"/>
            <p:cNvSpPr>
              <a:spLocks noChangeShapeType="1"/>
            </p:cNvSpPr>
            <p:nvPr/>
          </p:nvSpPr>
          <p:spPr bwMode="auto">
            <a:xfrm flipH="1">
              <a:off x="662" y="1562"/>
              <a:ext cx="62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AutoShape 161"/>
            <p:cNvSpPr>
              <a:spLocks noChangeArrowheads="1"/>
            </p:cNvSpPr>
            <p:nvPr/>
          </p:nvSpPr>
          <p:spPr bwMode="auto">
            <a:xfrm>
              <a:off x="1536" y="1032"/>
              <a:ext cx="216" cy="320"/>
            </a:xfrm>
            <a:prstGeom prst="diamond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8" name="Line 162"/>
            <p:cNvSpPr>
              <a:spLocks noChangeShapeType="1"/>
            </p:cNvSpPr>
            <p:nvPr/>
          </p:nvSpPr>
          <p:spPr bwMode="auto">
            <a:xfrm>
              <a:off x="1640" y="864"/>
              <a:ext cx="0" cy="6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" name="Rectangle 163"/>
            <p:cNvSpPr>
              <a:spLocks noChangeArrowheads="1"/>
            </p:cNvSpPr>
            <p:nvPr/>
          </p:nvSpPr>
          <p:spPr bwMode="auto">
            <a:xfrm>
              <a:off x="2362" y="1288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40" name="Line 203"/>
            <p:cNvSpPr>
              <a:spLocks noChangeShapeType="1"/>
            </p:cNvSpPr>
            <p:nvPr/>
          </p:nvSpPr>
          <p:spPr bwMode="auto">
            <a:xfrm>
              <a:off x="1280" y="856"/>
              <a:ext cx="0" cy="70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41" name="Group 207"/>
          <p:cNvGrpSpPr>
            <a:grpSpLocks/>
          </p:cNvGrpSpPr>
          <p:nvPr/>
        </p:nvGrpSpPr>
        <p:grpSpPr bwMode="auto">
          <a:xfrm>
            <a:off x="715963" y="3624263"/>
            <a:ext cx="3500437" cy="2593975"/>
            <a:chOff x="451" y="2283"/>
            <a:chExt cx="2205" cy="1634"/>
          </a:xfrm>
        </p:grpSpPr>
        <p:sp>
          <p:nvSpPr>
            <p:cNvPr id="42" name="Text Box 173"/>
            <p:cNvSpPr txBox="1">
              <a:spLocks noChangeArrowheads="1"/>
            </p:cNvSpPr>
            <p:nvPr/>
          </p:nvSpPr>
          <p:spPr bwMode="auto">
            <a:xfrm>
              <a:off x="1020" y="3629"/>
              <a:ext cx="115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(d)CCCS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43" name="Text Box 174"/>
            <p:cNvSpPr txBox="1">
              <a:spLocks noChangeArrowheads="1"/>
            </p:cNvSpPr>
            <p:nvPr/>
          </p:nvSpPr>
          <p:spPr bwMode="auto">
            <a:xfrm>
              <a:off x="1724" y="2861"/>
              <a:ext cx="36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</a:t>
              </a: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4" name="Oval 175"/>
            <p:cNvSpPr>
              <a:spLocks noChangeArrowheads="1"/>
            </p:cNvSpPr>
            <p:nvPr/>
          </p:nvSpPr>
          <p:spPr bwMode="auto">
            <a:xfrm>
              <a:off x="2386" y="2683"/>
              <a:ext cx="68" cy="6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Line 176"/>
            <p:cNvSpPr>
              <a:spLocks noChangeShapeType="1"/>
            </p:cNvSpPr>
            <p:nvPr/>
          </p:nvSpPr>
          <p:spPr bwMode="auto">
            <a:xfrm flipH="1">
              <a:off x="1612" y="2703"/>
              <a:ext cx="77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Text Box 177"/>
            <p:cNvSpPr txBox="1">
              <a:spLocks noChangeArrowheads="1"/>
            </p:cNvSpPr>
            <p:nvPr/>
          </p:nvSpPr>
          <p:spPr bwMode="auto">
            <a:xfrm>
              <a:off x="451" y="2934"/>
              <a:ext cx="524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=0</a:t>
              </a:r>
            </a:p>
          </p:txBody>
        </p:sp>
        <p:sp>
          <p:nvSpPr>
            <p:cNvPr id="47" name="Text Box 178"/>
            <p:cNvSpPr txBox="1">
              <a:spLocks noChangeArrowheads="1"/>
            </p:cNvSpPr>
            <p:nvPr/>
          </p:nvSpPr>
          <p:spPr bwMode="auto">
            <a:xfrm>
              <a:off x="2209" y="2948"/>
              <a:ext cx="447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U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48" name="Line 179"/>
            <p:cNvSpPr>
              <a:spLocks noChangeShapeType="1"/>
            </p:cNvSpPr>
            <p:nvPr/>
          </p:nvSpPr>
          <p:spPr bwMode="auto">
            <a:xfrm>
              <a:off x="696" y="2621"/>
              <a:ext cx="348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Line 180"/>
            <p:cNvSpPr>
              <a:spLocks noChangeShapeType="1"/>
            </p:cNvSpPr>
            <p:nvPr/>
          </p:nvSpPr>
          <p:spPr bwMode="auto">
            <a:xfrm flipH="1">
              <a:off x="2156" y="2597"/>
              <a:ext cx="3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0" name="Text Box 181"/>
            <p:cNvSpPr txBox="1">
              <a:spLocks noChangeArrowheads="1"/>
            </p:cNvSpPr>
            <p:nvPr/>
          </p:nvSpPr>
          <p:spPr bwMode="auto">
            <a:xfrm>
              <a:off x="2099" y="2283"/>
              <a:ext cx="42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1" name="Text Box 182"/>
            <p:cNvSpPr txBox="1">
              <a:spLocks noChangeArrowheads="1"/>
            </p:cNvSpPr>
            <p:nvPr/>
          </p:nvSpPr>
          <p:spPr bwMode="auto">
            <a:xfrm>
              <a:off x="704" y="2313"/>
              <a:ext cx="288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2" name="Text Box 183"/>
            <p:cNvSpPr txBox="1">
              <a:spLocks noChangeArrowheads="1"/>
            </p:cNvSpPr>
            <p:nvPr/>
          </p:nvSpPr>
          <p:spPr bwMode="auto">
            <a:xfrm>
              <a:off x="512" y="2722"/>
              <a:ext cx="1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53" name="Oval 185"/>
            <p:cNvSpPr>
              <a:spLocks noChangeArrowheads="1"/>
            </p:cNvSpPr>
            <p:nvPr/>
          </p:nvSpPr>
          <p:spPr bwMode="auto">
            <a:xfrm>
              <a:off x="600" y="2672"/>
              <a:ext cx="64" cy="6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Line 187"/>
            <p:cNvSpPr>
              <a:spLocks noChangeShapeType="1"/>
            </p:cNvSpPr>
            <p:nvPr/>
          </p:nvSpPr>
          <p:spPr bwMode="auto">
            <a:xfrm flipH="1">
              <a:off x="654" y="2706"/>
              <a:ext cx="60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Text Box 188"/>
            <p:cNvSpPr txBox="1">
              <a:spLocks noChangeArrowheads="1"/>
            </p:cNvSpPr>
            <p:nvPr/>
          </p:nvSpPr>
          <p:spPr bwMode="auto">
            <a:xfrm>
              <a:off x="504" y="3129"/>
              <a:ext cx="22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</a:t>
              </a:r>
              <a:endParaRPr kumimoji="0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56" name="Text Box 189"/>
            <p:cNvSpPr txBox="1">
              <a:spLocks noChangeArrowheads="1"/>
            </p:cNvSpPr>
            <p:nvPr/>
          </p:nvSpPr>
          <p:spPr bwMode="auto">
            <a:xfrm>
              <a:off x="2314" y="2730"/>
              <a:ext cx="1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57" name="Rectangle 190"/>
            <p:cNvSpPr>
              <a:spLocks noChangeArrowheads="1"/>
            </p:cNvSpPr>
            <p:nvPr/>
          </p:nvSpPr>
          <p:spPr bwMode="auto">
            <a:xfrm>
              <a:off x="1056" y="2536"/>
              <a:ext cx="1042" cy="1018"/>
            </a:xfrm>
            <a:prstGeom prst="rect">
              <a:avLst/>
            </a:prstGeom>
            <a:noFill/>
            <a:ln w="38100">
              <a:solidFill>
                <a:srgbClr val="333399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Oval 191"/>
            <p:cNvSpPr>
              <a:spLocks noChangeArrowheads="1"/>
            </p:cNvSpPr>
            <p:nvPr/>
          </p:nvSpPr>
          <p:spPr bwMode="auto">
            <a:xfrm>
              <a:off x="2364" y="3376"/>
              <a:ext cx="68" cy="68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Line 192"/>
            <p:cNvSpPr>
              <a:spLocks noChangeShapeType="1"/>
            </p:cNvSpPr>
            <p:nvPr/>
          </p:nvSpPr>
          <p:spPr bwMode="auto">
            <a:xfrm flipH="1">
              <a:off x="1606" y="3404"/>
              <a:ext cx="75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0" name="Oval 194"/>
            <p:cNvSpPr>
              <a:spLocks noChangeArrowheads="1"/>
            </p:cNvSpPr>
            <p:nvPr/>
          </p:nvSpPr>
          <p:spPr bwMode="auto">
            <a:xfrm>
              <a:off x="576" y="3376"/>
              <a:ext cx="64" cy="6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1" name="Line 196"/>
            <p:cNvSpPr>
              <a:spLocks noChangeShapeType="1"/>
            </p:cNvSpPr>
            <p:nvPr/>
          </p:nvSpPr>
          <p:spPr bwMode="auto">
            <a:xfrm flipH="1">
              <a:off x="630" y="3410"/>
              <a:ext cx="62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2" name="AutoShape 197"/>
            <p:cNvSpPr>
              <a:spLocks noChangeArrowheads="1"/>
            </p:cNvSpPr>
            <p:nvPr/>
          </p:nvSpPr>
          <p:spPr bwMode="auto">
            <a:xfrm>
              <a:off x="1504" y="2880"/>
              <a:ext cx="216" cy="320"/>
            </a:xfrm>
            <a:prstGeom prst="diamond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Line 198"/>
            <p:cNvSpPr>
              <a:spLocks noChangeShapeType="1"/>
            </p:cNvSpPr>
            <p:nvPr/>
          </p:nvSpPr>
          <p:spPr bwMode="auto">
            <a:xfrm>
              <a:off x="1616" y="2712"/>
              <a:ext cx="0" cy="1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4" name="Rectangle 199"/>
            <p:cNvSpPr>
              <a:spLocks noChangeArrowheads="1"/>
            </p:cNvSpPr>
            <p:nvPr/>
          </p:nvSpPr>
          <p:spPr bwMode="auto">
            <a:xfrm>
              <a:off x="2330" y="3136"/>
              <a:ext cx="221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</a:t>
              </a:r>
            </a:p>
          </p:txBody>
        </p:sp>
        <p:sp>
          <p:nvSpPr>
            <p:cNvPr id="65" name="Line 200"/>
            <p:cNvSpPr>
              <a:spLocks noChangeShapeType="1"/>
            </p:cNvSpPr>
            <p:nvPr/>
          </p:nvSpPr>
          <p:spPr bwMode="auto">
            <a:xfrm>
              <a:off x="1504" y="3040"/>
              <a:ext cx="20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201"/>
            <p:cNvSpPr>
              <a:spLocks noChangeShapeType="1"/>
            </p:cNvSpPr>
            <p:nvPr/>
          </p:nvSpPr>
          <p:spPr bwMode="auto">
            <a:xfrm>
              <a:off x="1616" y="3200"/>
              <a:ext cx="0" cy="20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Line 202"/>
            <p:cNvSpPr>
              <a:spLocks noChangeShapeType="1"/>
            </p:cNvSpPr>
            <p:nvPr/>
          </p:nvSpPr>
          <p:spPr bwMode="auto">
            <a:xfrm>
              <a:off x="1448" y="2864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Line 206"/>
            <p:cNvSpPr>
              <a:spLocks noChangeShapeType="1"/>
            </p:cNvSpPr>
            <p:nvPr/>
          </p:nvSpPr>
          <p:spPr bwMode="auto">
            <a:xfrm>
              <a:off x="1248" y="2696"/>
              <a:ext cx="0" cy="72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1325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/>
      <p:bldP spid="7" grpId="0"/>
      <p:bldP spid="11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57175" y="152400"/>
            <a:ext cx="144303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sym typeface="Symbol" pitchFamily="18" charset="2"/>
              </a:rPr>
              <a:t>说明：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79425" y="1879600"/>
            <a:ext cx="76358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ea typeface="仿宋_GB2312" pitchFamily="49" charset="-122"/>
              </a:rPr>
              <a:t>（</a:t>
            </a:r>
            <a:r>
              <a:rPr lang="en-US" altLang="zh-CN">
                <a:ea typeface="仿宋_GB2312" pitchFamily="49" charset="-122"/>
              </a:rPr>
              <a:t>3</a:t>
            </a:r>
            <a:r>
              <a:rPr lang="zh-CN" altLang="en-US">
                <a:ea typeface="仿宋_GB2312" pitchFamily="49" charset="-122"/>
              </a:rPr>
              <a:t>） 受控源本身并不起激励作用，它反映电路中某处的电压或电流控制另一处的电压或电流的关系。</a:t>
            </a:r>
          </a:p>
        </p:txBody>
      </p:sp>
      <p:sp>
        <p:nvSpPr>
          <p:cNvPr id="6" name="Text Box 5"/>
          <p:cNvSpPr txBox="1">
            <a:spLocks noChangeArrowheads="1"/>
          </p:cNvSpPr>
          <p:nvPr/>
        </p:nvSpPr>
        <p:spPr bwMode="auto">
          <a:xfrm>
            <a:off x="441325" y="685800"/>
            <a:ext cx="49815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ea typeface="仿宋_GB2312" pitchFamily="49" charset="-122"/>
              </a:rPr>
              <a:t>（</a:t>
            </a:r>
            <a:r>
              <a:rPr lang="en-US" altLang="zh-CN">
                <a:ea typeface="仿宋_GB2312" pitchFamily="49" charset="-122"/>
              </a:rPr>
              <a:t>1</a:t>
            </a:r>
            <a:r>
              <a:rPr lang="zh-CN" altLang="en-US">
                <a:ea typeface="仿宋_GB2312" pitchFamily="49" charset="-122"/>
              </a:rPr>
              <a:t>） 受控源用“</a:t>
            </a:r>
            <a:r>
              <a:rPr lang="zh-CN" altLang="en-US">
                <a:latin typeface="宋体" pitchFamily="2" charset="-122"/>
              </a:rPr>
              <a:t>◇</a:t>
            </a:r>
            <a:r>
              <a:rPr lang="zh-CN" altLang="en-US">
                <a:ea typeface="仿宋_GB2312" pitchFamily="49" charset="-122"/>
              </a:rPr>
              <a:t>”符号表示。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54025" y="1104900"/>
            <a:ext cx="8207375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eaLnBrk="0" hangingPunct="0"/>
            <a:r>
              <a:rPr lang="zh-CN" altLang="en-US">
                <a:ea typeface="仿宋_GB2312" pitchFamily="49" charset="-122"/>
              </a:rPr>
              <a:t>（</a:t>
            </a:r>
            <a:r>
              <a:rPr lang="en-US" altLang="zh-CN">
                <a:ea typeface="仿宋_GB2312" pitchFamily="49" charset="-122"/>
              </a:rPr>
              <a:t>2</a:t>
            </a:r>
            <a:r>
              <a:rPr lang="zh-CN" altLang="en-US">
                <a:ea typeface="仿宋_GB2312" pitchFamily="49" charset="-122"/>
              </a:rPr>
              <a:t>） </a:t>
            </a:r>
            <a:r>
              <a:rPr lang="zh-CN" altLang="en-US" i="1">
                <a:ea typeface="仿宋_GB2312" pitchFamily="49" charset="-122"/>
                <a:sym typeface="Symbol" pitchFamily="18" charset="2"/>
              </a:rPr>
              <a:t></a:t>
            </a:r>
            <a:r>
              <a:rPr lang="zh-CN" altLang="en-US">
                <a:ea typeface="仿宋_GB2312" pitchFamily="49" charset="-122"/>
                <a:sym typeface="Symbol" pitchFamily="18" charset="2"/>
              </a:rPr>
              <a:t>、</a:t>
            </a:r>
            <a:r>
              <a:rPr lang="en-US" altLang="zh-CN" i="1">
                <a:ea typeface="仿宋_GB2312" pitchFamily="49" charset="-122"/>
                <a:sym typeface="Symbol" pitchFamily="18" charset="2"/>
              </a:rPr>
              <a:t>g</a:t>
            </a:r>
            <a:r>
              <a:rPr lang="zh-CN" altLang="en-US">
                <a:ea typeface="仿宋_GB2312" pitchFamily="49" charset="-122"/>
                <a:sym typeface="Symbol" pitchFamily="18" charset="2"/>
              </a:rPr>
              <a:t>、</a:t>
            </a:r>
            <a:r>
              <a:rPr lang="en-US" altLang="zh-CN" i="1">
                <a:ea typeface="仿宋_GB2312" pitchFamily="49" charset="-122"/>
                <a:sym typeface="Symbol" pitchFamily="18" charset="2"/>
              </a:rPr>
              <a:t>r</a:t>
            </a:r>
            <a:r>
              <a:rPr lang="zh-CN" altLang="en-US">
                <a:ea typeface="仿宋_GB2312" pitchFamily="49" charset="-122"/>
                <a:sym typeface="Symbol" pitchFamily="18" charset="2"/>
              </a:rPr>
              <a:t>、</a:t>
            </a:r>
            <a:r>
              <a:rPr lang="zh-CN" altLang="en-US" i="1">
                <a:ea typeface="仿宋_GB2312" pitchFamily="49" charset="-122"/>
                <a:sym typeface="Symbol" pitchFamily="18" charset="2"/>
              </a:rPr>
              <a:t></a:t>
            </a:r>
            <a:r>
              <a:rPr lang="zh-CN" altLang="en-US">
                <a:ea typeface="仿宋_GB2312" pitchFamily="49" charset="-122"/>
                <a:sym typeface="Symbol" pitchFamily="18" charset="2"/>
              </a:rPr>
              <a:t>是控制系数，当它们为常数时，为线性受控源</a:t>
            </a:r>
            <a:r>
              <a:rPr lang="zh-CN" altLang="en-US">
                <a:ea typeface="仿宋_GB2312" pitchFamily="49" charset="-122"/>
              </a:rPr>
              <a:t>。</a:t>
            </a:r>
          </a:p>
        </p:txBody>
      </p:sp>
      <p:sp>
        <p:nvSpPr>
          <p:cNvPr id="9" name="Line 11"/>
          <p:cNvSpPr>
            <a:spLocks noChangeShapeType="1"/>
          </p:cNvSpPr>
          <p:nvPr/>
        </p:nvSpPr>
        <p:spPr bwMode="auto">
          <a:xfrm>
            <a:off x="292100" y="2870200"/>
            <a:ext cx="8610600" cy="0"/>
          </a:xfrm>
          <a:prstGeom prst="line">
            <a:avLst/>
          </a:prstGeom>
          <a:noFill/>
          <a:ln w="38100">
            <a:solidFill>
              <a:srgbClr val="FF0000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Text Box 4"/>
          <p:cNvSpPr txBox="1">
            <a:spLocks noChangeArrowheads="1"/>
          </p:cNvSpPr>
          <p:nvPr/>
        </p:nvSpPr>
        <p:spPr bwMode="auto">
          <a:xfrm>
            <a:off x="257175" y="2996952"/>
            <a:ext cx="4487862" cy="519113"/>
          </a:xfrm>
          <a:prstGeom prst="rect">
            <a:avLst/>
          </a:prstGeom>
          <a:solidFill>
            <a:srgbClr val="FF33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</a:rPr>
              <a:t>4. </a:t>
            </a:r>
            <a:r>
              <a:rPr kumimoji="0" lang="zh-CN" altLang="en-US" sz="2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仿宋_GB2312" pitchFamily="49" charset="-122"/>
              </a:rPr>
              <a:t>受控源与独立源的比较</a:t>
            </a:r>
          </a:p>
        </p:txBody>
      </p:sp>
      <p:sp>
        <p:nvSpPr>
          <p:cNvPr id="46" name="Text Box 5"/>
          <p:cNvSpPr txBox="1">
            <a:spLocks noChangeArrowheads="1"/>
          </p:cNvSpPr>
          <p:nvPr/>
        </p:nvSpPr>
        <p:spPr bwMode="auto">
          <a:xfrm>
            <a:off x="185737" y="3566775"/>
            <a:ext cx="882015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81000" indent="-3810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5715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dirty="0">
                <a:latin typeface="仿宋_GB2312" pitchFamily="49" charset="-122"/>
                <a:ea typeface="仿宋_GB2312" pitchFamily="49" charset="-122"/>
              </a:rPr>
              <a:t>(1) 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独立源电压</a:t>
            </a:r>
            <a:r>
              <a:rPr lang="en-US" altLang="zh-CN" sz="2400" dirty="0"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或电流</a:t>
            </a:r>
            <a:r>
              <a:rPr lang="en-US" altLang="zh-CN" sz="2400" dirty="0"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由电源本身决定，与电路中其它电压、电流无关，而受控源电压</a:t>
            </a:r>
            <a:r>
              <a:rPr lang="en-US" altLang="zh-CN" sz="2400" dirty="0">
                <a:latin typeface="仿宋_GB2312" pitchFamily="49" charset="-122"/>
                <a:ea typeface="仿宋_GB2312" pitchFamily="49" charset="-122"/>
              </a:rPr>
              <a:t>(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或电流</a:t>
            </a:r>
            <a:r>
              <a:rPr lang="en-US" altLang="zh-CN" sz="2400" dirty="0">
                <a:latin typeface="仿宋_GB2312" pitchFamily="49" charset="-122"/>
                <a:ea typeface="仿宋_GB2312" pitchFamily="49" charset="-122"/>
              </a:rPr>
              <a:t>)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由控制量决定。</a:t>
            </a:r>
          </a:p>
        </p:txBody>
      </p:sp>
      <p:sp>
        <p:nvSpPr>
          <p:cNvPr id="47" name="Text Box 6"/>
          <p:cNvSpPr txBox="1">
            <a:spLocks noChangeArrowheads="1"/>
          </p:cNvSpPr>
          <p:nvPr/>
        </p:nvSpPr>
        <p:spPr bwMode="auto">
          <a:xfrm>
            <a:off x="185737" y="4716145"/>
            <a:ext cx="8569325" cy="17543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81000" indent="-3810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571500"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algn="l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dirty="0">
                <a:latin typeface="仿宋_GB2312" pitchFamily="49" charset="-122"/>
                <a:ea typeface="仿宋_GB2312" pitchFamily="49" charset="-122"/>
              </a:rPr>
              <a:t>(2) 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独立源在电路中起</a:t>
            </a:r>
            <a:r>
              <a:rPr lang="zh-CN" altLang="en-US" sz="2400" dirty="0">
                <a:latin typeface="Times New Roman"/>
                <a:ea typeface="仿宋_GB2312" pitchFamily="49" charset="-122"/>
              </a:rPr>
              <a:t>“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激励</a:t>
            </a:r>
            <a:r>
              <a:rPr lang="zh-CN" altLang="en-US" sz="2400" dirty="0">
                <a:latin typeface="Times New Roman"/>
                <a:ea typeface="仿宋_GB2312" pitchFamily="49" charset="-122"/>
              </a:rPr>
              <a:t>”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作用，在电路中产生电压、电流，而受控源只是反映输出端与输入端的受控关系，在电路中不能作为</a:t>
            </a:r>
            <a:r>
              <a:rPr lang="zh-CN" altLang="en-US" sz="2400" dirty="0">
                <a:latin typeface="Times New Roman"/>
                <a:ea typeface="仿宋_GB2312" pitchFamily="49" charset="-122"/>
              </a:rPr>
              <a:t>“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激励</a:t>
            </a:r>
            <a:r>
              <a:rPr lang="zh-CN" altLang="en-US" sz="2400" dirty="0">
                <a:latin typeface="Times New Roman"/>
                <a:ea typeface="仿宋_GB2312" pitchFamily="49" charset="-122"/>
              </a:rPr>
              <a:t>”</a:t>
            </a:r>
            <a:r>
              <a:rPr lang="zh-CN" altLang="en-US" sz="2400" dirty="0">
                <a:latin typeface="仿宋_GB2312" pitchFamily="49" charset="-122"/>
                <a:ea typeface="仿宋_GB2312" pitchFamily="49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762271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9" grpId="0" animBg="1"/>
      <p:bldP spid="45" grpId="0" animBg="1" autoUpdateAnimBg="0"/>
      <p:bldP spid="46" grpId="0"/>
      <p:bldP spid="47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75" y="1611313"/>
            <a:ext cx="8297863" cy="3640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29774727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54000" y="292100"/>
            <a:ext cx="1257300" cy="50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例</a:t>
            </a:r>
            <a:r>
              <a:rPr lang="en-US" altLang="zh-CN" sz="2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2</a:t>
            </a:r>
            <a:r>
              <a:rPr lang="zh-CN" altLang="en-US" sz="2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：</a:t>
            </a:r>
            <a:endParaRPr lang="zh-CN" altLang="en-US" sz="28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 pitchFamily="49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185863" y="279400"/>
            <a:ext cx="25479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试求电流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sp>
        <p:nvSpPr>
          <p:cNvPr id="6" name="Rectangle 4" descr="40%"/>
          <p:cNvSpPr>
            <a:spLocks noChangeArrowheads="1"/>
          </p:cNvSpPr>
          <p:nvPr/>
        </p:nvSpPr>
        <p:spPr bwMode="auto">
          <a:xfrm>
            <a:off x="4052888" y="547688"/>
            <a:ext cx="3632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解法一：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用支路电流法</a:t>
            </a:r>
          </a:p>
        </p:txBody>
      </p:sp>
      <p:sp>
        <p:nvSpPr>
          <p:cNvPr id="7" name="Rectangle 5" descr="40%"/>
          <p:cNvSpPr>
            <a:spLocks noChangeArrowheads="1"/>
          </p:cNvSpPr>
          <p:nvPr/>
        </p:nvSpPr>
        <p:spPr bwMode="auto">
          <a:xfrm>
            <a:off x="4486275" y="1654175"/>
            <a:ext cx="17160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对大回路</a:t>
            </a: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：</a:t>
            </a:r>
          </a:p>
        </p:txBody>
      </p:sp>
      <p:sp>
        <p:nvSpPr>
          <p:cNvPr id="8" name="Rectangle 6" descr="40%"/>
          <p:cNvSpPr>
            <a:spLocks noChangeArrowheads="1"/>
          </p:cNvSpPr>
          <p:nvPr/>
        </p:nvSpPr>
        <p:spPr bwMode="auto">
          <a:xfrm>
            <a:off x="5132388" y="2236788"/>
            <a:ext cx="230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解得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1.4 A</a:t>
            </a:r>
          </a:p>
        </p:txBody>
      </p:sp>
      <p:sp>
        <p:nvSpPr>
          <p:cNvPr id="9" name="Rectangle 7" descr="40%"/>
          <p:cNvSpPr>
            <a:spLocks noChangeArrowheads="1"/>
          </p:cNvSpPr>
          <p:nvPr/>
        </p:nvSpPr>
        <p:spPr bwMode="auto">
          <a:xfrm>
            <a:off x="6135688" y="1652588"/>
            <a:ext cx="2335212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2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+2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  <a:endParaRPr kumimoji="0" lang="en-US" altLang="zh-CN" sz="2400" b="1" i="0" u="none" strike="noStrike" kern="0" cap="none" spc="0" normalizeH="0" baseline="-25000" noProof="0">
              <a:ln>
                <a:noFill/>
              </a:ln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0" name="Group 93"/>
          <p:cNvGrpSpPr>
            <a:grpSpLocks/>
          </p:cNvGrpSpPr>
          <p:nvPr/>
        </p:nvGrpSpPr>
        <p:grpSpPr bwMode="auto">
          <a:xfrm>
            <a:off x="266700" y="1135063"/>
            <a:ext cx="4114800" cy="1976437"/>
            <a:chOff x="336" y="387"/>
            <a:chExt cx="2592" cy="1245"/>
          </a:xfrm>
        </p:grpSpPr>
        <p:sp>
          <p:nvSpPr>
            <p:cNvPr id="11" name="Text Box 9"/>
            <p:cNvSpPr txBox="1">
              <a:spLocks noChangeArrowheads="1"/>
            </p:cNvSpPr>
            <p:nvPr/>
          </p:nvSpPr>
          <p:spPr bwMode="auto">
            <a:xfrm>
              <a:off x="2512" y="1027"/>
              <a:ext cx="4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 flipH="1" flipV="1">
              <a:off x="456" y="1624"/>
              <a:ext cx="191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Line 13"/>
            <p:cNvSpPr>
              <a:spLocks noChangeShapeType="1"/>
            </p:cNvSpPr>
            <p:nvPr/>
          </p:nvSpPr>
          <p:spPr bwMode="auto">
            <a:xfrm>
              <a:off x="2378" y="760"/>
              <a:ext cx="0" cy="8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AutoShape 14"/>
            <p:cNvSpPr>
              <a:spLocks noChangeArrowheads="1"/>
            </p:cNvSpPr>
            <p:nvPr/>
          </p:nvSpPr>
          <p:spPr bwMode="auto">
            <a:xfrm rot="-5400000">
              <a:off x="2189" y="1016"/>
              <a:ext cx="352" cy="265"/>
            </a:xfrm>
            <a:prstGeom prst="flowChartDecision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15"/>
            <p:cNvSpPr txBox="1">
              <a:spLocks noChangeArrowheads="1"/>
            </p:cNvSpPr>
            <p:nvPr/>
          </p:nvSpPr>
          <p:spPr bwMode="auto">
            <a:xfrm>
              <a:off x="2138" y="865"/>
              <a:ext cx="225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sp>
          <p:nvSpPr>
            <p:cNvPr id="16" name="Text Box 16"/>
            <p:cNvSpPr txBox="1">
              <a:spLocks noChangeArrowheads="1"/>
            </p:cNvSpPr>
            <p:nvPr/>
          </p:nvSpPr>
          <p:spPr bwMode="auto">
            <a:xfrm>
              <a:off x="456" y="1084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10V</a:t>
              </a:r>
            </a:p>
          </p:txBody>
        </p:sp>
        <p:sp>
          <p:nvSpPr>
            <p:cNvPr id="17" name="Line 17"/>
            <p:cNvSpPr>
              <a:spLocks noChangeShapeType="1"/>
            </p:cNvSpPr>
            <p:nvPr/>
          </p:nvSpPr>
          <p:spPr bwMode="auto">
            <a:xfrm>
              <a:off x="463" y="696"/>
              <a:ext cx="28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" name="Line 18"/>
            <p:cNvSpPr>
              <a:spLocks noChangeShapeType="1"/>
            </p:cNvSpPr>
            <p:nvPr/>
          </p:nvSpPr>
          <p:spPr bwMode="auto">
            <a:xfrm rot="5400000" flipH="1">
              <a:off x="1433" y="1146"/>
              <a:ext cx="3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" name="Text Box 19"/>
            <p:cNvSpPr txBox="1">
              <a:spLocks noChangeArrowheads="1"/>
            </p:cNvSpPr>
            <p:nvPr/>
          </p:nvSpPr>
          <p:spPr bwMode="auto">
            <a:xfrm>
              <a:off x="432" y="387"/>
              <a:ext cx="2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20" name="Line 20"/>
            <p:cNvSpPr>
              <a:spLocks noChangeShapeType="1"/>
            </p:cNvSpPr>
            <p:nvPr/>
          </p:nvSpPr>
          <p:spPr bwMode="auto">
            <a:xfrm flipH="1">
              <a:off x="456" y="768"/>
              <a:ext cx="3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Text Box 21"/>
            <p:cNvSpPr txBox="1">
              <a:spLocks noChangeArrowheads="1"/>
            </p:cNvSpPr>
            <p:nvPr/>
          </p:nvSpPr>
          <p:spPr bwMode="auto">
            <a:xfrm>
              <a:off x="456" y="864"/>
              <a:ext cx="1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22" name="Text Box 22"/>
            <p:cNvSpPr txBox="1">
              <a:spLocks noChangeArrowheads="1"/>
            </p:cNvSpPr>
            <p:nvPr/>
          </p:nvSpPr>
          <p:spPr bwMode="auto">
            <a:xfrm>
              <a:off x="408" y="1233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23" name="Line 23"/>
            <p:cNvSpPr>
              <a:spLocks noChangeShapeType="1"/>
            </p:cNvSpPr>
            <p:nvPr/>
          </p:nvSpPr>
          <p:spPr bwMode="auto">
            <a:xfrm>
              <a:off x="456" y="762"/>
              <a:ext cx="0" cy="86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Rectangle 24"/>
            <p:cNvSpPr>
              <a:spLocks noChangeArrowheads="1"/>
            </p:cNvSpPr>
            <p:nvPr/>
          </p:nvSpPr>
          <p:spPr bwMode="auto">
            <a:xfrm>
              <a:off x="776" y="704"/>
              <a:ext cx="317" cy="13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25"/>
            <p:cNvSpPr>
              <a:spLocks noChangeShapeType="1"/>
            </p:cNvSpPr>
            <p:nvPr/>
          </p:nvSpPr>
          <p:spPr bwMode="auto">
            <a:xfrm>
              <a:off x="1096" y="768"/>
              <a:ext cx="6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Rectangle 26"/>
            <p:cNvSpPr>
              <a:spLocks noChangeArrowheads="1"/>
            </p:cNvSpPr>
            <p:nvPr/>
          </p:nvSpPr>
          <p:spPr bwMode="auto">
            <a:xfrm>
              <a:off x="1771" y="704"/>
              <a:ext cx="317" cy="13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27"/>
            <p:cNvSpPr>
              <a:spLocks noChangeShapeType="1"/>
            </p:cNvSpPr>
            <p:nvPr/>
          </p:nvSpPr>
          <p:spPr bwMode="auto">
            <a:xfrm>
              <a:off x="2088" y="768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336" y="1117"/>
              <a:ext cx="227" cy="22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>
              <a:off x="1416" y="768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" name="Oval 30"/>
            <p:cNvSpPr>
              <a:spLocks noChangeArrowheads="1"/>
            </p:cNvSpPr>
            <p:nvPr/>
          </p:nvSpPr>
          <p:spPr bwMode="auto">
            <a:xfrm>
              <a:off x="1306" y="1056"/>
              <a:ext cx="227" cy="22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>
              <a:off x="1416" y="1296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" name="Line 32"/>
            <p:cNvSpPr>
              <a:spLocks noChangeShapeType="1"/>
            </p:cNvSpPr>
            <p:nvPr/>
          </p:nvSpPr>
          <p:spPr bwMode="auto">
            <a:xfrm>
              <a:off x="1320" y="1175"/>
              <a:ext cx="22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Text Box 33"/>
            <p:cNvSpPr txBox="1">
              <a:spLocks noChangeArrowheads="1"/>
            </p:cNvSpPr>
            <p:nvPr/>
          </p:nvSpPr>
          <p:spPr bwMode="auto">
            <a:xfrm>
              <a:off x="1576" y="1028"/>
              <a:ext cx="3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3A</a:t>
              </a:r>
            </a:p>
          </p:txBody>
        </p:sp>
        <p:sp>
          <p:nvSpPr>
            <p:cNvPr id="34" name="Text Box 34"/>
            <p:cNvSpPr txBox="1">
              <a:spLocks noChangeArrowheads="1"/>
            </p:cNvSpPr>
            <p:nvPr/>
          </p:nvSpPr>
          <p:spPr bwMode="auto">
            <a:xfrm>
              <a:off x="552" y="412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5" name="Text Box 35"/>
            <p:cNvSpPr txBox="1">
              <a:spLocks noChangeArrowheads="1"/>
            </p:cNvSpPr>
            <p:nvPr/>
          </p:nvSpPr>
          <p:spPr bwMode="auto">
            <a:xfrm>
              <a:off x="1608" y="436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6" name="Line 36"/>
            <p:cNvSpPr>
              <a:spLocks noChangeShapeType="1"/>
            </p:cNvSpPr>
            <p:nvPr/>
          </p:nvSpPr>
          <p:spPr bwMode="auto">
            <a:xfrm flipH="1">
              <a:off x="2160" y="688"/>
              <a:ext cx="28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7" name="Text Box 37"/>
            <p:cNvSpPr txBox="1">
              <a:spLocks noChangeArrowheads="1"/>
            </p:cNvSpPr>
            <p:nvPr/>
          </p:nvSpPr>
          <p:spPr bwMode="auto">
            <a:xfrm>
              <a:off x="2216" y="388"/>
              <a:ext cx="3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8" name="Rectangle 38"/>
            <p:cNvSpPr>
              <a:spLocks noChangeArrowheads="1"/>
            </p:cNvSpPr>
            <p:nvPr/>
          </p:nvSpPr>
          <p:spPr bwMode="auto">
            <a:xfrm>
              <a:off x="1316" y="46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</p:grpSp>
      <p:sp>
        <p:nvSpPr>
          <p:cNvPr id="39" name="Rectangle 39" descr="40%"/>
          <p:cNvSpPr>
            <a:spLocks noChangeArrowheads="1"/>
          </p:cNvSpPr>
          <p:nvPr/>
        </p:nvSpPr>
        <p:spPr bwMode="auto">
          <a:xfrm>
            <a:off x="4535488" y="1130300"/>
            <a:ext cx="35052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对结点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a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– 3 </a:t>
            </a:r>
            <a:endParaRPr kumimoji="0" lang="en-US" altLang="zh-CN" sz="2400" b="1" i="0" u="none" strike="noStrike" kern="0" cap="none" spc="0" normalizeH="0" baseline="0" noProof="0">
              <a:ln>
                <a:noFill/>
              </a:ln>
              <a:solidFill>
                <a:srgbClr val="CC0000"/>
              </a:solidFill>
              <a:effectLst>
                <a:outerShdw blurRad="38100" dist="38100" dir="2700000" algn="tl">
                  <a:srgbClr val="C0C0C0"/>
                </a:outerShdw>
              </a:effectLst>
              <a:uLnTx/>
              <a:uFillTx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0" name="Rectangle 40" descr="40%"/>
          <p:cNvSpPr>
            <a:spLocks noChangeArrowheads="1"/>
          </p:cNvSpPr>
          <p:nvPr/>
        </p:nvSpPr>
        <p:spPr bwMode="auto">
          <a:xfrm>
            <a:off x="4165600" y="2871788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解法二：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用结点电压法</a:t>
            </a:r>
          </a:p>
        </p:txBody>
      </p:sp>
      <p:graphicFrame>
        <p:nvGraphicFramePr>
          <p:cNvPr id="41" name="Object 126"/>
          <p:cNvGraphicFramePr>
            <a:graphicFrameLocks noChangeAspect="1"/>
          </p:cNvGraphicFramePr>
          <p:nvPr/>
        </p:nvGraphicFramePr>
        <p:xfrm>
          <a:off x="5094288" y="3389313"/>
          <a:ext cx="2536825" cy="168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8" r:id="rId3" imgW="1104900" imgH="762000" progId="Equation.3">
                  <p:embed/>
                </p:oleObj>
              </mc:Choice>
              <mc:Fallback>
                <p:oleObj r:id="rId3" imgW="1104900" imgH="762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94288" y="3389313"/>
                        <a:ext cx="2536825" cy="1682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Object 127"/>
          <p:cNvGraphicFramePr>
            <a:graphicFrameLocks noChangeAspect="1"/>
          </p:cNvGraphicFramePr>
          <p:nvPr/>
        </p:nvGraphicFramePr>
        <p:xfrm>
          <a:off x="5078413" y="5105400"/>
          <a:ext cx="1779587" cy="877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39" r:id="rId5" imgW="774364" imgH="393529" progId="Equation.3">
                  <p:embed/>
                </p:oleObj>
              </mc:Choice>
              <mc:Fallback>
                <p:oleObj r:id="rId5" imgW="774364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78413" y="5105400"/>
                        <a:ext cx="1779587" cy="8778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3" name="Rectangle 128" descr="40%"/>
          <p:cNvSpPr>
            <a:spLocks noChangeArrowheads="1"/>
          </p:cNvSpPr>
          <p:nvPr/>
        </p:nvSpPr>
        <p:spPr bwMode="auto">
          <a:xfrm>
            <a:off x="5132388" y="5945188"/>
            <a:ext cx="230187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楷体_GB2312" pitchFamily="49" charset="-122"/>
              </a:rPr>
              <a:t>解得</a:t>
            </a:r>
            <a:r>
              <a:rPr kumimoji="0" lang="zh-CN" altLang="en-US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1.4 A</a:t>
            </a:r>
          </a:p>
        </p:txBody>
      </p:sp>
      <p:sp>
        <p:nvSpPr>
          <p:cNvPr id="44" name="Arc 129"/>
          <p:cNvSpPr>
            <a:spLocks noChangeArrowheads="1"/>
          </p:cNvSpPr>
          <p:nvPr/>
        </p:nvSpPr>
        <p:spPr bwMode="auto">
          <a:xfrm>
            <a:off x="773113" y="876300"/>
            <a:ext cx="3836987" cy="2738438"/>
          </a:xfrm>
          <a:custGeom>
            <a:avLst/>
            <a:gdLst>
              <a:gd name="T0" fmla="*/ -1 w 26968"/>
              <a:gd name="T1" fmla="*/ 677 h 42977"/>
              <a:gd name="T2" fmla="*/ 5368 w 26968"/>
              <a:gd name="T3" fmla="*/ 0 h 42977"/>
              <a:gd name="T4" fmla="*/ 26968 w 26968"/>
              <a:gd name="T5" fmla="*/ 21600 h 42977"/>
              <a:gd name="T6" fmla="*/ 8463 w 26968"/>
              <a:gd name="T7" fmla="*/ 42977 h 42977"/>
              <a:gd name="T8" fmla="*/ -1 w 26968"/>
              <a:gd name="T9" fmla="*/ 677 h 42977"/>
              <a:gd name="T10" fmla="*/ 5368 w 26968"/>
              <a:gd name="T11" fmla="*/ 0 h 42977"/>
              <a:gd name="T12" fmla="*/ 26968 w 26968"/>
              <a:gd name="T13" fmla="*/ 21600 h 42977"/>
              <a:gd name="T14" fmla="*/ 8463 w 26968"/>
              <a:gd name="T15" fmla="*/ 42977 h 42977"/>
              <a:gd name="T16" fmla="*/ 5368 w 26968"/>
              <a:gd name="T17" fmla="*/ 21600 h 42977"/>
              <a:gd name="T18" fmla="*/ -1 w 26968"/>
              <a:gd name="T19" fmla="*/ 677 h 429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6968" h="42977" fill="none">
                <a:moveTo>
                  <a:pt x="-1" y="677"/>
                </a:moveTo>
                <a:cubicBezTo>
                  <a:pt x="1753" y="227"/>
                  <a:pt x="3557" y="0"/>
                  <a:pt x="5368" y="0"/>
                </a:cubicBezTo>
                <a:cubicBezTo>
                  <a:pt x="17297" y="0"/>
                  <a:pt x="26968" y="9670"/>
                  <a:pt x="26968" y="21600"/>
                </a:cubicBezTo>
                <a:cubicBezTo>
                  <a:pt x="26968" y="32333"/>
                  <a:pt x="19086" y="41439"/>
                  <a:pt x="8463" y="42977"/>
                </a:cubicBezTo>
              </a:path>
              <a:path w="26968" h="42977" stroke="0">
                <a:moveTo>
                  <a:pt x="-1" y="677"/>
                </a:moveTo>
                <a:cubicBezTo>
                  <a:pt x="1753" y="227"/>
                  <a:pt x="3557" y="0"/>
                  <a:pt x="5368" y="0"/>
                </a:cubicBezTo>
                <a:cubicBezTo>
                  <a:pt x="17297" y="0"/>
                  <a:pt x="26968" y="9670"/>
                  <a:pt x="26968" y="21600"/>
                </a:cubicBezTo>
                <a:cubicBezTo>
                  <a:pt x="26968" y="32333"/>
                  <a:pt x="19086" y="41439"/>
                  <a:pt x="8463" y="42977"/>
                </a:cubicBezTo>
                <a:lnTo>
                  <a:pt x="5368" y="21600"/>
                </a:lnTo>
                <a:lnTo>
                  <a:pt x="-1" y="677"/>
                </a:lnTo>
                <a:close/>
              </a:path>
            </a:pathLst>
          </a:custGeom>
          <a:noFill/>
          <a:ln w="38100">
            <a:solidFill>
              <a:srgbClr val="33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90981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39" grpId="0"/>
      <p:bldP spid="40" grpId="0"/>
      <p:bldP spid="43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54000" y="152400"/>
            <a:ext cx="1257300" cy="50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6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zh-CN" altLang="en-US" sz="2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例</a:t>
            </a:r>
            <a:r>
              <a:rPr lang="en-US" altLang="zh-CN" sz="2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2</a:t>
            </a:r>
            <a:r>
              <a:rPr lang="zh-CN" altLang="en-US" sz="2800" b="1" smtClean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</a:rPr>
              <a:t>：</a:t>
            </a:r>
            <a:endParaRPr lang="zh-CN" altLang="en-US" sz="2800" b="1">
              <a:solidFill>
                <a:srgbClr val="FF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_GB2312" pitchFamily="49" charset="-122"/>
            </a:endParaRP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185863" y="139700"/>
            <a:ext cx="2547937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试求电流 </a:t>
            </a:r>
            <a:r>
              <a:rPr kumimoji="0" lang="en-US" altLang="zh-CN" sz="28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8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。</a:t>
            </a:r>
          </a:p>
        </p:txBody>
      </p:sp>
      <p:grpSp>
        <p:nvGrpSpPr>
          <p:cNvPr id="6" name="Group 8"/>
          <p:cNvGrpSpPr>
            <a:grpSpLocks/>
          </p:cNvGrpSpPr>
          <p:nvPr/>
        </p:nvGrpSpPr>
        <p:grpSpPr bwMode="auto">
          <a:xfrm>
            <a:off x="152400" y="601663"/>
            <a:ext cx="4114800" cy="1976437"/>
            <a:chOff x="336" y="387"/>
            <a:chExt cx="2592" cy="1245"/>
          </a:xfrm>
        </p:grpSpPr>
        <p:sp>
          <p:nvSpPr>
            <p:cNvPr id="7" name="Text Box 9"/>
            <p:cNvSpPr txBox="1">
              <a:spLocks noChangeArrowheads="1"/>
            </p:cNvSpPr>
            <p:nvPr/>
          </p:nvSpPr>
          <p:spPr bwMode="auto">
            <a:xfrm>
              <a:off x="2512" y="1027"/>
              <a:ext cx="4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8" name="Line 10"/>
            <p:cNvSpPr>
              <a:spLocks noChangeShapeType="1"/>
            </p:cNvSpPr>
            <p:nvPr/>
          </p:nvSpPr>
          <p:spPr bwMode="auto">
            <a:xfrm flipH="1" flipV="1">
              <a:off x="456" y="1624"/>
              <a:ext cx="191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Line 11"/>
            <p:cNvSpPr>
              <a:spLocks noChangeShapeType="1"/>
            </p:cNvSpPr>
            <p:nvPr/>
          </p:nvSpPr>
          <p:spPr bwMode="auto">
            <a:xfrm>
              <a:off x="2378" y="760"/>
              <a:ext cx="0" cy="8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0" name="AutoShape 12"/>
            <p:cNvSpPr>
              <a:spLocks noChangeArrowheads="1"/>
            </p:cNvSpPr>
            <p:nvPr/>
          </p:nvSpPr>
          <p:spPr bwMode="auto">
            <a:xfrm rot="-5400000">
              <a:off x="2189" y="1016"/>
              <a:ext cx="352" cy="265"/>
            </a:xfrm>
            <a:prstGeom prst="flowChartDecision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1" name="Text Box 13"/>
            <p:cNvSpPr txBox="1">
              <a:spLocks noChangeArrowheads="1"/>
            </p:cNvSpPr>
            <p:nvPr/>
          </p:nvSpPr>
          <p:spPr bwMode="auto">
            <a:xfrm>
              <a:off x="2138" y="865"/>
              <a:ext cx="225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sp>
          <p:nvSpPr>
            <p:cNvPr id="12" name="Text Box 14"/>
            <p:cNvSpPr txBox="1">
              <a:spLocks noChangeArrowheads="1"/>
            </p:cNvSpPr>
            <p:nvPr/>
          </p:nvSpPr>
          <p:spPr bwMode="auto">
            <a:xfrm>
              <a:off x="456" y="1084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10V</a:t>
              </a:r>
            </a:p>
          </p:txBody>
        </p:sp>
        <p:sp>
          <p:nvSpPr>
            <p:cNvPr id="13" name="Line 15"/>
            <p:cNvSpPr>
              <a:spLocks noChangeShapeType="1"/>
            </p:cNvSpPr>
            <p:nvPr/>
          </p:nvSpPr>
          <p:spPr bwMode="auto">
            <a:xfrm>
              <a:off x="463" y="696"/>
              <a:ext cx="28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 rot="5400000" flipH="1">
              <a:off x="1433" y="1146"/>
              <a:ext cx="3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Text Box 17"/>
            <p:cNvSpPr txBox="1">
              <a:spLocks noChangeArrowheads="1"/>
            </p:cNvSpPr>
            <p:nvPr/>
          </p:nvSpPr>
          <p:spPr bwMode="auto">
            <a:xfrm>
              <a:off x="432" y="387"/>
              <a:ext cx="280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16" name="Line 18"/>
            <p:cNvSpPr>
              <a:spLocks noChangeShapeType="1"/>
            </p:cNvSpPr>
            <p:nvPr/>
          </p:nvSpPr>
          <p:spPr bwMode="auto">
            <a:xfrm flipH="1">
              <a:off x="456" y="768"/>
              <a:ext cx="3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Text Box 19"/>
            <p:cNvSpPr txBox="1">
              <a:spLocks noChangeArrowheads="1"/>
            </p:cNvSpPr>
            <p:nvPr/>
          </p:nvSpPr>
          <p:spPr bwMode="auto">
            <a:xfrm>
              <a:off x="456" y="864"/>
              <a:ext cx="17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18" name="Text Box 20"/>
            <p:cNvSpPr txBox="1">
              <a:spLocks noChangeArrowheads="1"/>
            </p:cNvSpPr>
            <p:nvPr/>
          </p:nvSpPr>
          <p:spPr bwMode="auto">
            <a:xfrm>
              <a:off x="408" y="1233"/>
              <a:ext cx="33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19" name="Line 21"/>
            <p:cNvSpPr>
              <a:spLocks noChangeShapeType="1"/>
            </p:cNvSpPr>
            <p:nvPr/>
          </p:nvSpPr>
          <p:spPr bwMode="auto">
            <a:xfrm>
              <a:off x="456" y="762"/>
              <a:ext cx="0" cy="86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" name="Rectangle 22"/>
            <p:cNvSpPr>
              <a:spLocks noChangeArrowheads="1"/>
            </p:cNvSpPr>
            <p:nvPr/>
          </p:nvSpPr>
          <p:spPr bwMode="auto">
            <a:xfrm>
              <a:off x="776" y="704"/>
              <a:ext cx="317" cy="13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Line 23"/>
            <p:cNvSpPr>
              <a:spLocks noChangeShapeType="1"/>
            </p:cNvSpPr>
            <p:nvPr/>
          </p:nvSpPr>
          <p:spPr bwMode="auto">
            <a:xfrm>
              <a:off x="1096" y="768"/>
              <a:ext cx="6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Rectangle 24"/>
            <p:cNvSpPr>
              <a:spLocks noChangeArrowheads="1"/>
            </p:cNvSpPr>
            <p:nvPr/>
          </p:nvSpPr>
          <p:spPr bwMode="auto">
            <a:xfrm>
              <a:off x="1771" y="704"/>
              <a:ext cx="317" cy="13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Line 25"/>
            <p:cNvSpPr>
              <a:spLocks noChangeShapeType="1"/>
            </p:cNvSpPr>
            <p:nvPr/>
          </p:nvSpPr>
          <p:spPr bwMode="auto">
            <a:xfrm>
              <a:off x="2088" y="768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val 26"/>
            <p:cNvSpPr>
              <a:spLocks noChangeArrowheads="1"/>
            </p:cNvSpPr>
            <p:nvPr/>
          </p:nvSpPr>
          <p:spPr bwMode="auto">
            <a:xfrm>
              <a:off x="336" y="1117"/>
              <a:ext cx="227" cy="22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Line 27"/>
            <p:cNvSpPr>
              <a:spLocks noChangeShapeType="1"/>
            </p:cNvSpPr>
            <p:nvPr/>
          </p:nvSpPr>
          <p:spPr bwMode="auto">
            <a:xfrm>
              <a:off x="1416" y="768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val 28"/>
            <p:cNvSpPr>
              <a:spLocks noChangeArrowheads="1"/>
            </p:cNvSpPr>
            <p:nvPr/>
          </p:nvSpPr>
          <p:spPr bwMode="auto">
            <a:xfrm>
              <a:off x="1306" y="1056"/>
              <a:ext cx="227" cy="22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Line 29"/>
            <p:cNvSpPr>
              <a:spLocks noChangeShapeType="1"/>
            </p:cNvSpPr>
            <p:nvPr/>
          </p:nvSpPr>
          <p:spPr bwMode="auto">
            <a:xfrm>
              <a:off x="1416" y="1296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" name="Line 30"/>
            <p:cNvSpPr>
              <a:spLocks noChangeShapeType="1"/>
            </p:cNvSpPr>
            <p:nvPr/>
          </p:nvSpPr>
          <p:spPr bwMode="auto">
            <a:xfrm>
              <a:off x="1320" y="1175"/>
              <a:ext cx="22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" name="Text Box 31"/>
            <p:cNvSpPr txBox="1">
              <a:spLocks noChangeArrowheads="1"/>
            </p:cNvSpPr>
            <p:nvPr/>
          </p:nvSpPr>
          <p:spPr bwMode="auto">
            <a:xfrm>
              <a:off x="1576" y="1028"/>
              <a:ext cx="3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3A</a:t>
              </a:r>
            </a:p>
          </p:txBody>
        </p:sp>
        <p:sp>
          <p:nvSpPr>
            <p:cNvPr id="30" name="Text Box 32"/>
            <p:cNvSpPr txBox="1">
              <a:spLocks noChangeArrowheads="1"/>
            </p:cNvSpPr>
            <p:nvPr/>
          </p:nvSpPr>
          <p:spPr bwMode="auto">
            <a:xfrm>
              <a:off x="552" y="412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1" name="Text Box 33"/>
            <p:cNvSpPr txBox="1">
              <a:spLocks noChangeArrowheads="1"/>
            </p:cNvSpPr>
            <p:nvPr/>
          </p:nvSpPr>
          <p:spPr bwMode="auto">
            <a:xfrm>
              <a:off x="1608" y="436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32" name="Line 34"/>
            <p:cNvSpPr>
              <a:spLocks noChangeShapeType="1"/>
            </p:cNvSpPr>
            <p:nvPr/>
          </p:nvSpPr>
          <p:spPr bwMode="auto">
            <a:xfrm flipH="1">
              <a:off x="2160" y="688"/>
              <a:ext cx="28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Text Box 35"/>
            <p:cNvSpPr txBox="1">
              <a:spLocks noChangeArrowheads="1"/>
            </p:cNvSpPr>
            <p:nvPr/>
          </p:nvSpPr>
          <p:spPr bwMode="auto">
            <a:xfrm>
              <a:off x="2216" y="388"/>
              <a:ext cx="312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2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34" name="Rectangle 36"/>
            <p:cNvSpPr>
              <a:spLocks noChangeArrowheads="1"/>
            </p:cNvSpPr>
            <p:nvPr/>
          </p:nvSpPr>
          <p:spPr bwMode="auto">
            <a:xfrm>
              <a:off x="1316" y="46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</p:grpSp>
      <p:sp>
        <p:nvSpPr>
          <p:cNvPr id="35" name="Rectangle 38" descr="40%"/>
          <p:cNvSpPr>
            <a:spLocks noChangeArrowheads="1"/>
          </p:cNvSpPr>
          <p:nvPr/>
        </p:nvSpPr>
        <p:spPr bwMode="auto">
          <a:xfrm>
            <a:off x="3949700" y="2274888"/>
            <a:ext cx="3581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解法三：</a:t>
            </a: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用叠加原理</a:t>
            </a:r>
          </a:p>
        </p:txBody>
      </p:sp>
      <p:sp>
        <p:nvSpPr>
          <p:cNvPr id="36" name="Rectangle 39" descr="40%"/>
          <p:cNvSpPr>
            <a:spLocks noChangeArrowheads="1"/>
          </p:cNvSpPr>
          <p:nvPr/>
        </p:nvSpPr>
        <p:spPr bwMode="auto">
          <a:xfrm>
            <a:off x="660400" y="2819400"/>
            <a:ext cx="21717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电压源作用：</a:t>
            </a:r>
          </a:p>
        </p:txBody>
      </p:sp>
      <p:sp>
        <p:nvSpPr>
          <p:cNvPr id="37" name="Rectangle 40" descr="40%"/>
          <p:cNvSpPr>
            <a:spLocks noChangeArrowheads="1"/>
          </p:cNvSpPr>
          <p:nvPr/>
        </p:nvSpPr>
        <p:spPr bwMode="auto">
          <a:xfrm>
            <a:off x="749300" y="5080000"/>
            <a:ext cx="2630488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+2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2A</a:t>
            </a:r>
          </a:p>
        </p:txBody>
      </p:sp>
      <p:sp>
        <p:nvSpPr>
          <p:cNvPr id="38" name="Rectangle 41" descr="40%"/>
          <p:cNvSpPr>
            <a:spLocks noChangeArrowheads="1"/>
          </p:cNvSpPr>
          <p:nvPr/>
        </p:nvSpPr>
        <p:spPr bwMode="auto">
          <a:xfrm>
            <a:off x="4584700" y="2781300"/>
            <a:ext cx="21082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buFontTx/>
              <a:buNone/>
              <a:defRPr/>
            </a:pPr>
            <a:r>
              <a:rPr kumimoji="1" lang="zh-CN" altLang="en-US">
                <a:effectLst>
                  <a:outerShdw blurRad="38100" dist="38100" dir="2700000" algn="tl">
                    <a:srgbClr val="C0C0C0"/>
                  </a:outerShdw>
                </a:effectLst>
                <a:ea typeface="楷体_GB2312" pitchFamily="49" charset="-122"/>
                <a:sym typeface="+mn-ea"/>
              </a:rPr>
              <a:t>电流源作用：</a:t>
            </a:r>
          </a:p>
        </p:txBody>
      </p:sp>
      <p:sp>
        <p:nvSpPr>
          <p:cNvPr id="39" name="Rectangle 42" descr="40%"/>
          <p:cNvSpPr>
            <a:spLocks noChangeArrowheads="1"/>
          </p:cNvSpPr>
          <p:nvPr/>
        </p:nvSpPr>
        <p:spPr bwMode="auto">
          <a:xfrm>
            <a:off x="4802188" y="5070475"/>
            <a:ext cx="171608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pattFill prst="pct40">
                  <a:fgClr>
                    <a:srgbClr val="FFFF00"/>
                  </a:fgClr>
                  <a:bgClr>
                    <a:srgbClr val="FFFFFF"/>
                  </a:bgClr>
                </a:patt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FF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对大回路</a:t>
            </a: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rPr>
              <a:t>：</a:t>
            </a:r>
          </a:p>
        </p:txBody>
      </p:sp>
      <p:sp>
        <p:nvSpPr>
          <p:cNvPr id="40" name="Rectangle 43" descr="40%"/>
          <p:cNvSpPr>
            <a:spLocks noChangeArrowheads="1"/>
          </p:cNvSpPr>
          <p:nvPr/>
        </p:nvSpPr>
        <p:spPr bwMode="auto">
          <a:xfrm>
            <a:off x="5227638" y="5473700"/>
            <a:ext cx="321945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"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(3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+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"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)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sym typeface="Symbol" panose="05050102010706020507" pitchFamily="18" charset="2"/>
              </a:rPr>
              <a:t>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1+2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"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"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–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0.6A</a:t>
            </a:r>
          </a:p>
        </p:txBody>
      </p:sp>
      <p:sp>
        <p:nvSpPr>
          <p:cNvPr id="41" name="Rectangle 44" descr="40%"/>
          <p:cNvSpPr>
            <a:spLocks noChangeArrowheads="1"/>
          </p:cNvSpPr>
          <p:nvPr/>
        </p:nvSpPr>
        <p:spPr bwMode="auto">
          <a:xfrm>
            <a:off x="406400" y="6007100"/>
            <a:ext cx="34623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= 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'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 +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I</a:t>
            </a:r>
            <a:r>
              <a:rPr kumimoji="0" lang="en-US" altLang="zh-CN" sz="2400" b="1" i="0" u="none" strike="noStrike" kern="0" cap="none" spc="0" normalizeH="0" baseline="-2500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kumimoji="0" lang="en-US" altLang="zh-CN" sz="2400" b="0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"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=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2 </a:t>
            </a:r>
            <a:r>
              <a:rPr kumimoji="0" lang="en-US" altLang="zh-CN" sz="2400" b="1" i="1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– </a:t>
            </a:r>
            <a:r>
              <a: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rPr>
              <a:t>0.6=1.4A</a:t>
            </a:r>
          </a:p>
        </p:txBody>
      </p:sp>
      <p:grpSp>
        <p:nvGrpSpPr>
          <p:cNvPr id="42" name="Group 45"/>
          <p:cNvGrpSpPr>
            <a:grpSpLocks/>
          </p:cNvGrpSpPr>
          <p:nvPr/>
        </p:nvGrpSpPr>
        <p:grpSpPr bwMode="auto">
          <a:xfrm>
            <a:off x="228600" y="3205163"/>
            <a:ext cx="3937000" cy="1790700"/>
            <a:chOff x="424" y="1923"/>
            <a:chExt cx="2480" cy="1128"/>
          </a:xfrm>
        </p:grpSpPr>
        <p:sp>
          <p:nvSpPr>
            <p:cNvPr id="43" name="Text Box 46"/>
            <p:cNvSpPr txBox="1">
              <a:spLocks noChangeArrowheads="1"/>
            </p:cNvSpPr>
            <p:nvPr/>
          </p:nvSpPr>
          <p:spPr bwMode="auto">
            <a:xfrm>
              <a:off x="2249" y="2500"/>
              <a:ext cx="65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' </a:t>
              </a:r>
            </a:p>
          </p:txBody>
        </p:sp>
        <p:sp>
          <p:nvSpPr>
            <p:cNvPr id="44" name="Line 47"/>
            <p:cNvSpPr>
              <a:spLocks noChangeShapeType="1"/>
            </p:cNvSpPr>
            <p:nvPr/>
          </p:nvSpPr>
          <p:spPr bwMode="auto">
            <a:xfrm flipH="1" flipV="1">
              <a:off x="540" y="3051"/>
              <a:ext cx="174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5" name="Line 48"/>
            <p:cNvSpPr>
              <a:spLocks noChangeShapeType="1"/>
            </p:cNvSpPr>
            <p:nvPr/>
          </p:nvSpPr>
          <p:spPr bwMode="auto">
            <a:xfrm>
              <a:off x="2269" y="2274"/>
              <a:ext cx="0" cy="777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Text Box 49"/>
            <p:cNvSpPr txBox="1">
              <a:spLocks noChangeArrowheads="1"/>
            </p:cNvSpPr>
            <p:nvPr/>
          </p:nvSpPr>
          <p:spPr bwMode="auto">
            <a:xfrm>
              <a:off x="2046" y="2350"/>
              <a:ext cx="225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sp>
          <p:nvSpPr>
            <p:cNvPr id="47" name="Text Box 50"/>
            <p:cNvSpPr txBox="1">
              <a:spLocks noChangeArrowheads="1"/>
            </p:cNvSpPr>
            <p:nvPr/>
          </p:nvSpPr>
          <p:spPr bwMode="auto">
            <a:xfrm>
              <a:off x="588" y="2535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10V</a:t>
              </a:r>
            </a:p>
          </p:txBody>
        </p:sp>
        <p:sp>
          <p:nvSpPr>
            <p:cNvPr id="48" name="Line 51"/>
            <p:cNvSpPr>
              <a:spLocks noChangeShapeType="1"/>
            </p:cNvSpPr>
            <p:nvPr/>
          </p:nvSpPr>
          <p:spPr bwMode="auto">
            <a:xfrm>
              <a:off x="546" y="2206"/>
              <a:ext cx="253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49" name="Text Box 52"/>
            <p:cNvSpPr txBox="1">
              <a:spLocks noChangeArrowheads="1"/>
            </p:cNvSpPr>
            <p:nvPr/>
          </p:nvSpPr>
          <p:spPr bwMode="auto">
            <a:xfrm>
              <a:off x="483" y="1923"/>
              <a:ext cx="365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'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50" name="Line 53"/>
            <p:cNvSpPr>
              <a:spLocks noChangeShapeType="1"/>
            </p:cNvSpPr>
            <p:nvPr/>
          </p:nvSpPr>
          <p:spPr bwMode="auto">
            <a:xfrm flipH="1">
              <a:off x="540" y="2281"/>
              <a:ext cx="315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1" name="Text Box 54"/>
            <p:cNvSpPr txBox="1">
              <a:spLocks noChangeArrowheads="1"/>
            </p:cNvSpPr>
            <p:nvPr/>
          </p:nvSpPr>
          <p:spPr bwMode="auto">
            <a:xfrm>
              <a:off x="564" y="2312"/>
              <a:ext cx="228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</p:txBody>
        </p:sp>
        <p:sp>
          <p:nvSpPr>
            <p:cNvPr id="52" name="Text Box 55"/>
            <p:cNvSpPr txBox="1">
              <a:spLocks noChangeArrowheads="1"/>
            </p:cNvSpPr>
            <p:nvPr/>
          </p:nvSpPr>
          <p:spPr bwMode="auto">
            <a:xfrm>
              <a:off x="537" y="2702"/>
              <a:ext cx="30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–</a:t>
              </a:r>
            </a:p>
          </p:txBody>
        </p:sp>
        <p:sp>
          <p:nvSpPr>
            <p:cNvPr id="53" name="Line 56"/>
            <p:cNvSpPr>
              <a:spLocks noChangeShapeType="1"/>
            </p:cNvSpPr>
            <p:nvPr/>
          </p:nvSpPr>
          <p:spPr bwMode="auto">
            <a:xfrm>
              <a:off x="540" y="2273"/>
              <a:ext cx="0" cy="77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4" name="Rectangle 57"/>
            <p:cNvSpPr>
              <a:spLocks noChangeArrowheads="1"/>
            </p:cNvSpPr>
            <p:nvPr/>
          </p:nvSpPr>
          <p:spPr bwMode="auto">
            <a:xfrm>
              <a:off x="855" y="2229"/>
              <a:ext cx="285" cy="12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5" name="Line 58"/>
            <p:cNvSpPr>
              <a:spLocks noChangeShapeType="1"/>
            </p:cNvSpPr>
            <p:nvPr/>
          </p:nvSpPr>
          <p:spPr bwMode="auto">
            <a:xfrm>
              <a:off x="1141" y="2281"/>
              <a:ext cx="5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6" name="Rectangle 59"/>
            <p:cNvSpPr>
              <a:spLocks noChangeArrowheads="1"/>
            </p:cNvSpPr>
            <p:nvPr/>
          </p:nvSpPr>
          <p:spPr bwMode="auto">
            <a:xfrm>
              <a:off x="1723" y="2222"/>
              <a:ext cx="285" cy="123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7" name="Line 60"/>
            <p:cNvSpPr>
              <a:spLocks noChangeShapeType="1"/>
            </p:cNvSpPr>
            <p:nvPr/>
          </p:nvSpPr>
          <p:spPr bwMode="auto">
            <a:xfrm>
              <a:off x="2008" y="2281"/>
              <a:ext cx="25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8" name="Oval 61"/>
            <p:cNvSpPr>
              <a:spLocks noChangeArrowheads="1"/>
            </p:cNvSpPr>
            <p:nvPr/>
          </p:nvSpPr>
          <p:spPr bwMode="auto">
            <a:xfrm>
              <a:off x="424" y="2539"/>
              <a:ext cx="251" cy="236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59" name="Text Box 62"/>
            <p:cNvSpPr txBox="1">
              <a:spLocks noChangeArrowheads="1"/>
            </p:cNvSpPr>
            <p:nvPr/>
          </p:nvSpPr>
          <p:spPr bwMode="auto">
            <a:xfrm>
              <a:off x="731" y="1956"/>
              <a:ext cx="605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60" name="Text Box 63"/>
            <p:cNvSpPr txBox="1">
              <a:spLocks noChangeArrowheads="1"/>
            </p:cNvSpPr>
            <p:nvPr/>
          </p:nvSpPr>
          <p:spPr bwMode="auto">
            <a:xfrm>
              <a:off x="1576" y="1974"/>
              <a:ext cx="604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61" name="AutoShape 64"/>
            <p:cNvSpPr>
              <a:spLocks noChangeArrowheads="1"/>
            </p:cNvSpPr>
            <p:nvPr/>
          </p:nvSpPr>
          <p:spPr bwMode="auto">
            <a:xfrm>
              <a:off x="2152" y="2496"/>
              <a:ext cx="240" cy="320"/>
            </a:xfrm>
            <a:prstGeom prst="diamond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62" name="Group 65"/>
          <p:cNvGrpSpPr>
            <a:grpSpLocks/>
          </p:cNvGrpSpPr>
          <p:nvPr/>
        </p:nvGrpSpPr>
        <p:grpSpPr bwMode="auto">
          <a:xfrm>
            <a:off x="4621213" y="3128963"/>
            <a:ext cx="4078287" cy="1963737"/>
            <a:chOff x="2911" y="1915"/>
            <a:chExt cx="2569" cy="1237"/>
          </a:xfrm>
        </p:grpSpPr>
        <p:sp>
          <p:nvSpPr>
            <p:cNvPr id="63" name="Text Box 66"/>
            <p:cNvSpPr txBox="1">
              <a:spLocks noChangeArrowheads="1"/>
            </p:cNvSpPr>
            <p:nvPr/>
          </p:nvSpPr>
          <p:spPr bwMode="auto">
            <a:xfrm>
              <a:off x="5009" y="2509"/>
              <a:ext cx="471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zh-CN" sz="24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  <a:sym typeface="Symbol" panose="05050102010706020507" pitchFamily="18" charset="2"/>
                </a:rPr>
                <a:t>2</a:t>
              </a: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"</a:t>
              </a:r>
            </a:p>
          </p:txBody>
        </p:sp>
        <p:sp>
          <p:nvSpPr>
            <p:cNvPr id="64" name="Text Box 67"/>
            <p:cNvSpPr txBox="1">
              <a:spLocks noChangeArrowheads="1"/>
            </p:cNvSpPr>
            <p:nvPr/>
          </p:nvSpPr>
          <p:spPr bwMode="auto">
            <a:xfrm>
              <a:off x="2911" y="1915"/>
              <a:ext cx="44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1pPr>
              <a:lvl2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2pPr>
              <a:lvl3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3pPr>
              <a:lvl4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4pPr>
              <a:lvl5pPr eaLnBrk="0" hangingPunct="0"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 sz="2400" b="1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defRPr>
              </a:lvl9pPr>
            </a:lstStyle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1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I</a:t>
              </a:r>
              <a:r>
                <a:rPr kumimoji="0" lang="en-US" altLang="zh-CN" sz="2400" b="1" i="0" u="none" strike="noStrike" kern="0" cap="none" spc="0" normalizeH="0" baseline="-2500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1</a:t>
              </a:r>
              <a:r>
                <a:rPr kumimoji="0" lang="en-US" altLang="zh-CN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latin typeface="Times New Roman" panose="02020603050405020304" pitchFamily="18" charset="0"/>
                  <a:ea typeface="宋体" panose="02010600030101010101" pitchFamily="2" charset="-122"/>
                </a:rPr>
                <a:t>"</a:t>
              </a:r>
              <a:endParaRPr kumimoji="0" lang="en-US" altLang="zh-CN" sz="24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</a:endParaRPr>
            </a:p>
          </p:txBody>
        </p:sp>
        <p:sp>
          <p:nvSpPr>
            <p:cNvPr id="65" name="Line 68"/>
            <p:cNvSpPr>
              <a:spLocks noChangeShapeType="1"/>
            </p:cNvSpPr>
            <p:nvPr/>
          </p:nvSpPr>
          <p:spPr bwMode="auto">
            <a:xfrm flipH="1" flipV="1">
              <a:off x="2960" y="3144"/>
              <a:ext cx="1919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6" name="Line 69"/>
            <p:cNvSpPr>
              <a:spLocks noChangeShapeType="1"/>
            </p:cNvSpPr>
            <p:nvPr/>
          </p:nvSpPr>
          <p:spPr bwMode="auto">
            <a:xfrm>
              <a:off x="4882" y="2280"/>
              <a:ext cx="0" cy="86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7" name="AutoShape 70"/>
            <p:cNvSpPr>
              <a:spLocks noChangeArrowheads="1"/>
            </p:cNvSpPr>
            <p:nvPr/>
          </p:nvSpPr>
          <p:spPr bwMode="auto">
            <a:xfrm rot="-5400000">
              <a:off x="4693" y="2536"/>
              <a:ext cx="352" cy="265"/>
            </a:xfrm>
            <a:prstGeom prst="flowChartDecision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71"/>
            <p:cNvSpPr txBox="1">
              <a:spLocks noChangeArrowheads="1"/>
            </p:cNvSpPr>
            <p:nvPr/>
          </p:nvSpPr>
          <p:spPr bwMode="auto">
            <a:xfrm>
              <a:off x="4642" y="2385"/>
              <a:ext cx="225" cy="5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+</a:t>
              </a:r>
            </a:p>
            <a:p>
              <a:pPr marL="0" marR="0" lvl="0" indent="0" algn="ctr" defTabSz="914400" eaLnBrk="1" fontAlgn="auto" latinLnBrk="0" hangingPunct="1">
                <a:lnSpc>
                  <a:spcPct val="75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_</a:t>
              </a:r>
            </a:p>
          </p:txBody>
        </p:sp>
        <p:sp>
          <p:nvSpPr>
            <p:cNvPr id="69" name="Line 72"/>
            <p:cNvSpPr>
              <a:spLocks noChangeShapeType="1"/>
            </p:cNvSpPr>
            <p:nvPr/>
          </p:nvSpPr>
          <p:spPr bwMode="auto">
            <a:xfrm>
              <a:off x="2967" y="2216"/>
              <a:ext cx="281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0" name="Line 73"/>
            <p:cNvSpPr>
              <a:spLocks noChangeShapeType="1"/>
            </p:cNvSpPr>
            <p:nvPr/>
          </p:nvSpPr>
          <p:spPr bwMode="auto">
            <a:xfrm rot="5400000" flipH="1">
              <a:off x="3937" y="2666"/>
              <a:ext cx="300" cy="0"/>
            </a:xfrm>
            <a:prstGeom prst="line">
              <a:avLst/>
            </a:prstGeom>
            <a:noFill/>
            <a:ln w="38100">
              <a:solidFill>
                <a:srgbClr val="FF3300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1" name="Line 74"/>
            <p:cNvSpPr>
              <a:spLocks noChangeShapeType="1"/>
            </p:cNvSpPr>
            <p:nvPr/>
          </p:nvSpPr>
          <p:spPr bwMode="auto">
            <a:xfrm flipH="1">
              <a:off x="2960" y="2288"/>
              <a:ext cx="31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2" name="Line 75"/>
            <p:cNvSpPr>
              <a:spLocks noChangeShapeType="1"/>
            </p:cNvSpPr>
            <p:nvPr/>
          </p:nvSpPr>
          <p:spPr bwMode="auto">
            <a:xfrm>
              <a:off x="2960" y="2282"/>
              <a:ext cx="0" cy="86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3" name="Rectangle 76"/>
            <p:cNvSpPr>
              <a:spLocks noChangeArrowheads="1"/>
            </p:cNvSpPr>
            <p:nvPr/>
          </p:nvSpPr>
          <p:spPr bwMode="auto">
            <a:xfrm>
              <a:off x="3280" y="2224"/>
              <a:ext cx="317" cy="13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4" name="Line 77"/>
            <p:cNvSpPr>
              <a:spLocks noChangeShapeType="1"/>
            </p:cNvSpPr>
            <p:nvPr/>
          </p:nvSpPr>
          <p:spPr bwMode="auto">
            <a:xfrm>
              <a:off x="3600" y="2288"/>
              <a:ext cx="68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5" name="Rectangle 78"/>
            <p:cNvSpPr>
              <a:spLocks noChangeArrowheads="1"/>
            </p:cNvSpPr>
            <p:nvPr/>
          </p:nvSpPr>
          <p:spPr bwMode="auto">
            <a:xfrm>
              <a:off x="4275" y="2224"/>
              <a:ext cx="317" cy="136"/>
            </a:xfrm>
            <a:prstGeom prst="rect">
              <a:avLst/>
            </a:prstGeom>
            <a:noFill/>
            <a:ln w="3810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6" name="Line 79"/>
            <p:cNvSpPr>
              <a:spLocks noChangeShapeType="1"/>
            </p:cNvSpPr>
            <p:nvPr/>
          </p:nvSpPr>
          <p:spPr bwMode="auto">
            <a:xfrm>
              <a:off x="4592" y="2288"/>
              <a:ext cx="288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7" name="Line 80"/>
            <p:cNvSpPr>
              <a:spLocks noChangeShapeType="1"/>
            </p:cNvSpPr>
            <p:nvPr/>
          </p:nvSpPr>
          <p:spPr bwMode="auto">
            <a:xfrm>
              <a:off x="3920" y="2288"/>
              <a:ext cx="0" cy="288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 type="oval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8" name="Oval 81"/>
            <p:cNvSpPr>
              <a:spLocks noChangeArrowheads="1"/>
            </p:cNvSpPr>
            <p:nvPr/>
          </p:nvSpPr>
          <p:spPr bwMode="auto">
            <a:xfrm>
              <a:off x="3810" y="2576"/>
              <a:ext cx="227" cy="227"/>
            </a:xfrm>
            <a:prstGeom prst="ellips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9" name="Line 82"/>
            <p:cNvSpPr>
              <a:spLocks noChangeShapeType="1"/>
            </p:cNvSpPr>
            <p:nvPr/>
          </p:nvSpPr>
          <p:spPr bwMode="auto">
            <a:xfrm>
              <a:off x="3920" y="2816"/>
              <a:ext cx="0" cy="33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0" name="Line 83"/>
            <p:cNvSpPr>
              <a:spLocks noChangeShapeType="1"/>
            </p:cNvSpPr>
            <p:nvPr/>
          </p:nvSpPr>
          <p:spPr bwMode="auto">
            <a:xfrm>
              <a:off x="3824" y="2695"/>
              <a:ext cx="227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81" name="Text Box 84"/>
            <p:cNvSpPr txBox="1">
              <a:spLocks noChangeArrowheads="1"/>
            </p:cNvSpPr>
            <p:nvPr/>
          </p:nvSpPr>
          <p:spPr bwMode="auto">
            <a:xfrm>
              <a:off x="4080" y="2548"/>
              <a:ext cx="376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3A</a:t>
              </a:r>
            </a:p>
          </p:txBody>
        </p:sp>
        <p:sp>
          <p:nvSpPr>
            <p:cNvPr id="82" name="Text Box 85"/>
            <p:cNvSpPr txBox="1">
              <a:spLocks noChangeArrowheads="1"/>
            </p:cNvSpPr>
            <p:nvPr/>
          </p:nvSpPr>
          <p:spPr bwMode="auto">
            <a:xfrm>
              <a:off x="3056" y="1932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2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83" name="Text Box 86"/>
            <p:cNvSpPr txBox="1">
              <a:spLocks noChangeArrowheads="1"/>
            </p:cNvSpPr>
            <p:nvPr/>
          </p:nvSpPr>
          <p:spPr bwMode="auto">
            <a:xfrm>
              <a:off x="4112" y="1956"/>
              <a:ext cx="67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5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1</a:t>
              </a:r>
              <a:r>
                <a:rPr kumimoji="1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Symbol" panose="05050102010706020507" pitchFamily="18" charset="2"/>
                </a:rPr>
                <a:t></a:t>
              </a:r>
              <a:endParaRPr kumimoji="1" lang="en-US" altLang="zh-CN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uLnTx/>
                <a:uFillTx/>
                <a:sym typeface="+mn-ea"/>
              </a:endParaRPr>
            </a:p>
          </p:txBody>
        </p:sp>
        <p:sp>
          <p:nvSpPr>
            <p:cNvPr id="84" name="Rectangle 87"/>
            <p:cNvSpPr>
              <a:spLocks noChangeArrowheads="1"/>
            </p:cNvSpPr>
            <p:nvPr/>
          </p:nvSpPr>
          <p:spPr bwMode="auto">
            <a:xfrm>
              <a:off x="3820" y="1980"/>
              <a:ext cx="212" cy="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marL="0" marR="0" lvl="0" indent="0" algn="ctr" defTabSz="914400" eaLnBrk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>
                  <a:ln>
                    <a:noFill/>
                  </a:ln>
                  <a:solidFill>
                    <a:srgbClr val="CC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uLnTx/>
                  <a:uFillTx/>
                  <a:sym typeface="+mn-ea"/>
                </a:rPr>
                <a:t>a</a:t>
              </a:r>
            </a:p>
          </p:txBody>
        </p:sp>
      </p:grpSp>
      <p:sp>
        <p:nvSpPr>
          <p:cNvPr id="85" name="Text Box 88"/>
          <p:cNvSpPr txBox="1">
            <a:spLocks noChangeArrowheads="1"/>
          </p:cNvSpPr>
          <p:nvPr/>
        </p:nvSpPr>
        <p:spPr bwMode="auto">
          <a:xfrm>
            <a:off x="3924300" y="4140200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3200">
                <a:solidFill>
                  <a:srgbClr val="FF3300"/>
                </a:solidFill>
                <a:latin typeface="Tahoma" pitchFamily="34" charset="0"/>
              </a:rPr>
              <a:t>+</a:t>
            </a:r>
          </a:p>
        </p:txBody>
      </p:sp>
      <p:sp>
        <p:nvSpPr>
          <p:cNvPr id="86" name="Text Box 89" descr="20%"/>
          <p:cNvSpPr txBox="1"/>
          <p:nvPr/>
        </p:nvSpPr>
        <p:spPr>
          <a:xfrm>
            <a:off x="4508500" y="889000"/>
            <a:ext cx="3670300" cy="1117600"/>
          </a:xfrm>
          <a:prstGeom prst="rect">
            <a:avLst/>
          </a:prstGeom>
          <a:pattFill prst="pct20">
            <a:fgClr>
              <a:srgbClr val="CC0000"/>
            </a:fgClr>
            <a:bgClr>
              <a:srgbClr val="FFFFFF"/>
            </a:bgClr>
          </a:pattFill>
          <a:ln w="9525">
            <a:noFill/>
          </a:ln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1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  <a:ea typeface="楷体_GB2312" pitchFamily="49" charset="-122"/>
                <a:sym typeface="+mn-ea"/>
              </a:rPr>
              <a:t>注意：</a:t>
            </a:r>
            <a:r>
              <a:rPr kumimoji="0" lang="zh-CN" altLang="en-US" sz="2800" b="0" i="0" u="none" strike="noStrike" kern="0" cap="none" spc="0" normalizeH="0" baseline="0" noProof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受控源保留</a:t>
            </a:r>
          </a:p>
          <a:p>
            <a:pPr marL="0" marR="0" lvl="0" indent="0" defTabSz="91440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1">
                <a:ln>
                  <a:noFill/>
                </a:ln>
                <a:solidFill>
                  <a:srgbClr val="333399"/>
                </a:solidFill>
                <a:effectLst>
                  <a:outerShdw blurRad="38100" dist="38100" dir="2700000">
                    <a:srgbClr val="000000"/>
                  </a:outerShdw>
                </a:effectLst>
                <a:uLnTx/>
                <a:uFillTx/>
                <a:ea typeface="楷体_GB2312" pitchFamily="49" charset="-122"/>
                <a:sym typeface="+mn-ea"/>
              </a:rPr>
              <a:t>           在分电路中！</a:t>
            </a:r>
          </a:p>
        </p:txBody>
      </p:sp>
    </p:spTree>
    <p:extLst>
      <p:ext uri="{BB962C8B-B14F-4D97-AF65-F5344CB8AC3E}">
        <p14:creationId xmlns:p14="http://schemas.microsoft.com/office/powerpoint/2010/main" val="77058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 build="p"/>
      <p:bldP spid="38" grpId="0"/>
      <p:bldP spid="39" grpId="0"/>
      <p:bldP spid="40" grpId="0" build="p"/>
      <p:bldP spid="41" grpId="0" build="p"/>
      <p:bldP spid="85" grpId="0"/>
      <p:bldP spid="86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829</TotalTime>
  <Words>5256</Words>
  <Application>Microsoft Office PowerPoint</Application>
  <PresentationFormat>全屏显示(4:3)</PresentationFormat>
  <Paragraphs>1601</Paragraphs>
  <Slides>95</Slides>
  <Notes>1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95</vt:i4>
      </vt:variant>
    </vt:vector>
  </HeadingPairs>
  <TitlesOfParts>
    <vt:vector size="101" baseType="lpstr">
      <vt:lpstr>Office 主题​​</vt:lpstr>
      <vt:lpstr>Microsoft 公式 3.0</vt:lpstr>
      <vt:lpstr>Equation</vt:lpstr>
      <vt:lpstr>公式</vt:lpstr>
      <vt:lpstr>MS_ClipArt_Gallery.2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(3) 理想电压源的伏安特性</vt:lpstr>
      <vt:lpstr>2、实际电压源</vt:lpstr>
      <vt:lpstr>二、电流源模型</vt:lpstr>
      <vt:lpstr>(4) 理想电流源的并联</vt:lpstr>
      <vt:lpstr>2、实际电流源</vt:lpstr>
      <vt:lpstr>PowerPoint 演示文稿</vt:lpstr>
      <vt:lpstr>PowerPoint 演示文稿</vt:lpstr>
      <vt:lpstr>PowerPoint 演示文稿</vt:lpstr>
      <vt:lpstr>例1</vt:lpstr>
      <vt:lpstr>例2:</vt:lpstr>
      <vt:lpstr>PowerPoint 演示文稿</vt:lpstr>
      <vt:lpstr>PowerPoint 演示文稿</vt:lpstr>
      <vt:lpstr>PowerPoint 演示文稿</vt:lpstr>
      <vt:lpstr>例5:</vt:lpstr>
      <vt:lpstr>2.4  支路电流法</vt:lpstr>
      <vt:lpstr>PowerPoint 演示文稿</vt:lpstr>
      <vt:lpstr>例1：</vt:lpstr>
      <vt:lpstr>例2</vt:lpstr>
      <vt:lpstr>PowerPoint 演示文稿</vt:lpstr>
      <vt:lpstr>PowerPoint 演示文稿</vt:lpstr>
      <vt:lpstr>2. 5  结点电压法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例1：</vt:lpstr>
      <vt:lpstr>例2：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讨论：</vt:lpstr>
      <vt:lpstr>PowerPoint 演示文稿</vt:lpstr>
      <vt:lpstr>PowerPoint 演示文稿</vt:lpstr>
      <vt:lpstr>例4：</vt:lpstr>
      <vt:lpstr>PowerPoint 演示文稿</vt:lpstr>
      <vt:lpstr>2.7 戴维宁定理与诺顿定理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戴维宁定理的使用步骤: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例1：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2.8  受控源电路的分析</vt:lpstr>
      <vt:lpstr>3、分类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34</cp:revision>
  <dcterms:created xsi:type="dcterms:W3CDTF">2021-09-09T14:39:24Z</dcterms:created>
  <dcterms:modified xsi:type="dcterms:W3CDTF">2021-09-21T12:54:28Z</dcterms:modified>
</cp:coreProperties>
</file>